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media/image61.jpg" ContentType="image/jpg"/>
  <Override PartName="/ppt/media/image67.jpg" ContentType="image/jpg"/>
  <Override PartName="/ppt/media/image72.jpg" ContentType="image/jpg"/>
  <Override PartName="/ppt/media/image77.jpg" ContentType="image/jpg"/>
  <Override PartName="/ppt/media/image81.jpg" ContentType="image/jpg"/>
  <Override PartName="/ppt/media/image85.jpg" ContentType="image/jpg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2"/>
  </p:sldMasterIdLst>
  <p:notesMasterIdLst>
    <p:notesMasterId r:id="rId51"/>
  </p:notesMasterIdLst>
  <p:handoutMasterIdLst>
    <p:handoutMasterId r:id="rId52"/>
  </p:handoutMasterIdLst>
  <p:sldIdLst>
    <p:sldId id="604" r:id="rId3"/>
    <p:sldId id="293" r:id="rId4"/>
    <p:sldId id="637" r:id="rId5"/>
    <p:sldId id="579" r:id="rId6"/>
    <p:sldId id="576" r:id="rId7"/>
    <p:sldId id="617" r:id="rId8"/>
    <p:sldId id="598" r:id="rId9"/>
    <p:sldId id="595" r:id="rId10"/>
    <p:sldId id="596" r:id="rId11"/>
    <p:sldId id="583" r:id="rId12"/>
    <p:sldId id="582" r:id="rId13"/>
    <p:sldId id="619" r:id="rId14"/>
    <p:sldId id="616" r:id="rId15"/>
    <p:sldId id="620" r:id="rId16"/>
    <p:sldId id="578" r:id="rId17"/>
    <p:sldId id="606" r:id="rId18"/>
    <p:sldId id="601" r:id="rId19"/>
    <p:sldId id="621" r:id="rId20"/>
    <p:sldId id="600" r:id="rId21"/>
    <p:sldId id="631" r:id="rId22"/>
    <p:sldId id="599" r:id="rId23"/>
    <p:sldId id="605" r:id="rId24"/>
    <p:sldId id="630" r:id="rId25"/>
    <p:sldId id="640" r:id="rId26"/>
    <p:sldId id="642" r:id="rId27"/>
    <p:sldId id="585" r:id="rId28"/>
    <p:sldId id="607" r:id="rId29"/>
    <p:sldId id="591" r:id="rId30"/>
    <p:sldId id="643" r:id="rId31"/>
    <p:sldId id="638" r:id="rId32"/>
    <p:sldId id="626" r:id="rId33"/>
    <p:sldId id="627" r:id="rId34"/>
    <p:sldId id="645" r:id="rId35"/>
    <p:sldId id="648" r:id="rId36"/>
    <p:sldId id="649" r:id="rId37"/>
    <p:sldId id="650" r:id="rId38"/>
    <p:sldId id="653" r:id="rId39"/>
    <p:sldId id="659" r:id="rId40"/>
    <p:sldId id="655" r:id="rId41"/>
    <p:sldId id="651" r:id="rId42"/>
    <p:sldId id="652" r:id="rId43"/>
    <p:sldId id="658" r:id="rId44"/>
    <p:sldId id="656" r:id="rId45"/>
    <p:sldId id="657" r:id="rId46"/>
    <p:sldId id="663" r:id="rId47"/>
    <p:sldId id="660" r:id="rId48"/>
    <p:sldId id="639" r:id="rId49"/>
    <p:sldId id="662" r:id="rId50"/>
  </p:sldIdLst>
  <p:sldSz cx="12192000" cy="6858000"/>
  <p:notesSz cx="6735763" cy="9866313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E99923"/>
    <a:srgbClr val="26659D"/>
    <a:srgbClr val="EDAB49"/>
    <a:srgbClr val="0BA356"/>
    <a:srgbClr val="FFFFFF"/>
    <a:srgbClr val="000000"/>
    <a:srgbClr val="7DBDE0"/>
    <a:srgbClr val="6D6E70"/>
    <a:srgbClr val="009E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rednji stil 2 - Isticanj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Srednji stil 3 - Isticanj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Srednji stil 3 - Isticanj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Svijetli stil 3 - Isticanj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Svijetli stil 1 - Isticanj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Stil teme 1 - Isticanj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Stil teme 1 - Isticanj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5AB1C69-6EDB-4FF4-983F-18BD219EF322}" styleName="Srednji stil 2 - Isticanj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Svijetli stil 2 - Isticanj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Svijetli stil 2 - Isticanj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Svijetli stil 2 - Isticanj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Svijetli stil 2 - Isticanj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06799F8-075E-4A3A-A7F6-7FBC6576F1A4}" styleName="Stil teme 2 - Isticanj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Stil teme 1 - Isticanj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40" autoAdjust="0"/>
    <p:restoredTop sz="85018" autoAdjust="0"/>
  </p:normalViewPr>
  <p:slideViewPr>
    <p:cSldViewPr snapToGrid="0">
      <p:cViewPr varScale="1">
        <p:scale>
          <a:sx n="73" d="100"/>
          <a:sy n="73" d="100"/>
        </p:scale>
        <p:origin x="917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A79F6-295E-4399-8FAD-BCA8321F1561}" type="datetimeFigureOut">
              <a:rPr lang="hr-HR" smtClean="0"/>
              <a:t>19.6.2023.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47385-D96B-4CBD-98CF-8EA145248EA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162962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470D20-8132-4A26-8B2F-0D3446BAC240}" type="datetimeFigureOut">
              <a:rPr lang="hr-HR" smtClean="0"/>
              <a:t>19.6.2023.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E2E73-5C99-4A2A-80BF-BD92D9B06CB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75925278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E0D7D-89E1-4585-85C8-2755020E49BD}" type="slidenum">
              <a:rPr lang="hr-HR" smtClean="0"/>
              <a:pPr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060565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475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3570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0617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E0D7D-89E1-4585-85C8-2755020E49BD}" type="slidenum">
              <a:rPr lang="hr-HR" smtClean="0"/>
              <a:pPr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680031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7204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8321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bilježaka 1">
            <a:extLst>
              <a:ext uri="{FF2B5EF4-FFF2-40B4-BE49-F238E27FC236}">
                <a16:creationId xmlns:a16="http://schemas.microsoft.com/office/drawing/2014/main" id="{DA132980-AE93-49B6-5A8D-4CCB1E2DA2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40665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zaglavlja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E476C-9670-4314-8AA7-C30BC34322A4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371337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bilježaka 1">
            <a:extLst>
              <a:ext uri="{FF2B5EF4-FFF2-40B4-BE49-F238E27FC236}">
                <a16:creationId xmlns:a16="http://schemas.microsoft.com/office/drawing/2014/main" id="{E25DBFBF-2C9C-52D6-4E0F-4CE7C4E0C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879112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zaglavlj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E2E73-5C99-4A2A-80BF-BD92D9B06CBF}" type="slidenum">
              <a:rPr lang="hr-HR" smtClean="0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588544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E0D7D-89E1-4585-85C8-2755020E49BD}" type="slidenum">
              <a:rPr lang="hr-HR" smtClean="0"/>
              <a:pPr/>
              <a:t>22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151264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zaglavlj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E2E73-5C99-4A2A-80BF-BD92D9B06CBF}" type="slidenum">
              <a:rPr lang="hr-HR" smtClean="0"/>
              <a:t>23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93935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zaglavlj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E2E73-5C99-4A2A-80BF-BD92D9B06CBF}" type="slidenum">
              <a:rPr lang="hr-HR" smtClean="0"/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310080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zaglavlj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E2E73-5C99-4A2A-80BF-BD92D9B06CBF}" type="slidenum">
              <a:rPr lang="hr-HR" smtClean="0"/>
              <a:t>25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747177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bilježaka 1">
            <a:extLst>
              <a:ext uri="{FF2B5EF4-FFF2-40B4-BE49-F238E27FC236}">
                <a16:creationId xmlns:a16="http://schemas.microsoft.com/office/drawing/2014/main" id="{9B458336-73E5-E86B-FF92-DB866C9D1E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920955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zaglavlj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E2E73-5C99-4A2A-80BF-BD92D9B06CBF}" type="slidenum">
              <a:rPr lang="hr-HR" smtClean="0"/>
              <a:t>29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4258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E0D7D-89E1-4585-85C8-2755020E49BD}" type="slidenum">
              <a:rPr lang="hr-HR" smtClean="0"/>
              <a:pPr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060565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E0D7D-89E1-4585-85C8-2755020E49BD}" type="slidenum">
              <a:rPr lang="hr-HR" smtClean="0"/>
              <a:pPr/>
              <a:t>30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632264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zaglavlj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E2E73-5C99-4A2A-80BF-BD92D9B06CBF}" type="slidenum">
              <a:rPr lang="hr-HR" smtClean="0"/>
              <a:t>31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057186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zaglavlj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E2E73-5C99-4A2A-80BF-BD92D9B06CBF}" type="slidenum">
              <a:rPr lang="hr-HR" smtClean="0"/>
              <a:t>32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837052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7076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4509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1198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2952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8476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93960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785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8885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bilježaka 1">
            <a:extLst>
              <a:ext uri="{FF2B5EF4-FFF2-40B4-BE49-F238E27FC236}">
                <a16:creationId xmlns:a16="http://schemas.microsoft.com/office/drawing/2014/main" id="{FF1E6885-F1DC-592A-78FC-D377B9A5E5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822122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09575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1147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0610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1519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bilježaka 1">
            <a:extLst>
              <a:ext uri="{FF2B5EF4-FFF2-40B4-BE49-F238E27FC236}">
                <a16:creationId xmlns:a16="http://schemas.microsoft.com/office/drawing/2014/main" id="{94C0FA60-32D8-2F57-C5FF-BBB83DB856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3042645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zaglavlj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E2E73-5C99-4A2A-80BF-BD92D9B06CBF}" type="slidenum">
              <a:rPr lang="hr-HR" smtClean="0"/>
              <a:t>47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451559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zaglavlj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E2E73-5C99-4A2A-80BF-BD92D9B06CBF}" type="slidenum">
              <a:rPr lang="hr-HR" smtClean="0"/>
              <a:t>48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2648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641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675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988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5857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FD8D-7B03-426A-8A4A-59BA0E9CC656}" type="datetimeFigureOut">
              <a:rPr lang="hr-HR" smtClean="0"/>
              <a:t>19.6.2023.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EFB-D85D-4686-86A8-8CE049FEEE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23754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FD8D-7B03-426A-8A4A-59BA0E9CC656}" type="datetimeFigureOut">
              <a:rPr lang="hr-HR" smtClean="0"/>
              <a:t>19.6.2023.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EFB-D85D-4686-86A8-8CE049FEEE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5195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FD8D-7B03-426A-8A4A-59BA0E9CC656}" type="datetimeFigureOut">
              <a:rPr lang="hr-HR" smtClean="0"/>
              <a:t>19.6.2023.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EFB-D85D-4686-86A8-8CE049FEEE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0029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FD8D-7B03-426A-8A4A-59BA0E9CC656}" type="datetimeFigureOut">
              <a:rPr lang="hr-HR" smtClean="0"/>
              <a:t>19.6.2023.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EFB-D85D-4686-86A8-8CE049FEEE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88343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FD8D-7B03-426A-8A4A-59BA0E9CC656}" type="datetimeFigureOut">
              <a:rPr lang="hr-HR" smtClean="0"/>
              <a:t>19.6.2023.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EFB-D85D-4686-86A8-8CE049FEEE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66036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FD8D-7B03-426A-8A4A-59BA0E9CC656}" type="datetimeFigureOut">
              <a:rPr lang="hr-HR" smtClean="0"/>
              <a:t>19.6.2023.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EFB-D85D-4686-86A8-8CE049FEEE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0929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FD8D-7B03-426A-8A4A-59BA0E9CC656}" type="datetimeFigureOut">
              <a:rPr lang="hr-HR" smtClean="0"/>
              <a:t>19.6.2023.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EFB-D85D-4686-86A8-8CE049FEEE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93607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FD8D-7B03-426A-8A4A-59BA0E9CC656}" type="datetimeFigureOut">
              <a:rPr lang="hr-HR" smtClean="0"/>
              <a:t>19.6.2023.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EFB-D85D-4686-86A8-8CE049FEEE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55605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FD8D-7B03-426A-8A4A-59BA0E9CC656}" type="datetimeFigureOut">
              <a:rPr lang="hr-HR" smtClean="0"/>
              <a:t>19.6.2023.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EFB-D85D-4686-86A8-8CE049FEEE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1088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FD8D-7B03-426A-8A4A-59BA0E9CC656}" type="datetimeFigureOut">
              <a:rPr lang="hr-HR" smtClean="0"/>
              <a:t>19.6.2023.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EFB-D85D-4686-86A8-8CE049FEEE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5830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FD8D-7B03-426A-8A4A-59BA0E9CC656}" type="datetimeFigureOut">
              <a:rPr lang="hr-HR" smtClean="0"/>
              <a:t>19.6.2023.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EFB-D85D-4686-86A8-8CE049FEEE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15960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8FD8D-7B03-426A-8A4A-59BA0E9CC656}" type="datetimeFigureOut">
              <a:rPr lang="hr-HR" smtClean="0"/>
              <a:t>19.6.2023.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2CEFB-D85D-4686-86A8-8CE049FEEE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90374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0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2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25.png"/><Relationship Id="rId10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6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28.png"/><Relationship Id="rId10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28.png"/><Relationship Id="rId10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8.png"/><Relationship Id="rId10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9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12" Type="http://schemas.openxmlformats.org/officeDocument/2006/relationships/image" Target="../media/image7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6.png"/><Relationship Id="rId5" Type="http://schemas.openxmlformats.org/officeDocument/2006/relationships/image" Target="../media/image45.png"/><Relationship Id="rId10" Type="http://schemas.openxmlformats.org/officeDocument/2006/relationships/image" Target="../media/image47.sv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image" Target="../media/image11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12" Type="http://schemas.openxmlformats.org/officeDocument/2006/relationships/image" Target="../media/image7.sv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6.png"/><Relationship Id="rId5" Type="http://schemas.openxmlformats.org/officeDocument/2006/relationships/image" Target="../media/image48.png"/><Relationship Id="rId10" Type="http://schemas.openxmlformats.org/officeDocument/2006/relationships/image" Target="../media/image47.sv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image" Target="../media/image11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12" Type="http://schemas.openxmlformats.org/officeDocument/2006/relationships/image" Target="../media/image7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6.png"/><Relationship Id="rId5" Type="http://schemas.openxmlformats.org/officeDocument/2006/relationships/image" Target="../media/image49.png"/><Relationship Id="rId10" Type="http://schemas.openxmlformats.org/officeDocument/2006/relationships/image" Target="../media/image47.sv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image" Target="../media/image11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0.png"/><Relationship Id="rId3" Type="http://schemas.openxmlformats.org/officeDocument/2006/relationships/image" Target="../media/image50.png"/><Relationship Id="rId7" Type="http://schemas.openxmlformats.org/officeDocument/2006/relationships/image" Target="../media/image9.svg"/><Relationship Id="rId12" Type="http://schemas.openxmlformats.org/officeDocument/2006/relationships/image" Target="../media/image7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47.sv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14" Type="http://schemas.openxmlformats.org/officeDocument/2006/relationships/image" Target="../media/image11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11" Type="http://schemas.openxmlformats.org/officeDocument/2006/relationships/image" Target="../media/image7.svg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47.svg"/><Relationship Id="rId1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12" Type="http://schemas.openxmlformats.org/officeDocument/2006/relationships/image" Target="../media/image7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6.png"/><Relationship Id="rId5" Type="http://schemas.openxmlformats.org/officeDocument/2006/relationships/image" Target="../media/image52.png"/><Relationship Id="rId10" Type="http://schemas.openxmlformats.org/officeDocument/2006/relationships/image" Target="../media/image47.sv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image" Target="../media/image11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11" Type="http://schemas.openxmlformats.org/officeDocument/2006/relationships/image" Target="../media/image7.svg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47.svg"/><Relationship Id="rId1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0.png"/><Relationship Id="rId3" Type="http://schemas.openxmlformats.org/officeDocument/2006/relationships/image" Target="../media/image54.png"/><Relationship Id="rId7" Type="http://schemas.openxmlformats.org/officeDocument/2006/relationships/image" Target="../media/image9.svg"/><Relationship Id="rId12" Type="http://schemas.openxmlformats.org/officeDocument/2006/relationships/image" Target="../media/image7.sv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47.sv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14" Type="http://schemas.openxmlformats.org/officeDocument/2006/relationships/image" Target="../media/image11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0.png"/><Relationship Id="rId3" Type="http://schemas.openxmlformats.org/officeDocument/2006/relationships/image" Target="../media/image55.png"/><Relationship Id="rId7" Type="http://schemas.openxmlformats.org/officeDocument/2006/relationships/image" Target="../media/image9.svg"/><Relationship Id="rId12" Type="http://schemas.openxmlformats.org/officeDocument/2006/relationships/image" Target="../media/image7.sv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47.sv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14" Type="http://schemas.openxmlformats.org/officeDocument/2006/relationships/image" Target="../media/image11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12" Type="http://schemas.openxmlformats.org/officeDocument/2006/relationships/image" Target="../media/image7.sv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47.svg"/><Relationship Id="rId4" Type="http://schemas.openxmlformats.org/officeDocument/2006/relationships/image" Target="../media/image56.png"/><Relationship Id="rId9" Type="http://schemas.openxmlformats.org/officeDocument/2006/relationships/image" Target="../media/image4.png"/><Relationship Id="rId14" Type="http://schemas.openxmlformats.org/officeDocument/2006/relationships/image" Target="../media/image11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12" Type="http://schemas.openxmlformats.org/officeDocument/2006/relationships/image" Target="../media/image7.sv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6.png"/><Relationship Id="rId5" Type="http://schemas.openxmlformats.org/officeDocument/2006/relationships/image" Target="../media/image57.png"/><Relationship Id="rId10" Type="http://schemas.openxmlformats.org/officeDocument/2006/relationships/image" Target="../media/image47.sv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image" Target="../media/image11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12" Type="http://schemas.openxmlformats.org/officeDocument/2006/relationships/image" Target="../media/image7.sv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6.png"/><Relationship Id="rId5" Type="http://schemas.openxmlformats.org/officeDocument/2006/relationships/image" Target="../media/image58.png"/><Relationship Id="rId10" Type="http://schemas.openxmlformats.org/officeDocument/2006/relationships/image" Target="../media/image47.sv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image" Target="../media/image11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0.png"/><Relationship Id="rId3" Type="http://schemas.openxmlformats.org/officeDocument/2006/relationships/image" Target="../media/image59.png"/><Relationship Id="rId7" Type="http://schemas.openxmlformats.org/officeDocument/2006/relationships/image" Target="../media/image9.svg"/><Relationship Id="rId12" Type="http://schemas.openxmlformats.org/officeDocument/2006/relationships/image" Target="../media/image7.sv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47.sv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14" Type="http://schemas.openxmlformats.org/officeDocument/2006/relationships/image" Target="../media/image11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svg"/><Relationship Id="rId5" Type="http://schemas.openxmlformats.org/officeDocument/2006/relationships/image" Target="../media/image4.png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26" Type="http://schemas.openxmlformats.org/officeDocument/2006/relationships/image" Target="../media/image83.png"/><Relationship Id="rId3" Type="http://schemas.openxmlformats.org/officeDocument/2006/relationships/image" Target="../media/image1.png"/><Relationship Id="rId21" Type="http://schemas.openxmlformats.org/officeDocument/2006/relationships/image" Target="../media/image78.png"/><Relationship Id="rId34" Type="http://schemas.openxmlformats.org/officeDocument/2006/relationships/image" Target="../media/image91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5" Type="http://schemas.openxmlformats.org/officeDocument/2006/relationships/image" Target="../media/image82.png"/><Relationship Id="rId33" Type="http://schemas.openxmlformats.org/officeDocument/2006/relationships/image" Target="../media/image90.pn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73.png"/><Relationship Id="rId20" Type="http://schemas.openxmlformats.org/officeDocument/2006/relationships/image" Target="../media/image77.jpg"/><Relationship Id="rId29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24" Type="http://schemas.openxmlformats.org/officeDocument/2006/relationships/image" Target="../media/image81.jpg"/><Relationship Id="rId32" Type="http://schemas.openxmlformats.org/officeDocument/2006/relationships/image" Target="../media/image89.png"/><Relationship Id="rId5" Type="http://schemas.openxmlformats.org/officeDocument/2006/relationships/image" Target="../media/image62.png"/><Relationship Id="rId15" Type="http://schemas.openxmlformats.org/officeDocument/2006/relationships/image" Target="../media/image72.jpg"/><Relationship Id="rId23" Type="http://schemas.openxmlformats.org/officeDocument/2006/relationships/image" Target="../media/image80.png"/><Relationship Id="rId28" Type="http://schemas.openxmlformats.org/officeDocument/2006/relationships/image" Target="../media/image85.jpg"/><Relationship Id="rId36" Type="http://schemas.openxmlformats.org/officeDocument/2006/relationships/image" Target="../media/image2.png"/><Relationship Id="rId10" Type="http://schemas.openxmlformats.org/officeDocument/2006/relationships/image" Target="../media/image67.jpg"/><Relationship Id="rId19" Type="http://schemas.openxmlformats.org/officeDocument/2006/relationships/image" Target="../media/image76.png"/><Relationship Id="rId31" Type="http://schemas.openxmlformats.org/officeDocument/2006/relationships/image" Target="../media/image88.png"/><Relationship Id="rId4" Type="http://schemas.openxmlformats.org/officeDocument/2006/relationships/image" Target="../media/image61.jp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9.png"/><Relationship Id="rId27" Type="http://schemas.openxmlformats.org/officeDocument/2006/relationships/image" Target="../media/image84.png"/><Relationship Id="rId30" Type="http://schemas.openxmlformats.org/officeDocument/2006/relationships/image" Target="../media/image87.png"/><Relationship Id="rId35" Type="http://schemas.openxmlformats.org/officeDocument/2006/relationships/image" Target="../media/image92.png"/><Relationship Id="rId8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16.png"/><Relationship Id="rId10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118" y="1905000"/>
            <a:ext cx="2310882" cy="4953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470571" y="3928188"/>
            <a:ext cx="3537422" cy="3706074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77" y="519038"/>
            <a:ext cx="3402427" cy="88201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41362" y="3143358"/>
            <a:ext cx="83992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>
                <a:solidFill>
                  <a:srgbClr val="6D6E70"/>
                </a:solidFill>
                <a:ea typeface="Open Sans ExtraBold" panose="020B0604020202020204" pitchFamily="34" charset="0"/>
                <a:cs typeface="Open Sans ExtraBold" panose="020B0604020202020204" pitchFamily="34" charset="0"/>
              </a:rPr>
              <a:t>Programi Fonda za zaštitu okoliša i energetsku učinkovitost za </a:t>
            </a:r>
            <a:r>
              <a:rPr lang="hr-HR" sz="4800" b="1" dirty="0">
                <a:solidFill>
                  <a:schemeClr val="accent4">
                    <a:lumMod val="60000"/>
                    <a:lumOff val="40000"/>
                  </a:schemeClr>
                </a:solidFill>
                <a:ea typeface="Open Sans ExtraBold" panose="020B0604020202020204" pitchFamily="34" charset="0"/>
                <a:cs typeface="Open Sans ExtraBold" panose="020B0604020202020204" pitchFamily="34" charset="0"/>
              </a:rPr>
              <a:t>2023. godinu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DCFE0E1E-33A0-4D9E-B941-6093DD4E2C05}"/>
              </a:ext>
            </a:extLst>
          </p:cNvPr>
          <p:cNvSpPr txBox="1"/>
          <p:nvPr/>
        </p:nvSpPr>
        <p:spPr>
          <a:xfrm>
            <a:off x="7371184" y="10317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dirty="0" err="1">
              <a:solidFill>
                <a:srgbClr val="0782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214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3" y="6179631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7825" y="178437"/>
            <a:ext cx="11558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>
                <a:solidFill>
                  <a:srgbClr val="078240"/>
                </a:solidFill>
              </a:rPr>
              <a:t>Javni poziv za sufinanciranje smanjivanja potrošnje tvari koje oštećuju ozonski sloj i </a:t>
            </a:r>
            <a:r>
              <a:rPr lang="hr-HR" sz="3000" dirty="0" err="1">
                <a:solidFill>
                  <a:srgbClr val="078240"/>
                </a:solidFill>
              </a:rPr>
              <a:t>fluoriranih</a:t>
            </a:r>
            <a:r>
              <a:rPr lang="hr-HR" sz="3000" dirty="0">
                <a:solidFill>
                  <a:srgbClr val="078240"/>
                </a:solidFill>
              </a:rPr>
              <a:t> stakleničkih plinova </a:t>
            </a:r>
            <a:r>
              <a:rPr lang="hr-HR" sz="2400" dirty="0">
                <a:solidFill>
                  <a:srgbClr val="FF0000"/>
                </a:solidFill>
              </a:rPr>
              <a:t>– objavljeno u svibnju</a:t>
            </a:r>
            <a:endParaRPr lang="hr-HR" sz="2400" dirty="0">
              <a:solidFill>
                <a:srgbClr val="078240"/>
              </a:solidFill>
            </a:endParaRPr>
          </a:p>
        </p:txBody>
      </p:sp>
      <p:pic>
        <p:nvPicPr>
          <p:cNvPr id="9" name="Picture 3" descr="znak_fotka_plavo_zeleno_dorada.psd">
            <a:extLst>
              <a:ext uri="{FF2B5EF4-FFF2-40B4-BE49-F238E27FC236}">
                <a16:creationId xmlns:a16="http://schemas.microsoft.com/office/drawing/2014/main" id="{F78B20A5-DB93-4F41-956E-CB0EAA7FD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113613" y="4560924"/>
            <a:ext cx="1469953" cy="3124200"/>
          </a:xfrm>
          <a:prstGeom prst="rect">
            <a:avLst/>
          </a:prstGeom>
        </p:spPr>
      </p:pic>
      <p:sp>
        <p:nvSpPr>
          <p:cNvPr id="11" name="Oval 4">
            <a:extLst>
              <a:ext uri="{FF2B5EF4-FFF2-40B4-BE49-F238E27FC236}">
                <a16:creationId xmlns:a16="http://schemas.microsoft.com/office/drawing/2014/main" id="{7F490916-459F-4BD9-8447-4AD7895515DA}"/>
              </a:ext>
            </a:extLst>
          </p:cNvPr>
          <p:cNvSpPr/>
          <p:nvPr/>
        </p:nvSpPr>
        <p:spPr>
          <a:xfrm>
            <a:off x="10435997" y="4608441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3">
            <a:extLst>
              <a:ext uri="{FF2B5EF4-FFF2-40B4-BE49-F238E27FC236}">
                <a16:creationId xmlns:a16="http://schemas.microsoft.com/office/drawing/2014/main" id="{1467B601-F96E-477C-98CE-14C90872FEC7}"/>
              </a:ext>
            </a:extLst>
          </p:cNvPr>
          <p:cNvGrpSpPr/>
          <p:nvPr/>
        </p:nvGrpSpPr>
        <p:grpSpPr>
          <a:xfrm>
            <a:off x="4435515" y="1612027"/>
            <a:ext cx="3428041" cy="1883269"/>
            <a:chOff x="4825572" y="1903543"/>
            <a:chExt cx="2901809" cy="1847828"/>
          </a:xfrm>
        </p:grpSpPr>
        <p:sp>
          <p:nvSpPr>
            <p:cNvPr id="73" name="Rectangle: Rounded Corners 1">
              <a:extLst>
                <a:ext uri="{FF2B5EF4-FFF2-40B4-BE49-F238E27FC236}">
                  <a16:creationId xmlns:a16="http://schemas.microsoft.com/office/drawing/2014/main" id="{216A1E4B-815A-4448-8A0E-3B07EC39A111}"/>
                </a:ext>
              </a:extLst>
            </p:cNvPr>
            <p:cNvSpPr/>
            <p:nvPr/>
          </p:nvSpPr>
          <p:spPr>
            <a:xfrm>
              <a:off x="4825572" y="1903543"/>
              <a:ext cx="2901809" cy="1847828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4" name="Straight Connector 36">
              <a:extLst>
                <a:ext uri="{FF2B5EF4-FFF2-40B4-BE49-F238E27FC236}">
                  <a16:creationId xmlns:a16="http://schemas.microsoft.com/office/drawing/2014/main" id="{218B9038-2206-4EE1-BD20-0766014A6E5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41">
              <a:extLst>
                <a:ext uri="{FF2B5EF4-FFF2-40B4-BE49-F238E27FC236}">
                  <a16:creationId xmlns:a16="http://schemas.microsoft.com/office/drawing/2014/main" id="{7D077136-0B4A-4116-A19D-34AE849B8DD1}"/>
                </a:ext>
              </a:extLst>
            </p:cNvPr>
            <p:cNvSpPr/>
            <p:nvPr/>
          </p:nvSpPr>
          <p:spPr>
            <a:xfrm>
              <a:off x="5002072" y="2415202"/>
              <a:ext cx="2548807" cy="93615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sz="1400" dirty="0">
                  <a:solidFill>
                    <a:srgbClr val="6D6E70"/>
                  </a:solidFill>
                </a:rPr>
                <a:t>Projekti smanjivanja i ukidanja potrošnje tvari koje oštećuju ozonski sloj i fluoriranih stakleničkih plinova (zamjena rashladnih uređaja)</a:t>
              </a:r>
              <a:endPara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76" name="Rectangle 42">
              <a:extLst>
                <a:ext uri="{FF2B5EF4-FFF2-40B4-BE49-F238E27FC236}">
                  <a16:creationId xmlns:a16="http://schemas.microsoft.com/office/drawing/2014/main" id="{9F275C1C-11EE-4684-9E97-D18518AA795D}"/>
                </a:ext>
              </a:extLst>
            </p:cNvPr>
            <p:cNvSpPr/>
            <p:nvPr/>
          </p:nvSpPr>
          <p:spPr>
            <a:xfrm>
              <a:off x="5129899" y="1980136"/>
              <a:ext cx="2293154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Predmet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77" name="Group 151">
            <a:extLst>
              <a:ext uri="{FF2B5EF4-FFF2-40B4-BE49-F238E27FC236}">
                <a16:creationId xmlns:a16="http://schemas.microsoft.com/office/drawing/2014/main" id="{9DFE9002-5969-4900-9C9E-79975A292A0F}"/>
              </a:ext>
            </a:extLst>
          </p:cNvPr>
          <p:cNvGrpSpPr/>
          <p:nvPr/>
        </p:nvGrpSpPr>
        <p:grpSpPr>
          <a:xfrm>
            <a:off x="4421654" y="3694764"/>
            <a:ext cx="3388891" cy="1706938"/>
            <a:chOff x="4825572" y="1903543"/>
            <a:chExt cx="2901809" cy="1552571"/>
          </a:xfrm>
        </p:grpSpPr>
        <p:sp>
          <p:nvSpPr>
            <p:cNvPr id="78" name="Rectangle: Rounded Corners 152">
              <a:extLst>
                <a:ext uri="{FF2B5EF4-FFF2-40B4-BE49-F238E27FC236}">
                  <a16:creationId xmlns:a16="http://schemas.microsoft.com/office/drawing/2014/main" id="{F1E4B239-5F05-487F-A016-72884D63390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9" name="Straight Connector 153">
              <a:extLst>
                <a:ext uri="{FF2B5EF4-FFF2-40B4-BE49-F238E27FC236}">
                  <a16:creationId xmlns:a16="http://schemas.microsoft.com/office/drawing/2014/main" id="{9978A488-FB5C-4776-B6D6-D8B5AE85E85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154">
              <a:extLst>
                <a:ext uri="{FF2B5EF4-FFF2-40B4-BE49-F238E27FC236}">
                  <a16:creationId xmlns:a16="http://schemas.microsoft.com/office/drawing/2014/main" id="{0207F7D4-E23C-4BEF-BC7F-0F528422A70D}"/>
                </a:ext>
              </a:extLst>
            </p:cNvPr>
            <p:cNvSpPr/>
            <p:nvPr/>
          </p:nvSpPr>
          <p:spPr>
            <a:xfrm>
              <a:off x="5306771" y="2568795"/>
              <a:ext cx="1896692" cy="47590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100% prihvatljivih troškova ali ne više od  110.000 eura</a:t>
              </a:r>
            </a:p>
          </p:txBody>
        </p:sp>
        <p:sp>
          <p:nvSpPr>
            <p:cNvPr id="81" name="Rectangle 155">
              <a:extLst>
                <a:ext uri="{FF2B5EF4-FFF2-40B4-BE49-F238E27FC236}">
                  <a16:creationId xmlns:a16="http://schemas.microsoft.com/office/drawing/2014/main" id="{4E3F127C-7ABA-48BB-9897-90AE39F769AC}"/>
                </a:ext>
              </a:extLst>
            </p:cNvPr>
            <p:cNvSpPr/>
            <p:nvPr/>
          </p:nvSpPr>
          <p:spPr>
            <a:xfrm>
              <a:off x="5129899" y="1980136"/>
              <a:ext cx="2293154" cy="3079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Iznos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2" name="Group 156">
            <a:extLst>
              <a:ext uri="{FF2B5EF4-FFF2-40B4-BE49-F238E27FC236}">
                <a16:creationId xmlns:a16="http://schemas.microsoft.com/office/drawing/2014/main" id="{1104E833-4D7E-41CB-BD22-5E534927B33D}"/>
              </a:ext>
            </a:extLst>
          </p:cNvPr>
          <p:cNvGrpSpPr/>
          <p:nvPr/>
        </p:nvGrpSpPr>
        <p:grpSpPr>
          <a:xfrm>
            <a:off x="8292692" y="3700163"/>
            <a:ext cx="3407189" cy="1710081"/>
            <a:chOff x="4825572" y="1903543"/>
            <a:chExt cx="2901809" cy="1552571"/>
          </a:xfrm>
        </p:grpSpPr>
        <p:sp>
          <p:nvSpPr>
            <p:cNvPr id="83" name="Rectangle: Rounded Corners 157">
              <a:extLst>
                <a:ext uri="{FF2B5EF4-FFF2-40B4-BE49-F238E27FC236}">
                  <a16:creationId xmlns:a16="http://schemas.microsoft.com/office/drawing/2014/main" id="{E05957AB-E457-4563-B67A-D3173839BAC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4" name="Straight Connector 158">
              <a:extLst>
                <a:ext uri="{FF2B5EF4-FFF2-40B4-BE49-F238E27FC236}">
                  <a16:creationId xmlns:a16="http://schemas.microsoft.com/office/drawing/2014/main" id="{9CBE4D7A-1B11-43DD-BCF2-F2D635B4DD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3" y="1174280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159">
              <a:extLst>
                <a:ext uri="{FF2B5EF4-FFF2-40B4-BE49-F238E27FC236}">
                  <a16:creationId xmlns:a16="http://schemas.microsoft.com/office/drawing/2014/main" id="{98CF6260-8AA1-4D4C-B258-E236C92BEAB7}"/>
                </a:ext>
              </a:extLst>
            </p:cNvPr>
            <p:cNvSpPr/>
            <p:nvPr/>
          </p:nvSpPr>
          <p:spPr>
            <a:xfrm>
              <a:off x="5108929" y="2504764"/>
              <a:ext cx="2293154" cy="33531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b="1" dirty="0">
                  <a:solidFill>
                    <a:srgbClr val="6D6E70"/>
                  </a:solidFill>
                </a:rPr>
                <a:t>5 milijuna eura</a:t>
              </a:r>
              <a:endParaRPr kumimoji="0" lang="en-IN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6" name="Rectangle 160">
              <a:extLst>
                <a:ext uri="{FF2B5EF4-FFF2-40B4-BE49-F238E27FC236}">
                  <a16:creationId xmlns:a16="http://schemas.microsoft.com/office/drawing/2014/main" id="{3297F1F8-6A60-405B-ACD9-534338BD336D}"/>
                </a:ext>
              </a:extLst>
            </p:cNvPr>
            <p:cNvSpPr/>
            <p:nvPr/>
          </p:nvSpPr>
          <p:spPr>
            <a:xfrm>
              <a:off x="5129899" y="2007018"/>
              <a:ext cx="2293154" cy="30737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Vrijednost poziva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7" name="Group 146">
            <a:extLst>
              <a:ext uri="{FF2B5EF4-FFF2-40B4-BE49-F238E27FC236}">
                <a16:creationId xmlns:a16="http://schemas.microsoft.com/office/drawing/2014/main" id="{2AB47924-2933-45EC-9CC4-AA0D1EE8B694}"/>
              </a:ext>
            </a:extLst>
          </p:cNvPr>
          <p:cNvGrpSpPr/>
          <p:nvPr/>
        </p:nvGrpSpPr>
        <p:grpSpPr>
          <a:xfrm>
            <a:off x="8283442" y="1639549"/>
            <a:ext cx="3428041" cy="1883269"/>
            <a:chOff x="4825572" y="1903543"/>
            <a:chExt cx="2901809" cy="2250031"/>
          </a:xfrm>
        </p:grpSpPr>
        <p:sp>
          <p:nvSpPr>
            <p:cNvPr id="88" name="Rectangle: Rounded Corners 147">
              <a:extLst>
                <a:ext uri="{FF2B5EF4-FFF2-40B4-BE49-F238E27FC236}">
                  <a16:creationId xmlns:a16="http://schemas.microsoft.com/office/drawing/2014/main" id="{F7679AB6-7C5D-485A-ADEE-371B295E6A84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9" name="Straight Connector 148">
              <a:extLst>
                <a:ext uri="{FF2B5EF4-FFF2-40B4-BE49-F238E27FC236}">
                  <a16:creationId xmlns:a16="http://schemas.microsoft.com/office/drawing/2014/main" id="{F89AB09B-C172-48BD-AEDE-A75E0FD1754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2403" y="1266378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149">
              <a:extLst>
                <a:ext uri="{FF2B5EF4-FFF2-40B4-BE49-F238E27FC236}">
                  <a16:creationId xmlns:a16="http://schemas.microsoft.com/office/drawing/2014/main" id="{1456D567-D9F2-49B0-AF7F-F3AF33C458AB}"/>
                </a:ext>
              </a:extLst>
            </p:cNvPr>
            <p:cNvSpPr/>
            <p:nvPr/>
          </p:nvSpPr>
          <p:spPr>
            <a:xfrm>
              <a:off x="5088349" y="2515747"/>
              <a:ext cx="2423609" cy="113991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Institucije: proračunski subjekti, tijela javne uprave, jedinice lokalne i regionalne samouprave i privatni sektor</a:t>
              </a:r>
            </a:p>
          </p:txBody>
        </p:sp>
        <p:sp>
          <p:nvSpPr>
            <p:cNvPr id="91" name="Rectangle 150">
              <a:extLst>
                <a:ext uri="{FF2B5EF4-FFF2-40B4-BE49-F238E27FC236}">
                  <a16:creationId xmlns:a16="http://schemas.microsoft.com/office/drawing/2014/main" id="{01E166A8-9E63-413D-A068-CA3C76F25FBF}"/>
                </a:ext>
              </a:extLst>
            </p:cNvPr>
            <p:cNvSpPr/>
            <p:nvPr/>
          </p:nvSpPr>
          <p:spPr>
            <a:xfrm>
              <a:off x="5129899" y="1980136"/>
              <a:ext cx="2293154" cy="4044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Potencijalni prijavitelji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150" name="Grupa 149">
            <a:extLst>
              <a:ext uri="{FF2B5EF4-FFF2-40B4-BE49-F238E27FC236}">
                <a16:creationId xmlns:a16="http://schemas.microsoft.com/office/drawing/2014/main" id="{C5BD728E-2AFE-4427-B58A-3B58A30FD12A}"/>
              </a:ext>
            </a:extLst>
          </p:cNvPr>
          <p:cNvGrpSpPr/>
          <p:nvPr/>
        </p:nvGrpSpPr>
        <p:grpSpPr>
          <a:xfrm>
            <a:off x="7921222" y="4278958"/>
            <a:ext cx="728799" cy="718694"/>
            <a:chOff x="3171776" y="4571533"/>
            <a:chExt cx="813028" cy="791195"/>
          </a:xfrm>
        </p:grpSpPr>
        <p:sp>
          <p:nvSpPr>
            <p:cNvPr id="151" name="Dijagram toka: Poveznik 150">
              <a:extLst>
                <a:ext uri="{FF2B5EF4-FFF2-40B4-BE49-F238E27FC236}">
                  <a16:creationId xmlns:a16="http://schemas.microsoft.com/office/drawing/2014/main" id="{7E770C96-2711-4F97-AE76-3D11CCFAFD00}"/>
                </a:ext>
              </a:extLst>
            </p:cNvPr>
            <p:cNvSpPr/>
            <p:nvPr/>
          </p:nvSpPr>
          <p:spPr>
            <a:xfrm>
              <a:off x="3171776" y="4571533"/>
              <a:ext cx="813028" cy="791195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52" name="Dijagram toka: Poveznik 151">
              <a:extLst>
                <a:ext uri="{FF2B5EF4-FFF2-40B4-BE49-F238E27FC236}">
                  <a16:creationId xmlns:a16="http://schemas.microsoft.com/office/drawing/2014/main" id="{8359A419-2C2E-4803-AD82-DAD46CBCB07D}"/>
                </a:ext>
              </a:extLst>
            </p:cNvPr>
            <p:cNvSpPr/>
            <p:nvPr/>
          </p:nvSpPr>
          <p:spPr>
            <a:xfrm>
              <a:off x="3266281" y="4662243"/>
              <a:ext cx="624019" cy="611537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159" name="Grupa 158">
            <a:extLst>
              <a:ext uri="{FF2B5EF4-FFF2-40B4-BE49-F238E27FC236}">
                <a16:creationId xmlns:a16="http://schemas.microsoft.com/office/drawing/2014/main" id="{1987896D-952B-4998-A78D-93CAFAE457EC}"/>
              </a:ext>
            </a:extLst>
          </p:cNvPr>
          <p:cNvGrpSpPr/>
          <p:nvPr/>
        </p:nvGrpSpPr>
        <p:grpSpPr>
          <a:xfrm>
            <a:off x="4009289" y="2209102"/>
            <a:ext cx="728799" cy="718694"/>
            <a:chOff x="4009289" y="2209102"/>
            <a:chExt cx="728799" cy="718694"/>
          </a:xfrm>
        </p:grpSpPr>
        <p:grpSp>
          <p:nvGrpSpPr>
            <p:cNvPr id="4" name="Grupa 3">
              <a:extLst>
                <a:ext uri="{FF2B5EF4-FFF2-40B4-BE49-F238E27FC236}">
                  <a16:creationId xmlns:a16="http://schemas.microsoft.com/office/drawing/2014/main" id="{843DCFAF-8769-4E2E-9206-0C0A3C31E529}"/>
                </a:ext>
              </a:extLst>
            </p:cNvPr>
            <p:cNvGrpSpPr/>
            <p:nvPr/>
          </p:nvGrpSpPr>
          <p:grpSpPr>
            <a:xfrm>
              <a:off x="4009289" y="2209102"/>
              <a:ext cx="728799" cy="718694"/>
              <a:chOff x="3171776" y="4571533"/>
              <a:chExt cx="813028" cy="791195"/>
            </a:xfrm>
          </p:grpSpPr>
          <p:sp>
            <p:nvSpPr>
              <p:cNvPr id="143" name="Dijagram toka: Poveznik 142">
                <a:extLst>
                  <a:ext uri="{FF2B5EF4-FFF2-40B4-BE49-F238E27FC236}">
                    <a16:creationId xmlns:a16="http://schemas.microsoft.com/office/drawing/2014/main" id="{6366121C-E438-4532-B97B-A1A38A25F264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" name="Dijagram toka: Poveznik 1">
                <a:extLst>
                  <a:ext uri="{FF2B5EF4-FFF2-40B4-BE49-F238E27FC236}">
                    <a16:creationId xmlns:a16="http://schemas.microsoft.com/office/drawing/2014/main" id="{45B8C11C-39D8-41D6-AB24-C2A6BC72AA0A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7" name="Grafika 6" descr="Fast Forward outline">
              <a:extLst>
                <a:ext uri="{FF2B5EF4-FFF2-40B4-BE49-F238E27FC236}">
                  <a16:creationId xmlns:a16="http://schemas.microsoft.com/office/drawing/2014/main" id="{F33D6F2F-38F6-4B73-8938-E5D20A9D3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22639" y="2301953"/>
              <a:ext cx="528899" cy="528899"/>
            </a:xfrm>
            <a:prstGeom prst="rect">
              <a:avLst/>
            </a:prstGeom>
          </p:spPr>
        </p:pic>
      </p:grpSp>
      <p:grpSp>
        <p:nvGrpSpPr>
          <p:cNvPr id="158" name="Grupa 157">
            <a:extLst>
              <a:ext uri="{FF2B5EF4-FFF2-40B4-BE49-F238E27FC236}">
                <a16:creationId xmlns:a16="http://schemas.microsoft.com/office/drawing/2014/main" id="{FE64933B-4F93-4B6D-AB11-A4068C5F0B49}"/>
              </a:ext>
            </a:extLst>
          </p:cNvPr>
          <p:cNvGrpSpPr/>
          <p:nvPr/>
        </p:nvGrpSpPr>
        <p:grpSpPr>
          <a:xfrm>
            <a:off x="7934180" y="2219555"/>
            <a:ext cx="728799" cy="718694"/>
            <a:chOff x="7934180" y="2219555"/>
            <a:chExt cx="728799" cy="718694"/>
          </a:xfrm>
        </p:grpSpPr>
        <p:grpSp>
          <p:nvGrpSpPr>
            <p:cNvPr id="147" name="Grupa 146">
              <a:extLst>
                <a:ext uri="{FF2B5EF4-FFF2-40B4-BE49-F238E27FC236}">
                  <a16:creationId xmlns:a16="http://schemas.microsoft.com/office/drawing/2014/main" id="{9D4AFE4E-5B7F-4D31-B75B-CA390BDF1434}"/>
                </a:ext>
              </a:extLst>
            </p:cNvPr>
            <p:cNvGrpSpPr/>
            <p:nvPr/>
          </p:nvGrpSpPr>
          <p:grpSpPr>
            <a:xfrm>
              <a:off x="7934180" y="2219555"/>
              <a:ext cx="728799" cy="718694"/>
              <a:chOff x="3171776" y="4571533"/>
              <a:chExt cx="813028" cy="791195"/>
            </a:xfrm>
          </p:grpSpPr>
          <p:sp>
            <p:nvSpPr>
              <p:cNvPr id="148" name="Dijagram toka: Poveznik 147">
                <a:extLst>
                  <a:ext uri="{FF2B5EF4-FFF2-40B4-BE49-F238E27FC236}">
                    <a16:creationId xmlns:a16="http://schemas.microsoft.com/office/drawing/2014/main" id="{8E10A60B-688E-4222-8A00-270D6A81AD7D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9" name="Dijagram toka: Poveznik 148">
                <a:extLst>
                  <a:ext uri="{FF2B5EF4-FFF2-40B4-BE49-F238E27FC236}">
                    <a16:creationId xmlns:a16="http://schemas.microsoft.com/office/drawing/2014/main" id="{D0E8C1BE-98E4-499D-88E3-AAB152F2E797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4" name="Grafika 153" descr="Users with solid fill">
              <a:extLst>
                <a:ext uri="{FF2B5EF4-FFF2-40B4-BE49-F238E27FC236}">
                  <a16:creationId xmlns:a16="http://schemas.microsoft.com/office/drawing/2014/main" id="{03F7F799-8DF9-422C-A7BD-27E83A19A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49209" y="2378533"/>
              <a:ext cx="468466" cy="468466"/>
            </a:xfrm>
            <a:prstGeom prst="rect">
              <a:avLst/>
            </a:prstGeom>
          </p:spPr>
        </p:pic>
      </p:grpSp>
      <p:grpSp>
        <p:nvGrpSpPr>
          <p:cNvPr id="157" name="Grupa 156">
            <a:extLst>
              <a:ext uri="{FF2B5EF4-FFF2-40B4-BE49-F238E27FC236}">
                <a16:creationId xmlns:a16="http://schemas.microsoft.com/office/drawing/2014/main" id="{5A5CA612-3E97-4E49-BC39-5919DA58469E}"/>
              </a:ext>
            </a:extLst>
          </p:cNvPr>
          <p:cNvGrpSpPr/>
          <p:nvPr/>
        </p:nvGrpSpPr>
        <p:grpSpPr>
          <a:xfrm>
            <a:off x="4057254" y="4163571"/>
            <a:ext cx="728799" cy="718694"/>
            <a:chOff x="4057254" y="4163571"/>
            <a:chExt cx="728799" cy="718694"/>
          </a:xfrm>
        </p:grpSpPr>
        <p:grpSp>
          <p:nvGrpSpPr>
            <p:cNvPr id="144" name="Grupa 143">
              <a:extLst>
                <a:ext uri="{FF2B5EF4-FFF2-40B4-BE49-F238E27FC236}">
                  <a16:creationId xmlns:a16="http://schemas.microsoft.com/office/drawing/2014/main" id="{84B8A85A-8CAD-4368-A32C-30F9FF2E40DF}"/>
                </a:ext>
              </a:extLst>
            </p:cNvPr>
            <p:cNvGrpSpPr/>
            <p:nvPr/>
          </p:nvGrpSpPr>
          <p:grpSpPr>
            <a:xfrm>
              <a:off x="4057254" y="4163571"/>
              <a:ext cx="728799" cy="718694"/>
              <a:chOff x="3171776" y="4571533"/>
              <a:chExt cx="813028" cy="791195"/>
            </a:xfrm>
          </p:grpSpPr>
          <p:sp>
            <p:nvSpPr>
              <p:cNvPr id="145" name="Dijagram toka: Poveznik 144">
                <a:extLst>
                  <a:ext uri="{FF2B5EF4-FFF2-40B4-BE49-F238E27FC236}">
                    <a16:creationId xmlns:a16="http://schemas.microsoft.com/office/drawing/2014/main" id="{527D2F18-43A6-4F1F-AC77-18327A6CA9C2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6" name="Dijagram toka: Poveznik 145">
                <a:extLst>
                  <a:ext uri="{FF2B5EF4-FFF2-40B4-BE49-F238E27FC236}">
                    <a16:creationId xmlns:a16="http://schemas.microsoft.com/office/drawing/2014/main" id="{93BE73EA-8D98-42F9-B59B-C07EC52AC19F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6" name="Grafika 155" descr="Coins outline">
              <a:extLst>
                <a:ext uri="{FF2B5EF4-FFF2-40B4-BE49-F238E27FC236}">
                  <a16:creationId xmlns:a16="http://schemas.microsoft.com/office/drawing/2014/main" id="{2C7AC466-CBAF-4DF8-8F1B-5ADE2EB0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05237" y="4347015"/>
              <a:ext cx="406918" cy="406918"/>
            </a:xfrm>
            <a:prstGeom prst="rect">
              <a:avLst/>
            </a:prstGeom>
          </p:spPr>
        </p:pic>
      </p:grpSp>
      <p:pic>
        <p:nvPicPr>
          <p:cNvPr id="161" name="Grafika 160" descr="Piggy Bank outline">
            <a:extLst>
              <a:ext uri="{FF2B5EF4-FFF2-40B4-BE49-F238E27FC236}">
                <a16:creationId xmlns:a16="http://schemas.microsoft.com/office/drawing/2014/main" id="{82E0A90A-3744-4F09-AAE7-6E2B7DE8D6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56434" y="4412603"/>
            <a:ext cx="469661" cy="469661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06DBFDB8-4AA6-1282-C1FF-44E8155214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1205" y="2426849"/>
            <a:ext cx="3407189" cy="251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02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3" y="6179631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0517" y="233799"/>
            <a:ext cx="11558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>
                <a:solidFill>
                  <a:srgbClr val="078240"/>
                </a:solidFill>
              </a:rPr>
              <a:t>Zajednički javni poziv MINGO i Fonda za sufinanciranje projekata standardnih djelovanja iz Programa LIFE 2021.-2027.</a:t>
            </a:r>
            <a:r>
              <a:rPr lang="hr-HR" sz="2400" dirty="0">
                <a:solidFill>
                  <a:srgbClr val="078240"/>
                </a:solidFill>
              </a:rPr>
              <a:t>  </a:t>
            </a:r>
            <a:r>
              <a:rPr lang="hr-HR" sz="2400" dirty="0">
                <a:solidFill>
                  <a:srgbClr val="FF0000"/>
                </a:solidFill>
              </a:rPr>
              <a:t>– objavljeno u svibnju</a:t>
            </a:r>
            <a:endParaRPr lang="hr-HR" sz="2400" dirty="0">
              <a:solidFill>
                <a:srgbClr val="078240"/>
              </a:solidFill>
            </a:endParaRPr>
          </a:p>
        </p:txBody>
      </p:sp>
      <p:pic>
        <p:nvPicPr>
          <p:cNvPr id="9" name="Picture 3" descr="znak_fotka_plavo_zeleno_dorada.psd">
            <a:extLst>
              <a:ext uri="{FF2B5EF4-FFF2-40B4-BE49-F238E27FC236}">
                <a16:creationId xmlns:a16="http://schemas.microsoft.com/office/drawing/2014/main" id="{F78B20A5-DB93-4F41-956E-CB0EAA7FD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113613" y="4560924"/>
            <a:ext cx="1469953" cy="3124200"/>
          </a:xfrm>
          <a:prstGeom prst="rect">
            <a:avLst/>
          </a:prstGeom>
        </p:spPr>
      </p:pic>
      <p:sp>
        <p:nvSpPr>
          <p:cNvPr id="11" name="Oval 4">
            <a:extLst>
              <a:ext uri="{FF2B5EF4-FFF2-40B4-BE49-F238E27FC236}">
                <a16:creationId xmlns:a16="http://schemas.microsoft.com/office/drawing/2014/main" id="{7F490916-459F-4BD9-8447-4AD7895515DA}"/>
              </a:ext>
            </a:extLst>
          </p:cNvPr>
          <p:cNvSpPr/>
          <p:nvPr/>
        </p:nvSpPr>
        <p:spPr>
          <a:xfrm>
            <a:off x="10435997" y="4608441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3">
            <a:extLst>
              <a:ext uri="{FF2B5EF4-FFF2-40B4-BE49-F238E27FC236}">
                <a16:creationId xmlns:a16="http://schemas.microsoft.com/office/drawing/2014/main" id="{1467B601-F96E-477C-98CE-14C90872FEC7}"/>
              </a:ext>
            </a:extLst>
          </p:cNvPr>
          <p:cNvGrpSpPr/>
          <p:nvPr/>
        </p:nvGrpSpPr>
        <p:grpSpPr>
          <a:xfrm>
            <a:off x="4435515" y="1612027"/>
            <a:ext cx="3428041" cy="1883269"/>
            <a:chOff x="4825572" y="1903543"/>
            <a:chExt cx="2901809" cy="1847828"/>
          </a:xfrm>
        </p:grpSpPr>
        <p:sp>
          <p:nvSpPr>
            <p:cNvPr id="73" name="Rectangle: Rounded Corners 1">
              <a:extLst>
                <a:ext uri="{FF2B5EF4-FFF2-40B4-BE49-F238E27FC236}">
                  <a16:creationId xmlns:a16="http://schemas.microsoft.com/office/drawing/2014/main" id="{216A1E4B-815A-4448-8A0E-3B07EC39A111}"/>
                </a:ext>
              </a:extLst>
            </p:cNvPr>
            <p:cNvSpPr/>
            <p:nvPr/>
          </p:nvSpPr>
          <p:spPr>
            <a:xfrm>
              <a:off x="4825572" y="1903543"/>
              <a:ext cx="2901809" cy="1847828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4" name="Straight Connector 36">
              <a:extLst>
                <a:ext uri="{FF2B5EF4-FFF2-40B4-BE49-F238E27FC236}">
                  <a16:creationId xmlns:a16="http://schemas.microsoft.com/office/drawing/2014/main" id="{218B9038-2206-4EE1-BD20-0766014A6E5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41">
              <a:extLst>
                <a:ext uri="{FF2B5EF4-FFF2-40B4-BE49-F238E27FC236}">
                  <a16:creationId xmlns:a16="http://schemas.microsoft.com/office/drawing/2014/main" id="{7D077136-0B4A-4116-A19D-34AE849B8DD1}"/>
                </a:ext>
              </a:extLst>
            </p:cNvPr>
            <p:cNvSpPr/>
            <p:nvPr/>
          </p:nvSpPr>
          <p:spPr>
            <a:xfrm>
              <a:off x="5059723" y="2547196"/>
              <a:ext cx="2452797" cy="30198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sz="1400" dirty="0">
                  <a:solidFill>
                    <a:srgbClr val="6D6E70"/>
                  </a:solidFill>
                </a:rPr>
                <a:t>projekti iz programa LIFE </a:t>
              </a:r>
              <a:endPara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76" name="Rectangle 42">
              <a:extLst>
                <a:ext uri="{FF2B5EF4-FFF2-40B4-BE49-F238E27FC236}">
                  <a16:creationId xmlns:a16="http://schemas.microsoft.com/office/drawing/2014/main" id="{9F275C1C-11EE-4684-9E97-D18518AA795D}"/>
                </a:ext>
              </a:extLst>
            </p:cNvPr>
            <p:cNvSpPr/>
            <p:nvPr/>
          </p:nvSpPr>
          <p:spPr>
            <a:xfrm>
              <a:off x="5129899" y="1980136"/>
              <a:ext cx="2293154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Predmet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77" name="Group 151">
            <a:extLst>
              <a:ext uri="{FF2B5EF4-FFF2-40B4-BE49-F238E27FC236}">
                <a16:creationId xmlns:a16="http://schemas.microsoft.com/office/drawing/2014/main" id="{9DFE9002-5969-4900-9C9E-79975A292A0F}"/>
              </a:ext>
            </a:extLst>
          </p:cNvPr>
          <p:cNvGrpSpPr/>
          <p:nvPr/>
        </p:nvGrpSpPr>
        <p:grpSpPr>
          <a:xfrm>
            <a:off x="4421654" y="3694764"/>
            <a:ext cx="3388891" cy="1706937"/>
            <a:chOff x="4825572" y="1903543"/>
            <a:chExt cx="2901809" cy="1552571"/>
          </a:xfrm>
        </p:grpSpPr>
        <p:sp>
          <p:nvSpPr>
            <p:cNvPr id="78" name="Rectangle: Rounded Corners 152">
              <a:extLst>
                <a:ext uri="{FF2B5EF4-FFF2-40B4-BE49-F238E27FC236}">
                  <a16:creationId xmlns:a16="http://schemas.microsoft.com/office/drawing/2014/main" id="{F1E4B239-5F05-487F-A016-72884D63390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9" name="Straight Connector 153">
              <a:extLst>
                <a:ext uri="{FF2B5EF4-FFF2-40B4-BE49-F238E27FC236}">
                  <a16:creationId xmlns:a16="http://schemas.microsoft.com/office/drawing/2014/main" id="{9978A488-FB5C-4776-B6D6-D8B5AE85E85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154">
              <a:extLst>
                <a:ext uri="{FF2B5EF4-FFF2-40B4-BE49-F238E27FC236}">
                  <a16:creationId xmlns:a16="http://schemas.microsoft.com/office/drawing/2014/main" id="{0207F7D4-E23C-4BEF-BC7F-0F528422A70D}"/>
                </a:ext>
              </a:extLst>
            </p:cNvPr>
            <p:cNvSpPr/>
            <p:nvPr/>
          </p:nvSpPr>
          <p:spPr>
            <a:xfrm>
              <a:off x="5079042" y="2542937"/>
              <a:ext cx="2442367" cy="58788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600" b="1" dirty="0">
                  <a:solidFill>
                    <a:srgbClr val="6D6E70"/>
                  </a:solidFill>
                </a:rPr>
                <a:t>Do 50% </a:t>
              </a:r>
            </a:p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nacionalne komponente</a:t>
              </a:r>
            </a:p>
            <a:p>
              <a:pPr algn="ctr"/>
              <a:endParaRPr lang="hr-HR" sz="600" dirty="0">
                <a:solidFill>
                  <a:srgbClr val="6D6E70"/>
                </a:solidFill>
              </a:endParaRPr>
            </a:p>
          </p:txBody>
        </p:sp>
        <p:sp>
          <p:nvSpPr>
            <p:cNvPr id="81" name="Rectangle 155">
              <a:extLst>
                <a:ext uri="{FF2B5EF4-FFF2-40B4-BE49-F238E27FC236}">
                  <a16:creationId xmlns:a16="http://schemas.microsoft.com/office/drawing/2014/main" id="{4E3F127C-7ABA-48BB-9897-90AE39F769AC}"/>
                </a:ext>
              </a:extLst>
            </p:cNvPr>
            <p:cNvSpPr/>
            <p:nvPr/>
          </p:nvSpPr>
          <p:spPr>
            <a:xfrm>
              <a:off x="5129899" y="1980136"/>
              <a:ext cx="2293154" cy="3079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Iznos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2" name="Group 156">
            <a:extLst>
              <a:ext uri="{FF2B5EF4-FFF2-40B4-BE49-F238E27FC236}">
                <a16:creationId xmlns:a16="http://schemas.microsoft.com/office/drawing/2014/main" id="{1104E833-4D7E-41CB-BD22-5E534927B33D}"/>
              </a:ext>
            </a:extLst>
          </p:cNvPr>
          <p:cNvGrpSpPr/>
          <p:nvPr/>
        </p:nvGrpSpPr>
        <p:grpSpPr>
          <a:xfrm>
            <a:off x="8292692" y="3700163"/>
            <a:ext cx="3407189" cy="1710081"/>
            <a:chOff x="4825572" y="1903543"/>
            <a:chExt cx="2901809" cy="1552571"/>
          </a:xfrm>
        </p:grpSpPr>
        <p:sp>
          <p:nvSpPr>
            <p:cNvPr id="83" name="Rectangle: Rounded Corners 157">
              <a:extLst>
                <a:ext uri="{FF2B5EF4-FFF2-40B4-BE49-F238E27FC236}">
                  <a16:creationId xmlns:a16="http://schemas.microsoft.com/office/drawing/2014/main" id="{E05957AB-E457-4563-B67A-D3173839BAC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4" name="Straight Connector 158">
              <a:extLst>
                <a:ext uri="{FF2B5EF4-FFF2-40B4-BE49-F238E27FC236}">
                  <a16:creationId xmlns:a16="http://schemas.microsoft.com/office/drawing/2014/main" id="{9CBE4D7A-1B11-43DD-BCF2-F2D635B4DD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3" y="1174280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159">
              <a:extLst>
                <a:ext uri="{FF2B5EF4-FFF2-40B4-BE49-F238E27FC236}">
                  <a16:creationId xmlns:a16="http://schemas.microsoft.com/office/drawing/2014/main" id="{98CF6260-8AA1-4D4C-B258-E236C92BEAB7}"/>
                </a:ext>
              </a:extLst>
            </p:cNvPr>
            <p:cNvSpPr/>
            <p:nvPr/>
          </p:nvSpPr>
          <p:spPr>
            <a:xfrm>
              <a:off x="5153772" y="2563088"/>
              <a:ext cx="2293154" cy="33531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b="1" dirty="0">
                  <a:solidFill>
                    <a:srgbClr val="6D6E70"/>
                  </a:solidFill>
                </a:rPr>
                <a:t>500.000 eura</a:t>
              </a:r>
              <a:endParaRPr kumimoji="0" lang="en-IN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6" name="Rectangle 160">
              <a:extLst>
                <a:ext uri="{FF2B5EF4-FFF2-40B4-BE49-F238E27FC236}">
                  <a16:creationId xmlns:a16="http://schemas.microsoft.com/office/drawing/2014/main" id="{3297F1F8-6A60-405B-ACD9-534338BD336D}"/>
                </a:ext>
              </a:extLst>
            </p:cNvPr>
            <p:cNvSpPr/>
            <p:nvPr/>
          </p:nvSpPr>
          <p:spPr>
            <a:xfrm>
              <a:off x="5129899" y="2007018"/>
              <a:ext cx="2293154" cy="30737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Vrijednost poziva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7" name="Group 146">
            <a:extLst>
              <a:ext uri="{FF2B5EF4-FFF2-40B4-BE49-F238E27FC236}">
                <a16:creationId xmlns:a16="http://schemas.microsoft.com/office/drawing/2014/main" id="{2AB47924-2933-45EC-9CC4-AA0D1EE8B694}"/>
              </a:ext>
            </a:extLst>
          </p:cNvPr>
          <p:cNvGrpSpPr/>
          <p:nvPr/>
        </p:nvGrpSpPr>
        <p:grpSpPr>
          <a:xfrm>
            <a:off x="8283442" y="1639549"/>
            <a:ext cx="3428041" cy="1883270"/>
            <a:chOff x="4825572" y="1903543"/>
            <a:chExt cx="2901809" cy="2250031"/>
          </a:xfrm>
        </p:grpSpPr>
        <p:sp>
          <p:nvSpPr>
            <p:cNvPr id="88" name="Rectangle: Rounded Corners 147">
              <a:extLst>
                <a:ext uri="{FF2B5EF4-FFF2-40B4-BE49-F238E27FC236}">
                  <a16:creationId xmlns:a16="http://schemas.microsoft.com/office/drawing/2014/main" id="{F7679AB6-7C5D-485A-ADEE-371B295E6A84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9" name="Straight Connector 148">
              <a:extLst>
                <a:ext uri="{FF2B5EF4-FFF2-40B4-BE49-F238E27FC236}">
                  <a16:creationId xmlns:a16="http://schemas.microsoft.com/office/drawing/2014/main" id="{F89AB09B-C172-48BD-AEDE-A75E0FD1754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2403" y="1266378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149">
              <a:extLst>
                <a:ext uri="{FF2B5EF4-FFF2-40B4-BE49-F238E27FC236}">
                  <a16:creationId xmlns:a16="http://schemas.microsoft.com/office/drawing/2014/main" id="{1456D567-D9F2-49B0-AF7F-F3AF33C458AB}"/>
                </a:ext>
              </a:extLst>
            </p:cNvPr>
            <p:cNvSpPr/>
            <p:nvPr/>
          </p:nvSpPr>
          <p:spPr>
            <a:xfrm>
              <a:off x="5206630" y="2675745"/>
              <a:ext cx="2316649" cy="88251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projekti iz programa LIFE pozitivno ocijenjeni od strane Europske komisije odnosno CINEA.</a:t>
              </a:r>
            </a:p>
          </p:txBody>
        </p:sp>
        <p:sp>
          <p:nvSpPr>
            <p:cNvPr id="91" name="Rectangle 150">
              <a:extLst>
                <a:ext uri="{FF2B5EF4-FFF2-40B4-BE49-F238E27FC236}">
                  <a16:creationId xmlns:a16="http://schemas.microsoft.com/office/drawing/2014/main" id="{01E166A8-9E63-413D-A068-CA3C76F25FBF}"/>
                </a:ext>
              </a:extLst>
            </p:cNvPr>
            <p:cNvSpPr/>
            <p:nvPr/>
          </p:nvSpPr>
          <p:spPr>
            <a:xfrm>
              <a:off x="5129899" y="1980136"/>
              <a:ext cx="2293154" cy="4044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Potencijalni prijavitelji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150" name="Grupa 149">
            <a:extLst>
              <a:ext uri="{FF2B5EF4-FFF2-40B4-BE49-F238E27FC236}">
                <a16:creationId xmlns:a16="http://schemas.microsoft.com/office/drawing/2014/main" id="{C5BD728E-2AFE-4427-B58A-3B58A30FD12A}"/>
              </a:ext>
            </a:extLst>
          </p:cNvPr>
          <p:cNvGrpSpPr/>
          <p:nvPr/>
        </p:nvGrpSpPr>
        <p:grpSpPr>
          <a:xfrm>
            <a:off x="7921222" y="4278958"/>
            <a:ext cx="728799" cy="718694"/>
            <a:chOff x="3171776" y="4571533"/>
            <a:chExt cx="813028" cy="791195"/>
          </a:xfrm>
        </p:grpSpPr>
        <p:sp>
          <p:nvSpPr>
            <p:cNvPr id="151" name="Dijagram toka: Poveznik 150">
              <a:extLst>
                <a:ext uri="{FF2B5EF4-FFF2-40B4-BE49-F238E27FC236}">
                  <a16:creationId xmlns:a16="http://schemas.microsoft.com/office/drawing/2014/main" id="{7E770C96-2711-4F97-AE76-3D11CCFAFD00}"/>
                </a:ext>
              </a:extLst>
            </p:cNvPr>
            <p:cNvSpPr/>
            <p:nvPr/>
          </p:nvSpPr>
          <p:spPr>
            <a:xfrm>
              <a:off x="3171776" y="4571533"/>
              <a:ext cx="813028" cy="791195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52" name="Dijagram toka: Poveznik 151">
              <a:extLst>
                <a:ext uri="{FF2B5EF4-FFF2-40B4-BE49-F238E27FC236}">
                  <a16:creationId xmlns:a16="http://schemas.microsoft.com/office/drawing/2014/main" id="{8359A419-2C2E-4803-AD82-DAD46CBCB07D}"/>
                </a:ext>
              </a:extLst>
            </p:cNvPr>
            <p:cNvSpPr/>
            <p:nvPr/>
          </p:nvSpPr>
          <p:spPr>
            <a:xfrm>
              <a:off x="3266281" y="4662243"/>
              <a:ext cx="624019" cy="611537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159" name="Grupa 158">
            <a:extLst>
              <a:ext uri="{FF2B5EF4-FFF2-40B4-BE49-F238E27FC236}">
                <a16:creationId xmlns:a16="http://schemas.microsoft.com/office/drawing/2014/main" id="{1987896D-952B-4998-A78D-93CAFAE457EC}"/>
              </a:ext>
            </a:extLst>
          </p:cNvPr>
          <p:cNvGrpSpPr/>
          <p:nvPr/>
        </p:nvGrpSpPr>
        <p:grpSpPr>
          <a:xfrm>
            <a:off x="4009289" y="2209102"/>
            <a:ext cx="728799" cy="718694"/>
            <a:chOff x="4009289" y="2209102"/>
            <a:chExt cx="728799" cy="718694"/>
          </a:xfrm>
        </p:grpSpPr>
        <p:grpSp>
          <p:nvGrpSpPr>
            <p:cNvPr id="4" name="Grupa 3">
              <a:extLst>
                <a:ext uri="{FF2B5EF4-FFF2-40B4-BE49-F238E27FC236}">
                  <a16:creationId xmlns:a16="http://schemas.microsoft.com/office/drawing/2014/main" id="{843DCFAF-8769-4E2E-9206-0C0A3C31E529}"/>
                </a:ext>
              </a:extLst>
            </p:cNvPr>
            <p:cNvGrpSpPr/>
            <p:nvPr/>
          </p:nvGrpSpPr>
          <p:grpSpPr>
            <a:xfrm>
              <a:off x="4009289" y="2209102"/>
              <a:ext cx="728799" cy="718694"/>
              <a:chOff x="3171776" y="4571533"/>
              <a:chExt cx="813028" cy="791195"/>
            </a:xfrm>
          </p:grpSpPr>
          <p:sp>
            <p:nvSpPr>
              <p:cNvPr id="143" name="Dijagram toka: Poveznik 142">
                <a:extLst>
                  <a:ext uri="{FF2B5EF4-FFF2-40B4-BE49-F238E27FC236}">
                    <a16:creationId xmlns:a16="http://schemas.microsoft.com/office/drawing/2014/main" id="{6366121C-E438-4532-B97B-A1A38A25F264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" name="Dijagram toka: Poveznik 1">
                <a:extLst>
                  <a:ext uri="{FF2B5EF4-FFF2-40B4-BE49-F238E27FC236}">
                    <a16:creationId xmlns:a16="http://schemas.microsoft.com/office/drawing/2014/main" id="{45B8C11C-39D8-41D6-AB24-C2A6BC72AA0A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7" name="Grafika 6" descr="Fast Forward outline">
              <a:extLst>
                <a:ext uri="{FF2B5EF4-FFF2-40B4-BE49-F238E27FC236}">
                  <a16:creationId xmlns:a16="http://schemas.microsoft.com/office/drawing/2014/main" id="{F33D6F2F-38F6-4B73-8938-E5D20A9D3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22639" y="2301953"/>
              <a:ext cx="528899" cy="528899"/>
            </a:xfrm>
            <a:prstGeom prst="rect">
              <a:avLst/>
            </a:prstGeom>
          </p:spPr>
        </p:pic>
      </p:grpSp>
      <p:grpSp>
        <p:nvGrpSpPr>
          <p:cNvPr id="158" name="Grupa 157">
            <a:extLst>
              <a:ext uri="{FF2B5EF4-FFF2-40B4-BE49-F238E27FC236}">
                <a16:creationId xmlns:a16="http://schemas.microsoft.com/office/drawing/2014/main" id="{FE64933B-4F93-4B6D-AB11-A4068C5F0B49}"/>
              </a:ext>
            </a:extLst>
          </p:cNvPr>
          <p:cNvGrpSpPr/>
          <p:nvPr/>
        </p:nvGrpSpPr>
        <p:grpSpPr>
          <a:xfrm>
            <a:off x="7934180" y="2219555"/>
            <a:ext cx="728799" cy="718694"/>
            <a:chOff x="7934180" y="2219555"/>
            <a:chExt cx="728799" cy="718694"/>
          </a:xfrm>
        </p:grpSpPr>
        <p:grpSp>
          <p:nvGrpSpPr>
            <p:cNvPr id="147" name="Grupa 146">
              <a:extLst>
                <a:ext uri="{FF2B5EF4-FFF2-40B4-BE49-F238E27FC236}">
                  <a16:creationId xmlns:a16="http://schemas.microsoft.com/office/drawing/2014/main" id="{9D4AFE4E-5B7F-4D31-B75B-CA390BDF1434}"/>
                </a:ext>
              </a:extLst>
            </p:cNvPr>
            <p:cNvGrpSpPr/>
            <p:nvPr/>
          </p:nvGrpSpPr>
          <p:grpSpPr>
            <a:xfrm>
              <a:off x="7934180" y="2219555"/>
              <a:ext cx="728799" cy="718694"/>
              <a:chOff x="3171776" y="4571533"/>
              <a:chExt cx="813028" cy="791195"/>
            </a:xfrm>
          </p:grpSpPr>
          <p:sp>
            <p:nvSpPr>
              <p:cNvPr id="148" name="Dijagram toka: Poveznik 147">
                <a:extLst>
                  <a:ext uri="{FF2B5EF4-FFF2-40B4-BE49-F238E27FC236}">
                    <a16:creationId xmlns:a16="http://schemas.microsoft.com/office/drawing/2014/main" id="{8E10A60B-688E-4222-8A00-270D6A81AD7D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9" name="Dijagram toka: Poveznik 148">
                <a:extLst>
                  <a:ext uri="{FF2B5EF4-FFF2-40B4-BE49-F238E27FC236}">
                    <a16:creationId xmlns:a16="http://schemas.microsoft.com/office/drawing/2014/main" id="{D0E8C1BE-98E4-499D-88E3-AAB152F2E797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4" name="Grafika 153" descr="Users with solid fill">
              <a:extLst>
                <a:ext uri="{FF2B5EF4-FFF2-40B4-BE49-F238E27FC236}">
                  <a16:creationId xmlns:a16="http://schemas.microsoft.com/office/drawing/2014/main" id="{03F7F799-8DF9-422C-A7BD-27E83A19A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49209" y="2378533"/>
              <a:ext cx="468466" cy="468466"/>
            </a:xfrm>
            <a:prstGeom prst="rect">
              <a:avLst/>
            </a:prstGeom>
          </p:spPr>
        </p:pic>
      </p:grpSp>
      <p:grpSp>
        <p:nvGrpSpPr>
          <p:cNvPr id="157" name="Grupa 156">
            <a:extLst>
              <a:ext uri="{FF2B5EF4-FFF2-40B4-BE49-F238E27FC236}">
                <a16:creationId xmlns:a16="http://schemas.microsoft.com/office/drawing/2014/main" id="{5A5CA612-3E97-4E49-BC39-5919DA58469E}"/>
              </a:ext>
            </a:extLst>
          </p:cNvPr>
          <p:cNvGrpSpPr/>
          <p:nvPr/>
        </p:nvGrpSpPr>
        <p:grpSpPr>
          <a:xfrm>
            <a:off x="4057254" y="4163571"/>
            <a:ext cx="728799" cy="718694"/>
            <a:chOff x="4057254" y="4163571"/>
            <a:chExt cx="728799" cy="718694"/>
          </a:xfrm>
        </p:grpSpPr>
        <p:grpSp>
          <p:nvGrpSpPr>
            <p:cNvPr id="144" name="Grupa 143">
              <a:extLst>
                <a:ext uri="{FF2B5EF4-FFF2-40B4-BE49-F238E27FC236}">
                  <a16:creationId xmlns:a16="http://schemas.microsoft.com/office/drawing/2014/main" id="{84B8A85A-8CAD-4368-A32C-30F9FF2E40DF}"/>
                </a:ext>
              </a:extLst>
            </p:cNvPr>
            <p:cNvGrpSpPr/>
            <p:nvPr/>
          </p:nvGrpSpPr>
          <p:grpSpPr>
            <a:xfrm>
              <a:off x="4057254" y="4163571"/>
              <a:ext cx="728799" cy="718694"/>
              <a:chOff x="3171776" y="4571533"/>
              <a:chExt cx="813028" cy="791195"/>
            </a:xfrm>
          </p:grpSpPr>
          <p:sp>
            <p:nvSpPr>
              <p:cNvPr id="145" name="Dijagram toka: Poveznik 144">
                <a:extLst>
                  <a:ext uri="{FF2B5EF4-FFF2-40B4-BE49-F238E27FC236}">
                    <a16:creationId xmlns:a16="http://schemas.microsoft.com/office/drawing/2014/main" id="{527D2F18-43A6-4F1F-AC77-18327A6CA9C2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6" name="Dijagram toka: Poveznik 145">
                <a:extLst>
                  <a:ext uri="{FF2B5EF4-FFF2-40B4-BE49-F238E27FC236}">
                    <a16:creationId xmlns:a16="http://schemas.microsoft.com/office/drawing/2014/main" id="{93BE73EA-8D98-42F9-B59B-C07EC52AC19F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6" name="Grafika 155" descr="Coins outline">
              <a:extLst>
                <a:ext uri="{FF2B5EF4-FFF2-40B4-BE49-F238E27FC236}">
                  <a16:creationId xmlns:a16="http://schemas.microsoft.com/office/drawing/2014/main" id="{2C7AC466-CBAF-4DF8-8F1B-5ADE2EB0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05237" y="4347015"/>
              <a:ext cx="406918" cy="406918"/>
            </a:xfrm>
            <a:prstGeom prst="rect">
              <a:avLst/>
            </a:prstGeom>
          </p:spPr>
        </p:pic>
      </p:grpSp>
      <p:pic>
        <p:nvPicPr>
          <p:cNvPr id="161" name="Grafika 160" descr="Piggy Bank outline">
            <a:extLst>
              <a:ext uri="{FF2B5EF4-FFF2-40B4-BE49-F238E27FC236}">
                <a16:creationId xmlns:a16="http://schemas.microsoft.com/office/drawing/2014/main" id="{82E0A90A-3744-4F09-AAE7-6E2B7DE8D6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56434" y="4412603"/>
            <a:ext cx="469661" cy="46966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C402343-3F9A-4B4B-AFCE-2A6869EA182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9" t="19521" r="25031" b="17768"/>
          <a:stretch/>
        </p:blipFill>
        <p:spPr>
          <a:xfrm>
            <a:off x="631120" y="2177503"/>
            <a:ext cx="2112151" cy="2220227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57634460-545C-C574-A1A6-AA64DC4764C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2108" y="4290073"/>
            <a:ext cx="1578772" cy="109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98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3" y="6179631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6771" y="198946"/>
            <a:ext cx="119952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>
                <a:solidFill>
                  <a:srgbClr val="078240"/>
                </a:solidFill>
              </a:rPr>
              <a:t>Javni poziv za neposredno sufinanciranje provedbe mjera prilagodbe klimatskim promjenama u svrhu jačanja otpornosti urbanih sredina</a:t>
            </a:r>
          </a:p>
          <a:p>
            <a:r>
              <a:rPr lang="hr-HR" sz="2400" dirty="0">
                <a:solidFill>
                  <a:srgbClr val="FF0000"/>
                </a:solidFill>
              </a:rPr>
              <a:t>– planirana objava u lipnju</a:t>
            </a:r>
            <a:endParaRPr lang="hr-HR" sz="2400" dirty="0">
              <a:solidFill>
                <a:srgbClr val="078240"/>
              </a:solidFill>
            </a:endParaRPr>
          </a:p>
        </p:txBody>
      </p:sp>
      <p:pic>
        <p:nvPicPr>
          <p:cNvPr id="9" name="Picture 3" descr="znak_fotka_plavo_zeleno_dorada.psd">
            <a:extLst>
              <a:ext uri="{FF2B5EF4-FFF2-40B4-BE49-F238E27FC236}">
                <a16:creationId xmlns:a16="http://schemas.microsoft.com/office/drawing/2014/main" id="{F78B20A5-DB93-4F41-956E-CB0EAA7FD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113613" y="4560924"/>
            <a:ext cx="1469953" cy="3124200"/>
          </a:xfrm>
          <a:prstGeom prst="rect">
            <a:avLst/>
          </a:prstGeom>
        </p:spPr>
      </p:pic>
      <p:sp>
        <p:nvSpPr>
          <p:cNvPr id="11" name="Oval 4">
            <a:extLst>
              <a:ext uri="{FF2B5EF4-FFF2-40B4-BE49-F238E27FC236}">
                <a16:creationId xmlns:a16="http://schemas.microsoft.com/office/drawing/2014/main" id="{7F490916-459F-4BD9-8447-4AD7895515DA}"/>
              </a:ext>
            </a:extLst>
          </p:cNvPr>
          <p:cNvSpPr/>
          <p:nvPr/>
        </p:nvSpPr>
        <p:spPr>
          <a:xfrm>
            <a:off x="10435997" y="4608441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3">
            <a:extLst>
              <a:ext uri="{FF2B5EF4-FFF2-40B4-BE49-F238E27FC236}">
                <a16:creationId xmlns:a16="http://schemas.microsoft.com/office/drawing/2014/main" id="{1467B601-F96E-477C-98CE-14C90872FEC7}"/>
              </a:ext>
            </a:extLst>
          </p:cNvPr>
          <p:cNvGrpSpPr/>
          <p:nvPr/>
        </p:nvGrpSpPr>
        <p:grpSpPr>
          <a:xfrm>
            <a:off x="4435515" y="1612027"/>
            <a:ext cx="3428041" cy="1883269"/>
            <a:chOff x="4825572" y="1903543"/>
            <a:chExt cx="2901809" cy="1847828"/>
          </a:xfrm>
        </p:grpSpPr>
        <p:sp>
          <p:nvSpPr>
            <p:cNvPr id="73" name="Rectangle: Rounded Corners 1">
              <a:extLst>
                <a:ext uri="{FF2B5EF4-FFF2-40B4-BE49-F238E27FC236}">
                  <a16:creationId xmlns:a16="http://schemas.microsoft.com/office/drawing/2014/main" id="{216A1E4B-815A-4448-8A0E-3B07EC39A111}"/>
                </a:ext>
              </a:extLst>
            </p:cNvPr>
            <p:cNvSpPr/>
            <p:nvPr/>
          </p:nvSpPr>
          <p:spPr>
            <a:xfrm>
              <a:off x="4825572" y="1903543"/>
              <a:ext cx="2901809" cy="1847828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4" name="Straight Connector 36">
              <a:extLst>
                <a:ext uri="{FF2B5EF4-FFF2-40B4-BE49-F238E27FC236}">
                  <a16:creationId xmlns:a16="http://schemas.microsoft.com/office/drawing/2014/main" id="{218B9038-2206-4EE1-BD20-0766014A6E5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41">
              <a:extLst>
                <a:ext uri="{FF2B5EF4-FFF2-40B4-BE49-F238E27FC236}">
                  <a16:creationId xmlns:a16="http://schemas.microsoft.com/office/drawing/2014/main" id="{7D077136-0B4A-4116-A19D-34AE849B8DD1}"/>
                </a:ext>
              </a:extLst>
            </p:cNvPr>
            <p:cNvSpPr/>
            <p:nvPr/>
          </p:nvSpPr>
          <p:spPr>
            <a:xfrm>
              <a:off x="5106606" y="2469788"/>
              <a:ext cx="2282256" cy="72476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hr-HR" sz="1400" dirty="0">
                  <a:solidFill>
                    <a:srgbClr val="6D6E70"/>
                  </a:solidFill>
                </a:rPr>
                <a:t> radovi i usluge za razvoj zelene infrastrukture u urbanim i </a:t>
              </a:r>
              <a:r>
                <a:rPr lang="hr-HR" sz="1400" dirty="0" err="1">
                  <a:solidFill>
                    <a:srgbClr val="6D6E70"/>
                  </a:solidFill>
                </a:rPr>
                <a:t>periurbanim</a:t>
              </a:r>
              <a:r>
                <a:rPr lang="hr-HR" sz="1400" dirty="0">
                  <a:solidFill>
                    <a:srgbClr val="6D6E70"/>
                  </a:solidFill>
                </a:rPr>
                <a:t> područjima</a:t>
              </a:r>
              <a:endPara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76" name="Rectangle 42">
              <a:extLst>
                <a:ext uri="{FF2B5EF4-FFF2-40B4-BE49-F238E27FC236}">
                  <a16:creationId xmlns:a16="http://schemas.microsoft.com/office/drawing/2014/main" id="{9F275C1C-11EE-4684-9E97-D18518AA795D}"/>
                </a:ext>
              </a:extLst>
            </p:cNvPr>
            <p:cNvSpPr/>
            <p:nvPr/>
          </p:nvSpPr>
          <p:spPr>
            <a:xfrm>
              <a:off x="5129899" y="1980136"/>
              <a:ext cx="2293154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Predmet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77" name="Group 151">
            <a:extLst>
              <a:ext uri="{FF2B5EF4-FFF2-40B4-BE49-F238E27FC236}">
                <a16:creationId xmlns:a16="http://schemas.microsoft.com/office/drawing/2014/main" id="{9DFE9002-5969-4900-9C9E-79975A292A0F}"/>
              </a:ext>
            </a:extLst>
          </p:cNvPr>
          <p:cNvGrpSpPr/>
          <p:nvPr/>
        </p:nvGrpSpPr>
        <p:grpSpPr>
          <a:xfrm>
            <a:off x="4421654" y="3694764"/>
            <a:ext cx="3388891" cy="1706937"/>
            <a:chOff x="4825572" y="1903543"/>
            <a:chExt cx="2901809" cy="1552571"/>
          </a:xfrm>
        </p:grpSpPr>
        <p:sp>
          <p:nvSpPr>
            <p:cNvPr id="78" name="Rectangle: Rounded Corners 152">
              <a:extLst>
                <a:ext uri="{FF2B5EF4-FFF2-40B4-BE49-F238E27FC236}">
                  <a16:creationId xmlns:a16="http://schemas.microsoft.com/office/drawing/2014/main" id="{F1E4B239-5F05-487F-A016-72884D63390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9" name="Straight Connector 153">
              <a:extLst>
                <a:ext uri="{FF2B5EF4-FFF2-40B4-BE49-F238E27FC236}">
                  <a16:creationId xmlns:a16="http://schemas.microsoft.com/office/drawing/2014/main" id="{9978A488-FB5C-4776-B6D6-D8B5AE85E85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154">
              <a:extLst>
                <a:ext uri="{FF2B5EF4-FFF2-40B4-BE49-F238E27FC236}">
                  <a16:creationId xmlns:a16="http://schemas.microsoft.com/office/drawing/2014/main" id="{0207F7D4-E23C-4BEF-BC7F-0F528422A70D}"/>
                </a:ext>
              </a:extLst>
            </p:cNvPr>
            <p:cNvSpPr/>
            <p:nvPr/>
          </p:nvSpPr>
          <p:spPr>
            <a:xfrm>
              <a:off x="5054848" y="2551672"/>
              <a:ext cx="2442367" cy="34992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endParaRPr lang="hr-HR" sz="500" dirty="0">
                <a:solidFill>
                  <a:srgbClr val="6D6E70"/>
                </a:solidFill>
              </a:endParaRPr>
            </a:p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Maksimalno </a:t>
              </a:r>
              <a:r>
                <a:rPr kumimoji="0" lang="hr-H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do 350.000 eura</a:t>
              </a: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1" name="Rectangle 155">
              <a:extLst>
                <a:ext uri="{FF2B5EF4-FFF2-40B4-BE49-F238E27FC236}">
                  <a16:creationId xmlns:a16="http://schemas.microsoft.com/office/drawing/2014/main" id="{4E3F127C-7ABA-48BB-9897-90AE39F769AC}"/>
                </a:ext>
              </a:extLst>
            </p:cNvPr>
            <p:cNvSpPr/>
            <p:nvPr/>
          </p:nvSpPr>
          <p:spPr>
            <a:xfrm>
              <a:off x="5129899" y="1980136"/>
              <a:ext cx="2293154" cy="3079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Iznos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2" name="Group 156">
            <a:extLst>
              <a:ext uri="{FF2B5EF4-FFF2-40B4-BE49-F238E27FC236}">
                <a16:creationId xmlns:a16="http://schemas.microsoft.com/office/drawing/2014/main" id="{1104E833-4D7E-41CB-BD22-5E534927B33D}"/>
              </a:ext>
            </a:extLst>
          </p:cNvPr>
          <p:cNvGrpSpPr/>
          <p:nvPr/>
        </p:nvGrpSpPr>
        <p:grpSpPr>
          <a:xfrm>
            <a:off x="8292692" y="3700163"/>
            <a:ext cx="3407189" cy="1710081"/>
            <a:chOff x="4825572" y="1903543"/>
            <a:chExt cx="2901809" cy="1552571"/>
          </a:xfrm>
        </p:grpSpPr>
        <p:sp>
          <p:nvSpPr>
            <p:cNvPr id="83" name="Rectangle: Rounded Corners 157">
              <a:extLst>
                <a:ext uri="{FF2B5EF4-FFF2-40B4-BE49-F238E27FC236}">
                  <a16:creationId xmlns:a16="http://schemas.microsoft.com/office/drawing/2014/main" id="{E05957AB-E457-4563-B67A-D3173839BAC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4" name="Straight Connector 158">
              <a:extLst>
                <a:ext uri="{FF2B5EF4-FFF2-40B4-BE49-F238E27FC236}">
                  <a16:creationId xmlns:a16="http://schemas.microsoft.com/office/drawing/2014/main" id="{9CBE4D7A-1B11-43DD-BCF2-F2D635B4DD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3" y="1174280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159">
              <a:extLst>
                <a:ext uri="{FF2B5EF4-FFF2-40B4-BE49-F238E27FC236}">
                  <a16:creationId xmlns:a16="http://schemas.microsoft.com/office/drawing/2014/main" id="{98CF6260-8AA1-4D4C-B258-E236C92BEAB7}"/>
                </a:ext>
              </a:extLst>
            </p:cNvPr>
            <p:cNvSpPr/>
            <p:nvPr/>
          </p:nvSpPr>
          <p:spPr>
            <a:xfrm>
              <a:off x="5140935" y="2584112"/>
              <a:ext cx="2293154" cy="36325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2000" b="1" dirty="0">
                  <a:solidFill>
                    <a:srgbClr val="6D6E70"/>
                  </a:solidFill>
                </a:rPr>
                <a:t>17 milijuna eura</a:t>
              </a:r>
              <a:endPara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6" name="Rectangle 160">
              <a:extLst>
                <a:ext uri="{FF2B5EF4-FFF2-40B4-BE49-F238E27FC236}">
                  <a16:creationId xmlns:a16="http://schemas.microsoft.com/office/drawing/2014/main" id="{3297F1F8-6A60-405B-ACD9-534338BD336D}"/>
                </a:ext>
              </a:extLst>
            </p:cNvPr>
            <p:cNvSpPr/>
            <p:nvPr/>
          </p:nvSpPr>
          <p:spPr>
            <a:xfrm>
              <a:off x="5129899" y="2007018"/>
              <a:ext cx="2293154" cy="30737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Vrijednost poziva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7" name="Group 146">
            <a:extLst>
              <a:ext uri="{FF2B5EF4-FFF2-40B4-BE49-F238E27FC236}">
                <a16:creationId xmlns:a16="http://schemas.microsoft.com/office/drawing/2014/main" id="{2AB47924-2933-45EC-9CC4-AA0D1EE8B694}"/>
              </a:ext>
            </a:extLst>
          </p:cNvPr>
          <p:cNvGrpSpPr/>
          <p:nvPr/>
        </p:nvGrpSpPr>
        <p:grpSpPr>
          <a:xfrm>
            <a:off x="8283442" y="1639549"/>
            <a:ext cx="3428041" cy="1883270"/>
            <a:chOff x="4825572" y="1903543"/>
            <a:chExt cx="2901809" cy="2250031"/>
          </a:xfrm>
        </p:grpSpPr>
        <p:sp>
          <p:nvSpPr>
            <p:cNvPr id="88" name="Rectangle: Rounded Corners 147">
              <a:extLst>
                <a:ext uri="{FF2B5EF4-FFF2-40B4-BE49-F238E27FC236}">
                  <a16:creationId xmlns:a16="http://schemas.microsoft.com/office/drawing/2014/main" id="{F7679AB6-7C5D-485A-ADEE-371B295E6A84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9" name="Straight Connector 148">
              <a:extLst>
                <a:ext uri="{FF2B5EF4-FFF2-40B4-BE49-F238E27FC236}">
                  <a16:creationId xmlns:a16="http://schemas.microsoft.com/office/drawing/2014/main" id="{F89AB09B-C172-48BD-AEDE-A75E0FD1754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2403" y="1266378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149">
              <a:extLst>
                <a:ext uri="{FF2B5EF4-FFF2-40B4-BE49-F238E27FC236}">
                  <a16:creationId xmlns:a16="http://schemas.microsoft.com/office/drawing/2014/main" id="{1456D567-D9F2-49B0-AF7F-F3AF33C458AB}"/>
                </a:ext>
              </a:extLst>
            </p:cNvPr>
            <p:cNvSpPr/>
            <p:nvPr/>
          </p:nvSpPr>
          <p:spPr>
            <a:xfrm>
              <a:off x="5167116" y="2732321"/>
              <a:ext cx="2255937" cy="62511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Jedinice lokalne i područne samouprave</a:t>
              </a:r>
            </a:p>
          </p:txBody>
        </p:sp>
        <p:sp>
          <p:nvSpPr>
            <p:cNvPr id="91" name="Rectangle 150">
              <a:extLst>
                <a:ext uri="{FF2B5EF4-FFF2-40B4-BE49-F238E27FC236}">
                  <a16:creationId xmlns:a16="http://schemas.microsoft.com/office/drawing/2014/main" id="{01E166A8-9E63-413D-A068-CA3C76F25FBF}"/>
                </a:ext>
              </a:extLst>
            </p:cNvPr>
            <p:cNvSpPr/>
            <p:nvPr/>
          </p:nvSpPr>
          <p:spPr>
            <a:xfrm>
              <a:off x="5129899" y="1980136"/>
              <a:ext cx="2293154" cy="4044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Potencijalni prijavitelji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150" name="Grupa 149">
            <a:extLst>
              <a:ext uri="{FF2B5EF4-FFF2-40B4-BE49-F238E27FC236}">
                <a16:creationId xmlns:a16="http://schemas.microsoft.com/office/drawing/2014/main" id="{C5BD728E-2AFE-4427-B58A-3B58A30FD12A}"/>
              </a:ext>
            </a:extLst>
          </p:cNvPr>
          <p:cNvGrpSpPr/>
          <p:nvPr/>
        </p:nvGrpSpPr>
        <p:grpSpPr>
          <a:xfrm>
            <a:off x="7921222" y="4278958"/>
            <a:ext cx="728799" cy="718694"/>
            <a:chOff x="3171776" y="4571533"/>
            <a:chExt cx="813028" cy="791195"/>
          </a:xfrm>
        </p:grpSpPr>
        <p:sp>
          <p:nvSpPr>
            <p:cNvPr id="151" name="Dijagram toka: Poveznik 150">
              <a:extLst>
                <a:ext uri="{FF2B5EF4-FFF2-40B4-BE49-F238E27FC236}">
                  <a16:creationId xmlns:a16="http://schemas.microsoft.com/office/drawing/2014/main" id="{7E770C96-2711-4F97-AE76-3D11CCFAFD00}"/>
                </a:ext>
              </a:extLst>
            </p:cNvPr>
            <p:cNvSpPr/>
            <p:nvPr/>
          </p:nvSpPr>
          <p:spPr>
            <a:xfrm>
              <a:off x="3171776" y="4571533"/>
              <a:ext cx="813028" cy="791195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52" name="Dijagram toka: Poveznik 151">
              <a:extLst>
                <a:ext uri="{FF2B5EF4-FFF2-40B4-BE49-F238E27FC236}">
                  <a16:creationId xmlns:a16="http://schemas.microsoft.com/office/drawing/2014/main" id="{8359A419-2C2E-4803-AD82-DAD46CBCB07D}"/>
                </a:ext>
              </a:extLst>
            </p:cNvPr>
            <p:cNvSpPr/>
            <p:nvPr/>
          </p:nvSpPr>
          <p:spPr>
            <a:xfrm>
              <a:off x="3266281" y="4662243"/>
              <a:ext cx="624019" cy="611537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159" name="Grupa 158">
            <a:extLst>
              <a:ext uri="{FF2B5EF4-FFF2-40B4-BE49-F238E27FC236}">
                <a16:creationId xmlns:a16="http://schemas.microsoft.com/office/drawing/2014/main" id="{1987896D-952B-4998-A78D-93CAFAE457EC}"/>
              </a:ext>
            </a:extLst>
          </p:cNvPr>
          <p:cNvGrpSpPr/>
          <p:nvPr/>
        </p:nvGrpSpPr>
        <p:grpSpPr>
          <a:xfrm>
            <a:off x="4009289" y="2209102"/>
            <a:ext cx="728799" cy="718694"/>
            <a:chOff x="4009289" y="2209102"/>
            <a:chExt cx="728799" cy="718694"/>
          </a:xfrm>
        </p:grpSpPr>
        <p:grpSp>
          <p:nvGrpSpPr>
            <p:cNvPr id="4" name="Grupa 3">
              <a:extLst>
                <a:ext uri="{FF2B5EF4-FFF2-40B4-BE49-F238E27FC236}">
                  <a16:creationId xmlns:a16="http://schemas.microsoft.com/office/drawing/2014/main" id="{843DCFAF-8769-4E2E-9206-0C0A3C31E529}"/>
                </a:ext>
              </a:extLst>
            </p:cNvPr>
            <p:cNvGrpSpPr/>
            <p:nvPr/>
          </p:nvGrpSpPr>
          <p:grpSpPr>
            <a:xfrm>
              <a:off x="4009289" y="2209102"/>
              <a:ext cx="728799" cy="718694"/>
              <a:chOff x="3171776" y="4571533"/>
              <a:chExt cx="813028" cy="791195"/>
            </a:xfrm>
          </p:grpSpPr>
          <p:sp>
            <p:nvSpPr>
              <p:cNvPr id="143" name="Dijagram toka: Poveznik 142">
                <a:extLst>
                  <a:ext uri="{FF2B5EF4-FFF2-40B4-BE49-F238E27FC236}">
                    <a16:creationId xmlns:a16="http://schemas.microsoft.com/office/drawing/2014/main" id="{6366121C-E438-4532-B97B-A1A38A25F264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" name="Dijagram toka: Poveznik 1">
                <a:extLst>
                  <a:ext uri="{FF2B5EF4-FFF2-40B4-BE49-F238E27FC236}">
                    <a16:creationId xmlns:a16="http://schemas.microsoft.com/office/drawing/2014/main" id="{45B8C11C-39D8-41D6-AB24-C2A6BC72AA0A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7" name="Grafika 6" descr="Fast Forward outline">
              <a:extLst>
                <a:ext uri="{FF2B5EF4-FFF2-40B4-BE49-F238E27FC236}">
                  <a16:creationId xmlns:a16="http://schemas.microsoft.com/office/drawing/2014/main" id="{F33D6F2F-38F6-4B73-8938-E5D20A9D3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22639" y="2301953"/>
              <a:ext cx="528899" cy="528899"/>
            </a:xfrm>
            <a:prstGeom prst="rect">
              <a:avLst/>
            </a:prstGeom>
          </p:spPr>
        </p:pic>
      </p:grpSp>
      <p:grpSp>
        <p:nvGrpSpPr>
          <p:cNvPr id="158" name="Grupa 157">
            <a:extLst>
              <a:ext uri="{FF2B5EF4-FFF2-40B4-BE49-F238E27FC236}">
                <a16:creationId xmlns:a16="http://schemas.microsoft.com/office/drawing/2014/main" id="{FE64933B-4F93-4B6D-AB11-A4068C5F0B49}"/>
              </a:ext>
            </a:extLst>
          </p:cNvPr>
          <p:cNvGrpSpPr/>
          <p:nvPr/>
        </p:nvGrpSpPr>
        <p:grpSpPr>
          <a:xfrm>
            <a:off x="7934180" y="2219555"/>
            <a:ext cx="728799" cy="718694"/>
            <a:chOff x="7934180" y="2219555"/>
            <a:chExt cx="728799" cy="718694"/>
          </a:xfrm>
        </p:grpSpPr>
        <p:grpSp>
          <p:nvGrpSpPr>
            <p:cNvPr id="147" name="Grupa 146">
              <a:extLst>
                <a:ext uri="{FF2B5EF4-FFF2-40B4-BE49-F238E27FC236}">
                  <a16:creationId xmlns:a16="http://schemas.microsoft.com/office/drawing/2014/main" id="{9D4AFE4E-5B7F-4D31-B75B-CA390BDF1434}"/>
                </a:ext>
              </a:extLst>
            </p:cNvPr>
            <p:cNvGrpSpPr/>
            <p:nvPr/>
          </p:nvGrpSpPr>
          <p:grpSpPr>
            <a:xfrm>
              <a:off x="7934180" y="2219555"/>
              <a:ext cx="728799" cy="718694"/>
              <a:chOff x="3171776" y="4571533"/>
              <a:chExt cx="813028" cy="791195"/>
            </a:xfrm>
          </p:grpSpPr>
          <p:sp>
            <p:nvSpPr>
              <p:cNvPr id="148" name="Dijagram toka: Poveznik 147">
                <a:extLst>
                  <a:ext uri="{FF2B5EF4-FFF2-40B4-BE49-F238E27FC236}">
                    <a16:creationId xmlns:a16="http://schemas.microsoft.com/office/drawing/2014/main" id="{8E10A60B-688E-4222-8A00-270D6A81AD7D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9" name="Dijagram toka: Poveznik 148">
                <a:extLst>
                  <a:ext uri="{FF2B5EF4-FFF2-40B4-BE49-F238E27FC236}">
                    <a16:creationId xmlns:a16="http://schemas.microsoft.com/office/drawing/2014/main" id="{D0E8C1BE-98E4-499D-88E3-AAB152F2E797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4" name="Grafika 153" descr="Users with solid fill">
              <a:extLst>
                <a:ext uri="{FF2B5EF4-FFF2-40B4-BE49-F238E27FC236}">
                  <a16:creationId xmlns:a16="http://schemas.microsoft.com/office/drawing/2014/main" id="{03F7F799-8DF9-422C-A7BD-27E83A19A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49209" y="2378533"/>
              <a:ext cx="468466" cy="468466"/>
            </a:xfrm>
            <a:prstGeom prst="rect">
              <a:avLst/>
            </a:prstGeom>
          </p:spPr>
        </p:pic>
      </p:grpSp>
      <p:grpSp>
        <p:nvGrpSpPr>
          <p:cNvPr id="157" name="Grupa 156">
            <a:extLst>
              <a:ext uri="{FF2B5EF4-FFF2-40B4-BE49-F238E27FC236}">
                <a16:creationId xmlns:a16="http://schemas.microsoft.com/office/drawing/2014/main" id="{5A5CA612-3E97-4E49-BC39-5919DA58469E}"/>
              </a:ext>
            </a:extLst>
          </p:cNvPr>
          <p:cNvGrpSpPr/>
          <p:nvPr/>
        </p:nvGrpSpPr>
        <p:grpSpPr>
          <a:xfrm>
            <a:off x="4057254" y="4288086"/>
            <a:ext cx="728799" cy="718694"/>
            <a:chOff x="4057254" y="4163571"/>
            <a:chExt cx="728799" cy="718694"/>
          </a:xfrm>
        </p:grpSpPr>
        <p:grpSp>
          <p:nvGrpSpPr>
            <p:cNvPr id="144" name="Grupa 143">
              <a:extLst>
                <a:ext uri="{FF2B5EF4-FFF2-40B4-BE49-F238E27FC236}">
                  <a16:creationId xmlns:a16="http://schemas.microsoft.com/office/drawing/2014/main" id="{84B8A85A-8CAD-4368-A32C-30F9FF2E40DF}"/>
                </a:ext>
              </a:extLst>
            </p:cNvPr>
            <p:cNvGrpSpPr/>
            <p:nvPr/>
          </p:nvGrpSpPr>
          <p:grpSpPr>
            <a:xfrm>
              <a:off x="4057254" y="4163571"/>
              <a:ext cx="728799" cy="718694"/>
              <a:chOff x="3171776" y="4571533"/>
              <a:chExt cx="813028" cy="791195"/>
            </a:xfrm>
          </p:grpSpPr>
          <p:sp>
            <p:nvSpPr>
              <p:cNvPr id="145" name="Dijagram toka: Poveznik 144">
                <a:extLst>
                  <a:ext uri="{FF2B5EF4-FFF2-40B4-BE49-F238E27FC236}">
                    <a16:creationId xmlns:a16="http://schemas.microsoft.com/office/drawing/2014/main" id="{527D2F18-43A6-4F1F-AC77-18327A6CA9C2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6" name="Dijagram toka: Poveznik 145">
                <a:extLst>
                  <a:ext uri="{FF2B5EF4-FFF2-40B4-BE49-F238E27FC236}">
                    <a16:creationId xmlns:a16="http://schemas.microsoft.com/office/drawing/2014/main" id="{93BE73EA-8D98-42F9-B59B-C07EC52AC19F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6" name="Grafika 155" descr="Coins outline">
              <a:extLst>
                <a:ext uri="{FF2B5EF4-FFF2-40B4-BE49-F238E27FC236}">
                  <a16:creationId xmlns:a16="http://schemas.microsoft.com/office/drawing/2014/main" id="{2C7AC466-CBAF-4DF8-8F1B-5ADE2EB0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05237" y="4347015"/>
              <a:ext cx="406918" cy="406918"/>
            </a:xfrm>
            <a:prstGeom prst="rect">
              <a:avLst/>
            </a:prstGeom>
          </p:spPr>
        </p:pic>
      </p:grpSp>
      <p:pic>
        <p:nvPicPr>
          <p:cNvPr id="161" name="Grafika 160" descr="Piggy Bank outline">
            <a:extLst>
              <a:ext uri="{FF2B5EF4-FFF2-40B4-BE49-F238E27FC236}">
                <a16:creationId xmlns:a16="http://schemas.microsoft.com/office/drawing/2014/main" id="{82E0A90A-3744-4F09-AAE7-6E2B7DE8D6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56434" y="4412603"/>
            <a:ext cx="469661" cy="469661"/>
          </a:xfrm>
          <a:prstGeom prst="rect">
            <a:avLst/>
          </a:prstGeom>
        </p:spPr>
      </p:pic>
      <p:pic>
        <p:nvPicPr>
          <p:cNvPr id="13" name="Slika 12" descr="Slika na kojoj se prikazuje dijagram&#10;&#10;Opis je automatski generiran">
            <a:extLst>
              <a:ext uri="{FF2B5EF4-FFF2-40B4-BE49-F238E27FC236}">
                <a16:creationId xmlns:a16="http://schemas.microsoft.com/office/drawing/2014/main" id="{95ACEC14-4122-1A8C-6D26-7230E4020D3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" t="5773" r="-757" b="12345"/>
          <a:stretch/>
        </p:blipFill>
        <p:spPr>
          <a:xfrm>
            <a:off x="423746" y="1862658"/>
            <a:ext cx="3239256" cy="369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60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3" y="6179631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6771" y="198946"/>
            <a:ext cx="118532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>
                <a:solidFill>
                  <a:srgbClr val="078240"/>
                </a:solidFill>
              </a:rPr>
              <a:t>Javni poziv za neposredno sufinanciranje izgradnje mini pretovarnih stanica na otocima </a:t>
            </a:r>
            <a:r>
              <a:rPr lang="hr-HR" sz="2400" dirty="0">
                <a:solidFill>
                  <a:srgbClr val="FF0000"/>
                </a:solidFill>
              </a:rPr>
              <a:t>– planirana objava u lipnju</a:t>
            </a:r>
            <a:endParaRPr lang="hr-HR" sz="2400" dirty="0">
              <a:solidFill>
                <a:srgbClr val="078240"/>
              </a:solidFill>
            </a:endParaRPr>
          </a:p>
        </p:txBody>
      </p:sp>
      <p:pic>
        <p:nvPicPr>
          <p:cNvPr id="9" name="Picture 3" descr="znak_fotka_plavo_zeleno_dorada.psd">
            <a:extLst>
              <a:ext uri="{FF2B5EF4-FFF2-40B4-BE49-F238E27FC236}">
                <a16:creationId xmlns:a16="http://schemas.microsoft.com/office/drawing/2014/main" id="{F78B20A5-DB93-4F41-956E-CB0EAA7FD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113613" y="4560924"/>
            <a:ext cx="1469953" cy="3124200"/>
          </a:xfrm>
          <a:prstGeom prst="rect">
            <a:avLst/>
          </a:prstGeom>
        </p:spPr>
      </p:pic>
      <p:sp>
        <p:nvSpPr>
          <p:cNvPr id="11" name="Oval 4">
            <a:extLst>
              <a:ext uri="{FF2B5EF4-FFF2-40B4-BE49-F238E27FC236}">
                <a16:creationId xmlns:a16="http://schemas.microsoft.com/office/drawing/2014/main" id="{7F490916-459F-4BD9-8447-4AD7895515DA}"/>
              </a:ext>
            </a:extLst>
          </p:cNvPr>
          <p:cNvSpPr/>
          <p:nvPr/>
        </p:nvSpPr>
        <p:spPr>
          <a:xfrm>
            <a:off x="10435997" y="4608441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3">
            <a:extLst>
              <a:ext uri="{FF2B5EF4-FFF2-40B4-BE49-F238E27FC236}">
                <a16:creationId xmlns:a16="http://schemas.microsoft.com/office/drawing/2014/main" id="{1467B601-F96E-477C-98CE-14C90872FEC7}"/>
              </a:ext>
            </a:extLst>
          </p:cNvPr>
          <p:cNvGrpSpPr/>
          <p:nvPr/>
        </p:nvGrpSpPr>
        <p:grpSpPr>
          <a:xfrm>
            <a:off x="4435515" y="1612027"/>
            <a:ext cx="3428041" cy="1883269"/>
            <a:chOff x="4825572" y="1903543"/>
            <a:chExt cx="2901809" cy="1847828"/>
          </a:xfrm>
        </p:grpSpPr>
        <p:sp>
          <p:nvSpPr>
            <p:cNvPr id="73" name="Rectangle: Rounded Corners 1">
              <a:extLst>
                <a:ext uri="{FF2B5EF4-FFF2-40B4-BE49-F238E27FC236}">
                  <a16:creationId xmlns:a16="http://schemas.microsoft.com/office/drawing/2014/main" id="{216A1E4B-815A-4448-8A0E-3B07EC39A111}"/>
                </a:ext>
              </a:extLst>
            </p:cNvPr>
            <p:cNvSpPr/>
            <p:nvPr/>
          </p:nvSpPr>
          <p:spPr>
            <a:xfrm>
              <a:off x="4825572" y="1903543"/>
              <a:ext cx="2901809" cy="1847828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4" name="Straight Connector 36">
              <a:extLst>
                <a:ext uri="{FF2B5EF4-FFF2-40B4-BE49-F238E27FC236}">
                  <a16:creationId xmlns:a16="http://schemas.microsoft.com/office/drawing/2014/main" id="{218B9038-2206-4EE1-BD20-0766014A6E5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41">
              <a:extLst>
                <a:ext uri="{FF2B5EF4-FFF2-40B4-BE49-F238E27FC236}">
                  <a16:creationId xmlns:a16="http://schemas.microsoft.com/office/drawing/2014/main" id="{7D077136-0B4A-4116-A19D-34AE849B8DD1}"/>
                </a:ext>
              </a:extLst>
            </p:cNvPr>
            <p:cNvSpPr/>
            <p:nvPr/>
          </p:nvSpPr>
          <p:spPr>
            <a:xfrm>
              <a:off x="5076031" y="2453635"/>
              <a:ext cx="2452797" cy="93615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1400" dirty="0">
                  <a:solidFill>
                    <a:srgbClr val="6D6E70"/>
                  </a:solidFill>
                </a:rPr>
                <a:t>izgradnja/uređenje mini pretovarnih stanica na otocima u svrhu pretovara otpada radi odvoza na zbrinjavanje na kopno ili drugi otok</a:t>
              </a:r>
              <a:endPara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76" name="Rectangle 42">
              <a:extLst>
                <a:ext uri="{FF2B5EF4-FFF2-40B4-BE49-F238E27FC236}">
                  <a16:creationId xmlns:a16="http://schemas.microsoft.com/office/drawing/2014/main" id="{9F275C1C-11EE-4684-9E97-D18518AA795D}"/>
                </a:ext>
              </a:extLst>
            </p:cNvPr>
            <p:cNvSpPr/>
            <p:nvPr/>
          </p:nvSpPr>
          <p:spPr>
            <a:xfrm>
              <a:off x="5129899" y="1980136"/>
              <a:ext cx="2293154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Predmet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77" name="Group 151">
            <a:extLst>
              <a:ext uri="{FF2B5EF4-FFF2-40B4-BE49-F238E27FC236}">
                <a16:creationId xmlns:a16="http://schemas.microsoft.com/office/drawing/2014/main" id="{9DFE9002-5969-4900-9C9E-79975A292A0F}"/>
              </a:ext>
            </a:extLst>
          </p:cNvPr>
          <p:cNvGrpSpPr/>
          <p:nvPr/>
        </p:nvGrpSpPr>
        <p:grpSpPr>
          <a:xfrm>
            <a:off x="4421654" y="3694764"/>
            <a:ext cx="3388891" cy="1706937"/>
            <a:chOff x="4825572" y="1903543"/>
            <a:chExt cx="2901809" cy="1552571"/>
          </a:xfrm>
        </p:grpSpPr>
        <p:sp>
          <p:nvSpPr>
            <p:cNvPr id="78" name="Rectangle: Rounded Corners 152">
              <a:extLst>
                <a:ext uri="{FF2B5EF4-FFF2-40B4-BE49-F238E27FC236}">
                  <a16:creationId xmlns:a16="http://schemas.microsoft.com/office/drawing/2014/main" id="{F1E4B239-5F05-487F-A016-72884D63390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9" name="Straight Connector 153">
              <a:extLst>
                <a:ext uri="{FF2B5EF4-FFF2-40B4-BE49-F238E27FC236}">
                  <a16:creationId xmlns:a16="http://schemas.microsoft.com/office/drawing/2014/main" id="{9978A488-FB5C-4776-B6D6-D8B5AE85E85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154">
              <a:extLst>
                <a:ext uri="{FF2B5EF4-FFF2-40B4-BE49-F238E27FC236}">
                  <a16:creationId xmlns:a16="http://schemas.microsoft.com/office/drawing/2014/main" id="{0207F7D4-E23C-4BEF-BC7F-0F528422A70D}"/>
                </a:ext>
              </a:extLst>
            </p:cNvPr>
            <p:cNvSpPr/>
            <p:nvPr/>
          </p:nvSpPr>
          <p:spPr>
            <a:xfrm>
              <a:off x="5068196" y="2603358"/>
              <a:ext cx="2442367" cy="27994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Maksimalno </a:t>
              </a:r>
              <a:r>
                <a:rPr kumimoji="0" lang="hr-H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do 300.000 eura</a:t>
              </a: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1" name="Rectangle 155">
              <a:extLst>
                <a:ext uri="{FF2B5EF4-FFF2-40B4-BE49-F238E27FC236}">
                  <a16:creationId xmlns:a16="http://schemas.microsoft.com/office/drawing/2014/main" id="{4E3F127C-7ABA-48BB-9897-90AE39F769AC}"/>
                </a:ext>
              </a:extLst>
            </p:cNvPr>
            <p:cNvSpPr/>
            <p:nvPr/>
          </p:nvSpPr>
          <p:spPr>
            <a:xfrm>
              <a:off x="5129899" y="1980136"/>
              <a:ext cx="2293154" cy="3079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Iznos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2" name="Group 156">
            <a:extLst>
              <a:ext uri="{FF2B5EF4-FFF2-40B4-BE49-F238E27FC236}">
                <a16:creationId xmlns:a16="http://schemas.microsoft.com/office/drawing/2014/main" id="{1104E833-4D7E-41CB-BD22-5E534927B33D}"/>
              </a:ext>
            </a:extLst>
          </p:cNvPr>
          <p:cNvGrpSpPr/>
          <p:nvPr/>
        </p:nvGrpSpPr>
        <p:grpSpPr>
          <a:xfrm>
            <a:off x="8292692" y="3700163"/>
            <a:ext cx="3407189" cy="1710081"/>
            <a:chOff x="4825572" y="1903543"/>
            <a:chExt cx="2901809" cy="1552571"/>
          </a:xfrm>
        </p:grpSpPr>
        <p:sp>
          <p:nvSpPr>
            <p:cNvPr id="83" name="Rectangle: Rounded Corners 157">
              <a:extLst>
                <a:ext uri="{FF2B5EF4-FFF2-40B4-BE49-F238E27FC236}">
                  <a16:creationId xmlns:a16="http://schemas.microsoft.com/office/drawing/2014/main" id="{E05957AB-E457-4563-B67A-D3173839BAC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4" name="Straight Connector 158">
              <a:extLst>
                <a:ext uri="{FF2B5EF4-FFF2-40B4-BE49-F238E27FC236}">
                  <a16:creationId xmlns:a16="http://schemas.microsoft.com/office/drawing/2014/main" id="{9CBE4D7A-1B11-43DD-BCF2-F2D635B4DD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3" y="1174280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159">
              <a:extLst>
                <a:ext uri="{FF2B5EF4-FFF2-40B4-BE49-F238E27FC236}">
                  <a16:creationId xmlns:a16="http://schemas.microsoft.com/office/drawing/2014/main" id="{98CF6260-8AA1-4D4C-B258-E236C92BEAB7}"/>
                </a:ext>
              </a:extLst>
            </p:cNvPr>
            <p:cNvSpPr/>
            <p:nvPr/>
          </p:nvSpPr>
          <p:spPr>
            <a:xfrm>
              <a:off x="5123884" y="2584112"/>
              <a:ext cx="2293154" cy="36325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2000" b="1" dirty="0">
                  <a:solidFill>
                    <a:srgbClr val="6D6E70"/>
                  </a:solidFill>
                </a:rPr>
                <a:t>3 milijuna eura</a:t>
              </a:r>
              <a:endPara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6" name="Rectangle 160">
              <a:extLst>
                <a:ext uri="{FF2B5EF4-FFF2-40B4-BE49-F238E27FC236}">
                  <a16:creationId xmlns:a16="http://schemas.microsoft.com/office/drawing/2014/main" id="{3297F1F8-6A60-405B-ACD9-534338BD336D}"/>
                </a:ext>
              </a:extLst>
            </p:cNvPr>
            <p:cNvSpPr/>
            <p:nvPr/>
          </p:nvSpPr>
          <p:spPr>
            <a:xfrm>
              <a:off x="5129899" y="2007018"/>
              <a:ext cx="2293154" cy="30737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Vrijednost poziva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7" name="Group 146">
            <a:extLst>
              <a:ext uri="{FF2B5EF4-FFF2-40B4-BE49-F238E27FC236}">
                <a16:creationId xmlns:a16="http://schemas.microsoft.com/office/drawing/2014/main" id="{2AB47924-2933-45EC-9CC4-AA0D1EE8B694}"/>
              </a:ext>
            </a:extLst>
          </p:cNvPr>
          <p:cNvGrpSpPr/>
          <p:nvPr/>
        </p:nvGrpSpPr>
        <p:grpSpPr>
          <a:xfrm>
            <a:off x="8283442" y="1639549"/>
            <a:ext cx="3428041" cy="1883270"/>
            <a:chOff x="4825572" y="1903543"/>
            <a:chExt cx="2901809" cy="2250031"/>
          </a:xfrm>
        </p:grpSpPr>
        <p:sp>
          <p:nvSpPr>
            <p:cNvPr id="88" name="Rectangle: Rounded Corners 147">
              <a:extLst>
                <a:ext uri="{FF2B5EF4-FFF2-40B4-BE49-F238E27FC236}">
                  <a16:creationId xmlns:a16="http://schemas.microsoft.com/office/drawing/2014/main" id="{F7679AB6-7C5D-485A-ADEE-371B295E6A84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9" name="Straight Connector 148">
              <a:extLst>
                <a:ext uri="{FF2B5EF4-FFF2-40B4-BE49-F238E27FC236}">
                  <a16:creationId xmlns:a16="http://schemas.microsoft.com/office/drawing/2014/main" id="{F89AB09B-C172-48BD-AEDE-A75E0FD1754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2403" y="1266378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149">
              <a:extLst>
                <a:ext uri="{FF2B5EF4-FFF2-40B4-BE49-F238E27FC236}">
                  <a16:creationId xmlns:a16="http://schemas.microsoft.com/office/drawing/2014/main" id="{1456D567-D9F2-49B0-AF7F-F3AF33C458AB}"/>
                </a:ext>
              </a:extLst>
            </p:cNvPr>
            <p:cNvSpPr/>
            <p:nvPr/>
          </p:nvSpPr>
          <p:spPr>
            <a:xfrm>
              <a:off x="5173534" y="2603076"/>
              <a:ext cx="2255937" cy="128700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Jedinice lokalne i područne samouprave</a:t>
              </a:r>
            </a:p>
            <a:p>
              <a:pPr algn="ctr"/>
              <a:endParaRPr lang="hr-HR" sz="600" dirty="0">
                <a:solidFill>
                  <a:srgbClr val="6D6E70"/>
                </a:solidFill>
              </a:endParaRPr>
            </a:p>
            <a:p>
              <a:pPr algn="ctr"/>
              <a:r>
                <a:rPr lang="fi-FI" sz="1400" dirty="0">
                  <a:solidFill>
                    <a:srgbClr val="6D6E70"/>
                  </a:solidFill>
                </a:rPr>
                <a:t>I. skupina otoka 80%</a:t>
              </a:r>
            </a:p>
            <a:p>
              <a:pPr algn="ctr"/>
              <a:r>
                <a:rPr lang="fi-FI" sz="1400" dirty="0">
                  <a:solidFill>
                    <a:srgbClr val="6D6E70"/>
                  </a:solidFill>
                </a:rPr>
                <a:t>II. skupina otoka 60%</a:t>
              </a:r>
              <a:endParaRPr lang="hr-HR" sz="1400" dirty="0">
                <a:solidFill>
                  <a:srgbClr val="6D6E70"/>
                </a:solidFill>
              </a:endParaRPr>
            </a:p>
          </p:txBody>
        </p:sp>
        <p:sp>
          <p:nvSpPr>
            <p:cNvPr id="91" name="Rectangle 150">
              <a:extLst>
                <a:ext uri="{FF2B5EF4-FFF2-40B4-BE49-F238E27FC236}">
                  <a16:creationId xmlns:a16="http://schemas.microsoft.com/office/drawing/2014/main" id="{01E166A8-9E63-413D-A068-CA3C76F25FBF}"/>
                </a:ext>
              </a:extLst>
            </p:cNvPr>
            <p:cNvSpPr/>
            <p:nvPr/>
          </p:nvSpPr>
          <p:spPr>
            <a:xfrm>
              <a:off x="5129899" y="1980136"/>
              <a:ext cx="2293154" cy="4044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Potencijalni prijavitelji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150" name="Grupa 149">
            <a:extLst>
              <a:ext uri="{FF2B5EF4-FFF2-40B4-BE49-F238E27FC236}">
                <a16:creationId xmlns:a16="http://schemas.microsoft.com/office/drawing/2014/main" id="{C5BD728E-2AFE-4427-B58A-3B58A30FD12A}"/>
              </a:ext>
            </a:extLst>
          </p:cNvPr>
          <p:cNvGrpSpPr/>
          <p:nvPr/>
        </p:nvGrpSpPr>
        <p:grpSpPr>
          <a:xfrm>
            <a:off x="7921222" y="4278958"/>
            <a:ext cx="728799" cy="718694"/>
            <a:chOff x="3171776" y="4571533"/>
            <a:chExt cx="813028" cy="791195"/>
          </a:xfrm>
        </p:grpSpPr>
        <p:sp>
          <p:nvSpPr>
            <p:cNvPr id="151" name="Dijagram toka: Poveznik 150">
              <a:extLst>
                <a:ext uri="{FF2B5EF4-FFF2-40B4-BE49-F238E27FC236}">
                  <a16:creationId xmlns:a16="http://schemas.microsoft.com/office/drawing/2014/main" id="{7E770C96-2711-4F97-AE76-3D11CCFAFD00}"/>
                </a:ext>
              </a:extLst>
            </p:cNvPr>
            <p:cNvSpPr/>
            <p:nvPr/>
          </p:nvSpPr>
          <p:spPr>
            <a:xfrm>
              <a:off x="3171776" y="4571533"/>
              <a:ext cx="813028" cy="791195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52" name="Dijagram toka: Poveznik 151">
              <a:extLst>
                <a:ext uri="{FF2B5EF4-FFF2-40B4-BE49-F238E27FC236}">
                  <a16:creationId xmlns:a16="http://schemas.microsoft.com/office/drawing/2014/main" id="{8359A419-2C2E-4803-AD82-DAD46CBCB07D}"/>
                </a:ext>
              </a:extLst>
            </p:cNvPr>
            <p:cNvSpPr/>
            <p:nvPr/>
          </p:nvSpPr>
          <p:spPr>
            <a:xfrm>
              <a:off x="3266281" y="4662243"/>
              <a:ext cx="624019" cy="611537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159" name="Grupa 158">
            <a:extLst>
              <a:ext uri="{FF2B5EF4-FFF2-40B4-BE49-F238E27FC236}">
                <a16:creationId xmlns:a16="http://schemas.microsoft.com/office/drawing/2014/main" id="{1987896D-952B-4998-A78D-93CAFAE457EC}"/>
              </a:ext>
            </a:extLst>
          </p:cNvPr>
          <p:cNvGrpSpPr/>
          <p:nvPr/>
        </p:nvGrpSpPr>
        <p:grpSpPr>
          <a:xfrm>
            <a:off x="4009289" y="2209102"/>
            <a:ext cx="728799" cy="718694"/>
            <a:chOff x="4009289" y="2209102"/>
            <a:chExt cx="728799" cy="718694"/>
          </a:xfrm>
        </p:grpSpPr>
        <p:grpSp>
          <p:nvGrpSpPr>
            <p:cNvPr id="4" name="Grupa 3">
              <a:extLst>
                <a:ext uri="{FF2B5EF4-FFF2-40B4-BE49-F238E27FC236}">
                  <a16:creationId xmlns:a16="http://schemas.microsoft.com/office/drawing/2014/main" id="{843DCFAF-8769-4E2E-9206-0C0A3C31E529}"/>
                </a:ext>
              </a:extLst>
            </p:cNvPr>
            <p:cNvGrpSpPr/>
            <p:nvPr/>
          </p:nvGrpSpPr>
          <p:grpSpPr>
            <a:xfrm>
              <a:off x="4009289" y="2209102"/>
              <a:ext cx="728799" cy="718694"/>
              <a:chOff x="3171776" y="4571533"/>
              <a:chExt cx="813028" cy="791195"/>
            </a:xfrm>
          </p:grpSpPr>
          <p:sp>
            <p:nvSpPr>
              <p:cNvPr id="143" name="Dijagram toka: Poveznik 142">
                <a:extLst>
                  <a:ext uri="{FF2B5EF4-FFF2-40B4-BE49-F238E27FC236}">
                    <a16:creationId xmlns:a16="http://schemas.microsoft.com/office/drawing/2014/main" id="{6366121C-E438-4532-B97B-A1A38A25F264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" name="Dijagram toka: Poveznik 1">
                <a:extLst>
                  <a:ext uri="{FF2B5EF4-FFF2-40B4-BE49-F238E27FC236}">
                    <a16:creationId xmlns:a16="http://schemas.microsoft.com/office/drawing/2014/main" id="{45B8C11C-39D8-41D6-AB24-C2A6BC72AA0A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dirty="0"/>
              </a:p>
            </p:txBody>
          </p:sp>
        </p:grpSp>
        <p:pic>
          <p:nvPicPr>
            <p:cNvPr id="7" name="Grafika 6" descr="Fast Forward outline">
              <a:extLst>
                <a:ext uri="{FF2B5EF4-FFF2-40B4-BE49-F238E27FC236}">
                  <a16:creationId xmlns:a16="http://schemas.microsoft.com/office/drawing/2014/main" id="{F33D6F2F-38F6-4B73-8938-E5D20A9D3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22639" y="2301953"/>
              <a:ext cx="528899" cy="528899"/>
            </a:xfrm>
            <a:prstGeom prst="rect">
              <a:avLst/>
            </a:prstGeom>
          </p:spPr>
        </p:pic>
      </p:grpSp>
      <p:grpSp>
        <p:nvGrpSpPr>
          <p:cNvPr id="158" name="Grupa 157">
            <a:extLst>
              <a:ext uri="{FF2B5EF4-FFF2-40B4-BE49-F238E27FC236}">
                <a16:creationId xmlns:a16="http://schemas.microsoft.com/office/drawing/2014/main" id="{FE64933B-4F93-4B6D-AB11-A4068C5F0B49}"/>
              </a:ext>
            </a:extLst>
          </p:cNvPr>
          <p:cNvGrpSpPr/>
          <p:nvPr/>
        </p:nvGrpSpPr>
        <p:grpSpPr>
          <a:xfrm>
            <a:off x="7934180" y="2219555"/>
            <a:ext cx="728799" cy="718694"/>
            <a:chOff x="7934180" y="2219555"/>
            <a:chExt cx="728799" cy="718694"/>
          </a:xfrm>
        </p:grpSpPr>
        <p:grpSp>
          <p:nvGrpSpPr>
            <p:cNvPr id="147" name="Grupa 146">
              <a:extLst>
                <a:ext uri="{FF2B5EF4-FFF2-40B4-BE49-F238E27FC236}">
                  <a16:creationId xmlns:a16="http://schemas.microsoft.com/office/drawing/2014/main" id="{9D4AFE4E-5B7F-4D31-B75B-CA390BDF1434}"/>
                </a:ext>
              </a:extLst>
            </p:cNvPr>
            <p:cNvGrpSpPr/>
            <p:nvPr/>
          </p:nvGrpSpPr>
          <p:grpSpPr>
            <a:xfrm>
              <a:off x="7934180" y="2219555"/>
              <a:ext cx="728799" cy="718694"/>
              <a:chOff x="3171776" y="4571533"/>
              <a:chExt cx="813028" cy="791195"/>
            </a:xfrm>
          </p:grpSpPr>
          <p:sp>
            <p:nvSpPr>
              <p:cNvPr id="148" name="Dijagram toka: Poveznik 147">
                <a:extLst>
                  <a:ext uri="{FF2B5EF4-FFF2-40B4-BE49-F238E27FC236}">
                    <a16:creationId xmlns:a16="http://schemas.microsoft.com/office/drawing/2014/main" id="{8E10A60B-688E-4222-8A00-270D6A81AD7D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9" name="Dijagram toka: Poveznik 148">
                <a:extLst>
                  <a:ext uri="{FF2B5EF4-FFF2-40B4-BE49-F238E27FC236}">
                    <a16:creationId xmlns:a16="http://schemas.microsoft.com/office/drawing/2014/main" id="{D0E8C1BE-98E4-499D-88E3-AAB152F2E797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4" name="Grafika 153" descr="Users with solid fill">
              <a:extLst>
                <a:ext uri="{FF2B5EF4-FFF2-40B4-BE49-F238E27FC236}">
                  <a16:creationId xmlns:a16="http://schemas.microsoft.com/office/drawing/2014/main" id="{03F7F799-8DF9-422C-A7BD-27E83A19A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49209" y="2378533"/>
              <a:ext cx="468466" cy="468466"/>
            </a:xfrm>
            <a:prstGeom prst="rect">
              <a:avLst/>
            </a:prstGeom>
          </p:spPr>
        </p:pic>
      </p:grpSp>
      <p:grpSp>
        <p:nvGrpSpPr>
          <p:cNvPr id="157" name="Grupa 156">
            <a:extLst>
              <a:ext uri="{FF2B5EF4-FFF2-40B4-BE49-F238E27FC236}">
                <a16:creationId xmlns:a16="http://schemas.microsoft.com/office/drawing/2014/main" id="{5A5CA612-3E97-4E49-BC39-5919DA58469E}"/>
              </a:ext>
            </a:extLst>
          </p:cNvPr>
          <p:cNvGrpSpPr/>
          <p:nvPr/>
        </p:nvGrpSpPr>
        <p:grpSpPr>
          <a:xfrm>
            <a:off x="4050802" y="4249094"/>
            <a:ext cx="728799" cy="718694"/>
            <a:chOff x="4057254" y="4163571"/>
            <a:chExt cx="728799" cy="718694"/>
          </a:xfrm>
        </p:grpSpPr>
        <p:grpSp>
          <p:nvGrpSpPr>
            <p:cNvPr id="144" name="Grupa 143">
              <a:extLst>
                <a:ext uri="{FF2B5EF4-FFF2-40B4-BE49-F238E27FC236}">
                  <a16:creationId xmlns:a16="http://schemas.microsoft.com/office/drawing/2014/main" id="{84B8A85A-8CAD-4368-A32C-30F9FF2E40DF}"/>
                </a:ext>
              </a:extLst>
            </p:cNvPr>
            <p:cNvGrpSpPr/>
            <p:nvPr/>
          </p:nvGrpSpPr>
          <p:grpSpPr>
            <a:xfrm>
              <a:off x="4057254" y="4163571"/>
              <a:ext cx="728799" cy="718694"/>
              <a:chOff x="3171776" y="4571533"/>
              <a:chExt cx="813028" cy="791195"/>
            </a:xfrm>
          </p:grpSpPr>
          <p:sp>
            <p:nvSpPr>
              <p:cNvPr id="145" name="Dijagram toka: Poveznik 144">
                <a:extLst>
                  <a:ext uri="{FF2B5EF4-FFF2-40B4-BE49-F238E27FC236}">
                    <a16:creationId xmlns:a16="http://schemas.microsoft.com/office/drawing/2014/main" id="{527D2F18-43A6-4F1F-AC77-18327A6CA9C2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6" name="Dijagram toka: Poveznik 145">
                <a:extLst>
                  <a:ext uri="{FF2B5EF4-FFF2-40B4-BE49-F238E27FC236}">
                    <a16:creationId xmlns:a16="http://schemas.microsoft.com/office/drawing/2014/main" id="{93BE73EA-8D98-42F9-B59B-C07EC52AC19F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6" name="Grafika 155" descr="Coins outline">
              <a:extLst>
                <a:ext uri="{FF2B5EF4-FFF2-40B4-BE49-F238E27FC236}">
                  <a16:creationId xmlns:a16="http://schemas.microsoft.com/office/drawing/2014/main" id="{2C7AC466-CBAF-4DF8-8F1B-5ADE2EB0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05237" y="4347015"/>
              <a:ext cx="406918" cy="406918"/>
            </a:xfrm>
            <a:prstGeom prst="rect">
              <a:avLst/>
            </a:prstGeom>
          </p:spPr>
        </p:pic>
      </p:grpSp>
      <p:pic>
        <p:nvPicPr>
          <p:cNvPr id="161" name="Grafika 160" descr="Piggy Bank outline">
            <a:extLst>
              <a:ext uri="{FF2B5EF4-FFF2-40B4-BE49-F238E27FC236}">
                <a16:creationId xmlns:a16="http://schemas.microsoft.com/office/drawing/2014/main" id="{82E0A90A-3744-4F09-AAE7-6E2B7DE8D6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56434" y="4412603"/>
            <a:ext cx="469661" cy="469661"/>
          </a:xfrm>
          <a:prstGeom prst="rect">
            <a:avLst/>
          </a:prstGeom>
        </p:spPr>
      </p:pic>
      <p:grpSp>
        <p:nvGrpSpPr>
          <p:cNvPr id="3" name="Grupa 2">
            <a:extLst>
              <a:ext uri="{FF2B5EF4-FFF2-40B4-BE49-F238E27FC236}">
                <a16:creationId xmlns:a16="http://schemas.microsoft.com/office/drawing/2014/main" id="{031F7FC4-D05A-FC4F-26D7-85AC9E15C9D2}"/>
              </a:ext>
            </a:extLst>
          </p:cNvPr>
          <p:cNvGrpSpPr/>
          <p:nvPr/>
        </p:nvGrpSpPr>
        <p:grpSpPr>
          <a:xfrm>
            <a:off x="49656" y="2146480"/>
            <a:ext cx="5143106" cy="2688679"/>
            <a:chOff x="49656" y="2146480"/>
            <a:chExt cx="5143106" cy="2688679"/>
          </a:xfrm>
        </p:grpSpPr>
        <p:pic>
          <p:nvPicPr>
            <p:cNvPr id="22" name="Slika 21">
              <a:extLst>
                <a:ext uri="{FF2B5EF4-FFF2-40B4-BE49-F238E27FC236}">
                  <a16:creationId xmlns:a16="http://schemas.microsoft.com/office/drawing/2014/main" id="{47944846-2EF8-D90A-70A7-701197019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flipH="1">
              <a:off x="49656" y="2434734"/>
              <a:ext cx="3032496" cy="1896758"/>
            </a:xfrm>
            <a:prstGeom prst="rect">
              <a:avLst/>
            </a:prstGeom>
          </p:spPr>
        </p:pic>
        <p:pic>
          <p:nvPicPr>
            <p:cNvPr id="12" name="Slika 11">
              <a:extLst>
                <a:ext uri="{FF2B5EF4-FFF2-40B4-BE49-F238E27FC236}">
                  <a16:creationId xmlns:a16="http://schemas.microsoft.com/office/drawing/2014/main" id="{504B9F8C-4924-3165-AE1C-35ABC83E1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0687" y="2146480"/>
              <a:ext cx="4882075" cy="26886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4181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3" y="6179631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6771" y="198946"/>
            <a:ext cx="119952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>
                <a:solidFill>
                  <a:srgbClr val="078240"/>
                </a:solidFill>
              </a:rPr>
              <a:t>Javni poziv za neposredno sufinanciranje uzgoja sadnica u rasadničarskoj proizvodnji za šumske i vrste namijenjene za ozelenjivanje urbanih područja</a:t>
            </a:r>
          </a:p>
          <a:p>
            <a:r>
              <a:rPr lang="hr-HR" sz="2400" dirty="0">
                <a:solidFill>
                  <a:srgbClr val="FF0000"/>
                </a:solidFill>
              </a:rPr>
              <a:t>– planirana objava u rujnu</a:t>
            </a:r>
            <a:endParaRPr lang="hr-HR" sz="2400" dirty="0">
              <a:solidFill>
                <a:srgbClr val="078240"/>
              </a:solidFill>
            </a:endParaRPr>
          </a:p>
        </p:txBody>
      </p:sp>
      <p:pic>
        <p:nvPicPr>
          <p:cNvPr id="9" name="Picture 3" descr="znak_fotka_plavo_zeleno_dorada.psd">
            <a:extLst>
              <a:ext uri="{FF2B5EF4-FFF2-40B4-BE49-F238E27FC236}">
                <a16:creationId xmlns:a16="http://schemas.microsoft.com/office/drawing/2014/main" id="{F78B20A5-DB93-4F41-956E-CB0EAA7FD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113613" y="4560924"/>
            <a:ext cx="1469953" cy="3124200"/>
          </a:xfrm>
          <a:prstGeom prst="rect">
            <a:avLst/>
          </a:prstGeom>
        </p:spPr>
      </p:pic>
      <p:sp>
        <p:nvSpPr>
          <p:cNvPr id="11" name="Oval 4">
            <a:extLst>
              <a:ext uri="{FF2B5EF4-FFF2-40B4-BE49-F238E27FC236}">
                <a16:creationId xmlns:a16="http://schemas.microsoft.com/office/drawing/2014/main" id="{7F490916-459F-4BD9-8447-4AD7895515DA}"/>
              </a:ext>
            </a:extLst>
          </p:cNvPr>
          <p:cNvSpPr/>
          <p:nvPr/>
        </p:nvSpPr>
        <p:spPr>
          <a:xfrm>
            <a:off x="10435997" y="4608441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3">
            <a:extLst>
              <a:ext uri="{FF2B5EF4-FFF2-40B4-BE49-F238E27FC236}">
                <a16:creationId xmlns:a16="http://schemas.microsoft.com/office/drawing/2014/main" id="{1467B601-F96E-477C-98CE-14C90872FEC7}"/>
              </a:ext>
            </a:extLst>
          </p:cNvPr>
          <p:cNvGrpSpPr/>
          <p:nvPr/>
        </p:nvGrpSpPr>
        <p:grpSpPr>
          <a:xfrm>
            <a:off x="4435515" y="1612027"/>
            <a:ext cx="3428041" cy="1883269"/>
            <a:chOff x="4825572" y="1903543"/>
            <a:chExt cx="2901809" cy="1847828"/>
          </a:xfrm>
        </p:grpSpPr>
        <p:sp>
          <p:nvSpPr>
            <p:cNvPr id="73" name="Rectangle: Rounded Corners 1">
              <a:extLst>
                <a:ext uri="{FF2B5EF4-FFF2-40B4-BE49-F238E27FC236}">
                  <a16:creationId xmlns:a16="http://schemas.microsoft.com/office/drawing/2014/main" id="{216A1E4B-815A-4448-8A0E-3B07EC39A111}"/>
                </a:ext>
              </a:extLst>
            </p:cNvPr>
            <p:cNvSpPr/>
            <p:nvPr/>
          </p:nvSpPr>
          <p:spPr>
            <a:xfrm>
              <a:off x="4825572" y="1903543"/>
              <a:ext cx="2901809" cy="1847828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4" name="Straight Connector 36">
              <a:extLst>
                <a:ext uri="{FF2B5EF4-FFF2-40B4-BE49-F238E27FC236}">
                  <a16:creationId xmlns:a16="http://schemas.microsoft.com/office/drawing/2014/main" id="{218B9038-2206-4EE1-BD20-0766014A6E5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41">
              <a:extLst>
                <a:ext uri="{FF2B5EF4-FFF2-40B4-BE49-F238E27FC236}">
                  <a16:creationId xmlns:a16="http://schemas.microsoft.com/office/drawing/2014/main" id="{7D077136-0B4A-4116-A19D-34AE849B8DD1}"/>
                </a:ext>
              </a:extLst>
            </p:cNvPr>
            <p:cNvSpPr/>
            <p:nvPr/>
          </p:nvSpPr>
          <p:spPr>
            <a:xfrm>
              <a:off x="5137398" y="2429714"/>
              <a:ext cx="2232076" cy="93615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hr-HR" sz="1400" dirty="0">
                  <a:solidFill>
                    <a:srgbClr val="6D6E70"/>
                  </a:solidFill>
                </a:rPr>
                <a:t> uzgoj sadnica u rasadničarskoj proizvodnji za šumske i vrste namijenjene za ozelenjivanje urbanih područja</a:t>
              </a:r>
              <a:endPara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76" name="Rectangle 42">
              <a:extLst>
                <a:ext uri="{FF2B5EF4-FFF2-40B4-BE49-F238E27FC236}">
                  <a16:creationId xmlns:a16="http://schemas.microsoft.com/office/drawing/2014/main" id="{9F275C1C-11EE-4684-9E97-D18518AA795D}"/>
                </a:ext>
              </a:extLst>
            </p:cNvPr>
            <p:cNvSpPr/>
            <p:nvPr/>
          </p:nvSpPr>
          <p:spPr>
            <a:xfrm>
              <a:off x="5129899" y="1980136"/>
              <a:ext cx="2293154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Predmet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77" name="Group 151">
            <a:extLst>
              <a:ext uri="{FF2B5EF4-FFF2-40B4-BE49-F238E27FC236}">
                <a16:creationId xmlns:a16="http://schemas.microsoft.com/office/drawing/2014/main" id="{9DFE9002-5969-4900-9C9E-79975A292A0F}"/>
              </a:ext>
            </a:extLst>
          </p:cNvPr>
          <p:cNvGrpSpPr/>
          <p:nvPr/>
        </p:nvGrpSpPr>
        <p:grpSpPr>
          <a:xfrm>
            <a:off x="4421654" y="3694764"/>
            <a:ext cx="3388891" cy="1706937"/>
            <a:chOff x="4825572" y="1903543"/>
            <a:chExt cx="2901809" cy="1552571"/>
          </a:xfrm>
        </p:grpSpPr>
        <p:sp>
          <p:nvSpPr>
            <p:cNvPr id="78" name="Rectangle: Rounded Corners 152">
              <a:extLst>
                <a:ext uri="{FF2B5EF4-FFF2-40B4-BE49-F238E27FC236}">
                  <a16:creationId xmlns:a16="http://schemas.microsoft.com/office/drawing/2014/main" id="{F1E4B239-5F05-487F-A016-72884D63390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9" name="Straight Connector 153">
              <a:extLst>
                <a:ext uri="{FF2B5EF4-FFF2-40B4-BE49-F238E27FC236}">
                  <a16:creationId xmlns:a16="http://schemas.microsoft.com/office/drawing/2014/main" id="{9978A488-FB5C-4776-B6D6-D8B5AE85E85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154">
              <a:extLst>
                <a:ext uri="{FF2B5EF4-FFF2-40B4-BE49-F238E27FC236}">
                  <a16:creationId xmlns:a16="http://schemas.microsoft.com/office/drawing/2014/main" id="{0207F7D4-E23C-4BEF-BC7F-0F528422A70D}"/>
                </a:ext>
              </a:extLst>
            </p:cNvPr>
            <p:cNvSpPr/>
            <p:nvPr/>
          </p:nvSpPr>
          <p:spPr>
            <a:xfrm>
              <a:off x="5096525" y="2627091"/>
              <a:ext cx="2442367" cy="27994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Maksimalno </a:t>
              </a:r>
              <a:r>
                <a:rPr kumimoji="0" lang="hr-H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do 200.000 eura</a:t>
              </a: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1" name="Rectangle 155">
              <a:extLst>
                <a:ext uri="{FF2B5EF4-FFF2-40B4-BE49-F238E27FC236}">
                  <a16:creationId xmlns:a16="http://schemas.microsoft.com/office/drawing/2014/main" id="{4E3F127C-7ABA-48BB-9897-90AE39F769AC}"/>
                </a:ext>
              </a:extLst>
            </p:cNvPr>
            <p:cNvSpPr/>
            <p:nvPr/>
          </p:nvSpPr>
          <p:spPr>
            <a:xfrm>
              <a:off x="5129899" y="1980136"/>
              <a:ext cx="2293154" cy="3079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Iznos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2" name="Group 156">
            <a:extLst>
              <a:ext uri="{FF2B5EF4-FFF2-40B4-BE49-F238E27FC236}">
                <a16:creationId xmlns:a16="http://schemas.microsoft.com/office/drawing/2014/main" id="{1104E833-4D7E-41CB-BD22-5E534927B33D}"/>
              </a:ext>
            </a:extLst>
          </p:cNvPr>
          <p:cNvGrpSpPr/>
          <p:nvPr/>
        </p:nvGrpSpPr>
        <p:grpSpPr>
          <a:xfrm>
            <a:off x="8292692" y="3700163"/>
            <a:ext cx="3407189" cy="1710081"/>
            <a:chOff x="4825572" y="1903543"/>
            <a:chExt cx="2901809" cy="1552571"/>
          </a:xfrm>
        </p:grpSpPr>
        <p:sp>
          <p:nvSpPr>
            <p:cNvPr id="83" name="Rectangle: Rounded Corners 157">
              <a:extLst>
                <a:ext uri="{FF2B5EF4-FFF2-40B4-BE49-F238E27FC236}">
                  <a16:creationId xmlns:a16="http://schemas.microsoft.com/office/drawing/2014/main" id="{E05957AB-E457-4563-B67A-D3173839BAC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4" name="Straight Connector 158">
              <a:extLst>
                <a:ext uri="{FF2B5EF4-FFF2-40B4-BE49-F238E27FC236}">
                  <a16:creationId xmlns:a16="http://schemas.microsoft.com/office/drawing/2014/main" id="{9CBE4D7A-1B11-43DD-BCF2-F2D635B4DD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3" y="1174280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159">
              <a:extLst>
                <a:ext uri="{FF2B5EF4-FFF2-40B4-BE49-F238E27FC236}">
                  <a16:creationId xmlns:a16="http://schemas.microsoft.com/office/drawing/2014/main" id="{98CF6260-8AA1-4D4C-B258-E236C92BEAB7}"/>
                </a:ext>
              </a:extLst>
            </p:cNvPr>
            <p:cNvSpPr/>
            <p:nvPr/>
          </p:nvSpPr>
          <p:spPr>
            <a:xfrm>
              <a:off x="5140935" y="2573647"/>
              <a:ext cx="2293154" cy="33531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b="1" dirty="0">
                  <a:solidFill>
                    <a:srgbClr val="6D6E70"/>
                  </a:solidFill>
                </a:rPr>
                <a:t>3 milijuna eura</a:t>
              </a:r>
              <a:endParaRPr kumimoji="0" lang="en-IN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6" name="Rectangle 160">
              <a:extLst>
                <a:ext uri="{FF2B5EF4-FFF2-40B4-BE49-F238E27FC236}">
                  <a16:creationId xmlns:a16="http://schemas.microsoft.com/office/drawing/2014/main" id="{3297F1F8-6A60-405B-ACD9-534338BD336D}"/>
                </a:ext>
              </a:extLst>
            </p:cNvPr>
            <p:cNvSpPr/>
            <p:nvPr/>
          </p:nvSpPr>
          <p:spPr>
            <a:xfrm>
              <a:off x="5129899" y="2007018"/>
              <a:ext cx="2293154" cy="30737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Vrijednost poziva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7" name="Group 146">
            <a:extLst>
              <a:ext uri="{FF2B5EF4-FFF2-40B4-BE49-F238E27FC236}">
                <a16:creationId xmlns:a16="http://schemas.microsoft.com/office/drawing/2014/main" id="{2AB47924-2933-45EC-9CC4-AA0D1EE8B694}"/>
              </a:ext>
            </a:extLst>
          </p:cNvPr>
          <p:cNvGrpSpPr/>
          <p:nvPr/>
        </p:nvGrpSpPr>
        <p:grpSpPr>
          <a:xfrm>
            <a:off x="8283442" y="1639549"/>
            <a:ext cx="3428041" cy="1883270"/>
            <a:chOff x="4825572" y="1903543"/>
            <a:chExt cx="2901809" cy="2250031"/>
          </a:xfrm>
        </p:grpSpPr>
        <p:sp>
          <p:nvSpPr>
            <p:cNvPr id="88" name="Rectangle: Rounded Corners 147">
              <a:extLst>
                <a:ext uri="{FF2B5EF4-FFF2-40B4-BE49-F238E27FC236}">
                  <a16:creationId xmlns:a16="http://schemas.microsoft.com/office/drawing/2014/main" id="{F7679AB6-7C5D-485A-ADEE-371B295E6A84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9" name="Straight Connector 148">
              <a:extLst>
                <a:ext uri="{FF2B5EF4-FFF2-40B4-BE49-F238E27FC236}">
                  <a16:creationId xmlns:a16="http://schemas.microsoft.com/office/drawing/2014/main" id="{F89AB09B-C172-48BD-AEDE-A75E0FD1754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2403" y="1266378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149">
              <a:extLst>
                <a:ext uri="{FF2B5EF4-FFF2-40B4-BE49-F238E27FC236}">
                  <a16:creationId xmlns:a16="http://schemas.microsoft.com/office/drawing/2014/main" id="{1456D567-D9F2-49B0-AF7F-F3AF33C458AB}"/>
                </a:ext>
              </a:extLst>
            </p:cNvPr>
            <p:cNvSpPr/>
            <p:nvPr/>
          </p:nvSpPr>
          <p:spPr>
            <a:xfrm>
              <a:off x="5430567" y="2600767"/>
              <a:ext cx="1634489" cy="88251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Jedinice lokalne i područne samouprave</a:t>
              </a:r>
            </a:p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Trgovačka društva</a:t>
              </a:r>
            </a:p>
          </p:txBody>
        </p:sp>
        <p:sp>
          <p:nvSpPr>
            <p:cNvPr id="91" name="Rectangle 150">
              <a:extLst>
                <a:ext uri="{FF2B5EF4-FFF2-40B4-BE49-F238E27FC236}">
                  <a16:creationId xmlns:a16="http://schemas.microsoft.com/office/drawing/2014/main" id="{01E166A8-9E63-413D-A068-CA3C76F25FBF}"/>
                </a:ext>
              </a:extLst>
            </p:cNvPr>
            <p:cNvSpPr/>
            <p:nvPr/>
          </p:nvSpPr>
          <p:spPr>
            <a:xfrm>
              <a:off x="5129899" y="1980136"/>
              <a:ext cx="2293154" cy="4044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Potencijalni prijavitelji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pic>
        <p:nvPicPr>
          <p:cNvPr id="5" name="Slika 4">
            <a:extLst>
              <a:ext uri="{FF2B5EF4-FFF2-40B4-BE49-F238E27FC236}">
                <a16:creationId xmlns:a16="http://schemas.microsoft.com/office/drawing/2014/main" id="{3431D921-44C9-0154-514C-F0D7017D4C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263" y="2209102"/>
            <a:ext cx="4082931" cy="3062199"/>
          </a:xfrm>
          <a:prstGeom prst="rect">
            <a:avLst/>
          </a:prstGeom>
        </p:spPr>
      </p:pic>
      <p:grpSp>
        <p:nvGrpSpPr>
          <p:cNvPr id="150" name="Grupa 149">
            <a:extLst>
              <a:ext uri="{FF2B5EF4-FFF2-40B4-BE49-F238E27FC236}">
                <a16:creationId xmlns:a16="http://schemas.microsoft.com/office/drawing/2014/main" id="{C5BD728E-2AFE-4427-B58A-3B58A30FD12A}"/>
              </a:ext>
            </a:extLst>
          </p:cNvPr>
          <p:cNvGrpSpPr/>
          <p:nvPr/>
        </p:nvGrpSpPr>
        <p:grpSpPr>
          <a:xfrm>
            <a:off x="7921222" y="4278958"/>
            <a:ext cx="728799" cy="718694"/>
            <a:chOff x="3171776" y="4571533"/>
            <a:chExt cx="813028" cy="791195"/>
          </a:xfrm>
        </p:grpSpPr>
        <p:sp>
          <p:nvSpPr>
            <p:cNvPr id="151" name="Dijagram toka: Poveznik 150">
              <a:extLst>
                <a:ext uri="{FF2B5EF4-FFF2-40B4-BE49-F238E27FC236}">
                  <a16:creationId xmlns:a16="http://schemas.microsoft.com/office/drawing/2014/main" id="{7E770C96-2711-4F97-AE76-3D11CCFAFD00}"/>
                </a:ext>
              </a:extLst>
            </p:cNvPr>
            <p:cNvSpPr/>
            <p:nvPr/>
          </p:nvSpPr>
          <p:spPr>
            <a:xfrm>
              <a:off x="3171776" y="4571533"/>
              <a:ext cx="813028" cy="791195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52" name="Dijagram toka: Poveznik 151">
              <a:extLst>
                <a:ext uri="{FF2B5EF4-FFF2-40B4-BE49-F238E27FC236}">
                  <a16:creationId xmlns:a16="http://schemas.microsoft.com/office/drawing/2014/main" id="{8359A419-2C2E-4803-AD82-DAD46CBCB07D}"/>
                </a:ext>
              </a:extLst>
            </p:cNvPr>
            <p:cNvSpPr/>
            <p:nvPr/>
          </p:nvSpPr>
          <p:spPr>
            <a:xfrm>
              <a:off x="3266281" y="4662243"/>
              <a:ext cx="624019" cy="611537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159" name="Grupa 158">
            <a:extLst>
              <a:ext uri="{FF2B5EF4-FFF2-40B4-BE49-F238E27FC236}">
                <a16:creationId xmlns:a16="http://schemas.microsoft.com/office/drawing/2014/main" id="{1987896D-952B-4998-A78D-93CAFAE457EC}"/>
              </a:ext>
            </a:extLst>
          </p:cNvPr>
          <p:cNvGrpSpPr/>
          <p:nvPr/>
        </p:nvGrpSpPr>
        <p:grpSpPr>
          <a:xfrm>
            <a:off x="4009289" y="2209102"/>
            <a:ext cx="728799" cy="718694"/>
            <a:chOff x="4009289" y="2209102"/>
            <a:chExt cx="728799" cy="718694"/>
          </a:xfrm>
        </p:grpSpPr>
        <p:grpSp>
          <p:nvGrpSpPr>
            <p:cNvPr id="4" name="Grupa 3">
              <a:extLst>
                <a:ext uri="{FF2B5EF4-FFF2-40B4-BE49-F238E27FC236}">
                  <a16:creationId xmlns:a16="http://schemas.microsoft.com/office/drawing/2014/main" id="{843DCFAF-8769-4E2E-9206-0C0A3C31E529}"/>
                </a:ext>
              </a:extLst>
            </p:cNvPr>
            <p:cNvGrpSpPr/>
            <p:nvPr/>
          </p:nvGrpSpPr>
          <p:grpSpPr>
            <a:xfrm>
              <a:off x="4009289" y="2209102"/>
              <a:ext cx="728799" cy="718694"/>
              <a:chOff x="3171776" y="4571533"/>
              <a:chExt cx="813028" cy="791195"/>
            </a:xfrm>
          </p:grpSpPr>
          <p:sp>
            <p:nvSpPr>
              <p:cNvPr id="143" name="Dijagram toka: Poveznik 142">
                <a:extLst>
                  <a:ext uri="{FF2B5EF4-FFF2-40B4-BE49-F238E27FC236}">
                    <a16:creationId xmlns:a16="http://schemas.microsoft.com/office/drawing/2014/main" id="{6366121C-E438-4532-B97B-A1A38A25F264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" name="Dijagram toka: Poveznik 1">
                <a:extLst>
                  <a:ext uri="{FF2B5EF4-FFF2-40B4-BE49-F238E27FC236}">
                    <a16:creationId xmlns:a16="http://schemas.microsoft.com/office/drawing/2014/main" id="{45B8C11C-39D8-41D6-AB24-C2A6BC72AA0A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7" name="Grafika 6" descr="Fast Forward outline">
              <a:extLst>
                <a:ext uri="{FF2B5EF4-FFF2-40B4-BE49-F238E27FC236}">
                  <a16:creationId xmlns:a16="http://schemas.microsoft.com/office/drawing/2014/main" id="{F33D6F2F-38F6-4B73-8938-E5D20A9D3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22639" y="2301953"/>
              <a:ext cx="528899" cy="528899"/>
            </a:xfrm>
            <a:prstGeom prst="rect">
              <a:avLst/>
            </a:prstGeom>
          </p:spPr>
        </p:pic>
      </p:grpSp>
      <p:grpSp>
        <p:nvGrpSpPr>
          <p:cNvPr id="158" name="Grupa 157">
            <a:extLst>
              <a:ext uri="{FF2B5EF4-FFF2-40B4-BE49-F238E27FC236}">
                <a16:creationId xmlns:a16="http://schemas.microsoft.com/office/drawing/2014/main" id="{FE64933B-4F93-4B6D-AB11-A4068C5F0B49}"/>
              </a:ext>
            </a:extLst>
          </p:cNvPr>
          <p:cNvGrpSpPr/>
          <p:nvPr/>
        </p:nvGrpSpPr>
        <p:grpSpPr>
          <a:xfrm>
            <a:off x="7934180" y="2219555"/>
            <a:ext cx="728799" cy="718694"/>
            <a:chOff x="7934180" y="2219555"/>
            <a:chExt cx="728799" cy="718694"/>
          </a:xfrm>
        </p:grpSpPr>
        <p:grpSp>
          <p:nvGrpSpPr>
            <p:cNvPr id="147" name="Grupa 146">
              <a:extLst>
                <a:ext uri="{FF2B5EF4-FFF2-40B4-BE49-F238E27FC236}">
                  <a16:creationId xmlns:a16="http://schemas.microsoft.com/office/drawing/2014/main" id="{9D4AFE4E-5B7F-4D31-B75B-CA390BDF1434}"/>
                </a:ext>
              </a:extLst>
            </p:cNvPr>
            <p:cNvGrpSpPr/>
            <p:nvPr/>
          </p:nvGrpSpPr>
          <p:grpSpPr>
            <a:xfrm>
              <a:off x="7934180" y="2219555"/>
              <a:ext cx="728799" cy="718694"/>
              <a:chOff x="3171776" y="4571533"/>
              <a:chExt cx="813028" cy="791195"/>
            </a:xfrm>
          </p:grpSpPr>
          <p:sp>
            <p:nvSpPr>
              <p:cNvPr id="148" name="Dijagram toka: Poveznik 147">
                <a:extLst>
                  <a:ext uri="{FF2B5EF4-FFF2-40B4-BE49-F238E27FC236}">
                    <a16:creationId xmlns:a16="http://schemas.microsoft.com/office/drawing/2014/main" id="{8E10A60B-688E-4222-8A00-270D6A81AD7D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9" name="Dijagram toka: Poveznik 148">
                <a:extLst>
                  <a:ext uri="{FF2B5EF4-FFF2-40B4-BE49-F238E27FC236}">
                    <a16:creationId xmlns:a16="http://schemas.microsoft.com/office/drawing/2014/main" id="{D0E8C1BE-98E4-499D-88E3-AAB152F2E797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4" name="Grafika 153" descr="Users with solid fill">
              <a:extLst>
                <a:ext uri="{FF2B5EF4-FFF2-40B4-BE49-F238E27FC236}">
                  <a16:creationId xmlns:a16="http://schemas.microsoft.com/office/drawing/2014/main" id="{03F7F799-8DF9-422C-A7BD-27E83A19A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049209" y="2378533"/>
              <a:ext cx="468466" cy="468466"/>
            </a:xfrm>
            <a:prstGeom prst="rect">
              <a:avLst/>
            </a:prstGeom>
          </p:spPr>
        </p:pic>
      </p:grpSp>
      <p:grpSp>
        <p:nvGrpSpPr>
          <p:cNvPr id="157" name="Grupa 156">
            <a:extLst>
              <a:ext uri="{FF2B5EF4-FFF2-40B4-BE49-F238E27FC236}">
                <a16:creationId xmlns:a16="http://schemas.microsoft.com/office/drawing/2014/main" id="{5A5CA612-3E97-4E49-BC39-5919DA58469E}"/>
              </a:ext>
            </a:extLst>
          </p:cNvPr>
          <p:cNvGrpSpPr/>
          <p:nvPr/>
        </p:nvGrpSpPr>
        <p:grpSpPr>
          <a:xfrm>
            <a:off x="4057254" y="4230528"/>
            <a:ext cx="728799" cy="718694"/>
            <a:chOff x="4057254" y="4163571"/>
            <a:chExt cx="728799" cy="718694"/>
          </a:xfrm>
        </p:grpSpPr>
        <p:grpSp>
          <p:nvGrpSpPr>
            <p:cNvPr id="144" name="Grupa 143">
              <a:extLst>
                <a:ext uri="{FF2B5EF4-FFF2-40B4-BE49-F238E27FC236}">
                  <a16:creationId xmlns:a16="http://schemas.microsoft.com/office/drawing/2014/main" id="{84B8A85A-8CAD-4368-A32C-30F9FF2E40DF}"/>
                </a:ext>
              </a:extLst>
            </p:cNvPr>
            <p:cNvGrpSpPr/>
            <p:nvPr/>
          </p:nvGrpSpPr>
          <p:grpSpPr>
            <a:xfrm>
              <a:off x="4057254" y="4163571"/>
              <a:ext cx="728799" cy="718694"/>
              <a:chOff x="3171776" y="4571533"/>
              <a:chExt cx="813028" cy="791195"/>
            </a:xfrm>
          </p:grpSpPr>
          <p:sp>
            <p:nvSpPr>
              <p:cNvPr id="145" name="Dijagram toka: Poveznik 144">
                <a:extLst>
                  <a:ext uri="{FF2B5EF4-FFF2-40B4-BE49-F238E27FC236}">
                    <a16:creationId xmlns:a16="http://schemas.microsoft.com/office/drawing/2014/main" id="{527D2F18-43A6-4F1F-AC77-18327A6CA9C2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6" name="Dijagram toka: Poveznik 145">
                <a:extLst>
                  <a:ext uri="{FF2B5EF4-FFF2-40B4-BE49-F238E27FC236}">
                    <a16:creationId xmlns:a16="http://schemas.microsoft.com/office/drawing/2014/main" id="{93BE73EA-8D98-42F9-B59B-C07EC52AC19F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6" name="Grafika 155" descr="Coins outline">
              <a:extLst>
                <a:ext uri="{FF2B5EF4-FFF2-40B4-BE49-F238E27FC236}">
                  <a16:creationId xmlns:a16="http://schemas.microsoft.com/office/drawing/2014/main" id="{2C7AC466-CBAF-4DF8-8F1B-5ADE2EB0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205237" y="4347015"/>
              <a:ext cx="406918" cy="406918"/>
            </a:xfrm>
            <a:prstGeom prst="rect">
              <a:avLst/>
            </a:prstGeom>
          </p:spPr>
        </p:pic>
      </p:grpSp>
      <p:pic>
        <p:nvPicPr>
          <p:cNvPr id="161" name="Grafika 160" descr="Piggy Bank outline">
            <a:extLst>
              <a:ext uri="{FF2B5EF4-FFF2-40B4-BE49-F238E27FC236}">
                <a16:creationId xmlns:a16="http://schemas.microsoft.com/office/drawing/2014/main" id="{82E0A90A-3744-4F09-AAE7-6E2B7DE8D6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56434" y="4412603"/>
            <a:ext cx="469661" cy="46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82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3" y="6179631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2336" y="198837"/>
            <a:ext cx="11558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>
                <a:solidFill>
                  <a:srgbClr val="078240"/>
                </a:solidFill>
              </a:rPr>
              <a:t>Javni natječaj za neposredno sufinanciranje projekata zaštite okoliša i energetske učinkovitosti (udruge) </a:t>
            </a:r>
            <a:r>
              <a:rPr lang="hr-HR" sz="2400" dirty="0">
                <a:solidFill>
                  <a:srgbClr val="FF0000"/>
                </a:solidFill>
              </a:rPr>
              <a:t>– planirana objava u lipnju</a:t>
            </a:r>
            <a:endParaRPr lang="hr-HR" sz="2400" dirty="0">
              <a:solidFill>
                <a:srgbClr val="078240"/>
              </a:solidFill>
            </a:endParaRPr>
          </a:p>
        </p:txBody>
      </p:sp>
      <p:pic>
        <p:nvPicPr>
          <p:cNvPr id="9" name="Picture 3" descr="znak_fotka_plavo_zeleno_dorada.psd">
            <a:extLst>
              <a:ext uri="{FF2B5EF4-FFF2-40B4-BE49-F238E27FC236}">
                <a16:creationId xmlns:a16="http://schemas.microsoft.com/office/drawing/2014/main" id="{F78B20A5-DB93-4F41-956E-CB0EAA7FD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113613" y="4560924"/>
            <a:ext cx="1469953" cy="3124200"/>
          </a:xfrm>
          <a:prstGeom prst="rect">
            <a:avLst/>
          </a:prstGeom>
        </p:spPr>
      </p:pic>
      <p:sp>
        <p:nvSpPr>
          <p:cNvPr id="11" name="Oval 4">
            <a:extLst>
              <a:ext uri="{FF2B5EF4-FFF2-40B4-BE49-F238E27FC236}">
                <a16:creationId xmlns:a16="http://schemas.microsoft.com/office/drawing/2014/main" id="{7F490916-459F-4BD9-8447-4AD7895515DA}"/>
              </a:ext>
            </a:extLst>
          </p:cNvPr>
          <p:cNvSpPr/>
          <p:nvPr/>
        </p:nvSpPr>
        <p:spPr>
          <a:xfrm>
            <a:off x="10435997" y="4608441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3">
            <a:extLst>
              <a:ext uri="{FF2B5EF4-FFF2-40B4-BE49-F238E27FC236}">
                <a16:creationId xmlns:a16="http://schemas.microsoft.com/office/drawing/2014/main" id="{1467B601-F96E-477C-98CE-14C90872FEC7}"/>
              </a:ext>
            </a:extLst>
          </p:cNvPr>
          <p:cNvGrpSpPr/>
          <p:nvPr/>
        </p:nvGrpSpPr>
        <p:grpSpPr>
          <a:xfrm>
            <a:off x="4435515" y="1612027"/>
            <a:ext cx="3428041" cy="1883270"/>
            <a:chOff x="4825572" y="1903543"/>
            <a:chExt cx="2901809" cy="1847828"/>
          </a:xfrm>
        </p:grpSpPr>
        <p:sp>
          <p:nvSpPr>
            <p:cNvPr id="73" name="Rectangle: Rounded Corners 1">
              <a:extLst>
                <a:ext uri="{FF2B5EF4-FFF2-40B4-BE49-F238E27FC236}">
                  <a16:creationId xmlns:a16="http://schemas.microsoft.com/office/drawing/2014/main" id="{216A1E4B-815A-4448-8A0E-3B07EC39A111}"/>
                </a:ext>
              </a:extLst>
            </p:cNvPr>
            <p:cNvSpPr/>
            <p:nvPr/>
          </p:nvSpPr>
          <p:spPr>
            <a:xfrm>
              <a:off x="4825572" y="1903543"/>
              <a:ext cx="2901809" cy="1847828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4" name="Straight Connector 36">
              <a:extLst>
                <a:ext uri="{FF2B5EF4-FFF2-40B4-BE49-F238E27FC236}">
                  <a16:creationId xmlns:a16="http://schemas.microsoft.com/office/drawing/2014/main" id="{218B9038-2206-4EE1-BD20-0766014A6E5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41">
              <a:extLst>
                <a:ext uri="{FF2B5EF4-FFF2-40B4-BE49-F238E27FC236}">
                  <a16:creationId xmlns:a16="http://schemas.microsoft.com/office/drawing/2014/main" id="{7D077136-0B4A-4116-A19D-34AE849B8DD1}"/>
                </a:ext>
              </a:extLst>
            </p:cNvPr>
            <p:cNvSpPr/>
            <p:nvPr/>
          </p:nvSpPr>
          <p:spPr>
            <a:xfrm>
              <a:off x="5059477" y="2409690"/>
              <a:ext cx="2402904" cy="114754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1400" dirty="0">
                  <a:solidFill>
                    <a:srgbClr val="6D6E70"/>
                  </a:solidFill>
                </a:rPr>
                <a:t>Projekti zaštite okoliša, edukacije o klimatskim promjenama, </a:t>
              </a:r>
              <a:r>
                <a:rPr lang="pl-PL" sz="1400" dirty="0">
                  <a:solidFill>
                    <a:srgbClr val="6D6E70"/>
                  </a:solidFill>
                </a:rPr>
                <a:t>aktivnosti koje se tiču poticanja energetske učinkovitosti, OIE, elektromobilnosti i energetskog siromaštva.</a:t>
              </a:r>
              <a:endPara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76" name="Rectangle 42">
              <a:extLst>
                <a:ext uri="{FF2B5EF4-FFF2-40B4-BE49-F238E27FC236}">
                  <a16:creationId xmlns:a16="http://schemas.microsoft.com/office/drawing/2014/main" id="{9F275C1C-11EE-4684-9E97-D18518AA795D}"/>
                </a:ext>
              </a:extLst>
            </p:cNvPr>
            <p:cNvSpPr/>
            <p:nvPr/>
          </p:nvSpPr>
          <p:spPr>
            <a:xfrm>
              <a:off x="5129899" y="1980136"/>
              <a:ext cx="2293154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Predmet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77" name="Group 151">
            <a:extLst>
              <a:ext uri="{FF2B5EF4-FFF2-40B4-BE49-F238E27FC236}">
                <a16:creationId xmlns:a16="http://schemas.microsoft.com/office/drawing/2014/main" id="{9DFE9002-5969-4900-9C9E-79975A292A0F}"/>
              </a:ext>
            </a:extLst>
          </p:cNvPr>
          <p:cNvGrpSpPr/>
          <p:nvPr/>
        </p:nvGrpSpPr>
        <p:grpSpPr>
          <a:xfrm>
            <a:off x="4421654" y="3694764"/>
            <a:ext cx="3388891" cy="1706937"/>
            <a:chOff x="4825572" y="1903543"/>
            <a:chExt cx="2901809" cy="1552571"/>
          </a:xfrm>
        </p:grpSpPr>
        <p:sp>
          <p:nvSpPr>
            <p:cNvPr id="78" name="Rectangle: Rounded Corners 152">
              <a:extLst>
                <a:ext uri="{FF2B5EF4-FFF2-40B4-BE49-F238E27FC236}">
                  <a16:creationId xmlns:a16="http://schemas.microsoft.com/office/drawing/2014/main" id="{F1E4B239-5F05-487F-A016-72884D63390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9" name="Straight Connector 153">
              <a:extLst>
                <a:ext uri="{FF2B5EF4-FFF2-40B4-BE49-F238E27FC236}">
                  <a16:creationId xmlns:a16="http://schemas.microsoft.com/office/drawing/2014/main" id="{9978A488-FB5C-4776-B6D6-D8B5AE85E85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ectangle 155">
              <a:extLst>
                <a:ext uri="{FF2B5EF4-FFF2-40B4-BE49-F238E27FC236}">
                  <a16:creationId xmlns:a16="http://schemas.microsoft.com/office/drawing/2014/main" id="{4E3F127C-7ABA-48BB-9897-90AE39F769AC}"/>
                </a:ext>
              </a:extLst>
            </p:cNvPr>
            <p:cNvSpPr/>
            <p:nvPr/>
          </p:nvSpPr>
          <p:spPr>
            <a:xfrm>
              <a:off x="5129899" y="1980136"/>
              <a:ext cx="2293154" cy="3079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Iznos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2" name="Group 156">
            <a:extLst>
              <a:ext uri="{FF2B5EF4-FFF2-40B4-BE49-F238E27FC236}">
                <a16:creationId xmlns:a16="http://schemas.microsoft.com/office/drawing/2014/main" id="{1104E833-4D7E-41CB-BD22-5E534927B33D}"/>
              </a:ext>
            </a:extLst>
          </p:cNvPr>
          <p:cNvGrpSpPr/>
          <p:nvPr/>
        </p:nvGrpSpPr>
        <p:grpSpPr>
          <a:xfrm>
            <a:off x="8292692" y="3700163"/>
            <a:ext cx="3407189" cy="1710081"/>
            <a:chOff x="4825572" y="1903543"/>
            <a:chExt cx="2901809" cy="1552571"/>
          </a:xfrm>
        </p:grpSpPr>
        <p:sp>
          <p:nvSpPr>
            <p:cNvPr id="83" name="Rectangle: Rounded Corners 157">
              <a:extLst>
                <a:ext uri="{FF2B5EF4-FFF2-40B4-BE49-F238E27FC236}">
                  <a16:creationId xmlns:a16="http://schemas.microsoft.com/office/drawing/2014/main" id="{E05957AB-E457-4563-B67A-D3173839BAC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4" name="Straight Connector 158">
              <a:extLst>
                <a:ext uri="{FF2B5EF4-FFF2-40B4-BE49-F238E27FC236}">
                  <a16:creationId xmlns:a16="http://schemas.microsoft.com/office/drawing/2014/main" id="{9CBE4D7A-1B11-43DD-BCF2-F2D635B4DD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3" y="1174280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159">
              <a:extLst>
                <a:ext uri="{FF2B5EF4-FFF2-40B4-BE49-F238E27FC236}">
                  <a16:creationId xmlns:a16="http://schemas.microsoft.com/office/drawing/2014/main" id="{98CF6260-8AA1-4D4C-B258-E236C92BEAB7}"/>
                </a:ext>
              </a:extLst>
            </p:cNvPr>
            <p:cNvSpPr/>
            <p:nvPr/>
          </p:nvSpPr>
          <p:spPr>
            <a:xfrm>
              <a:off x="5137919" y="2573647"/>
              <a:ext cx="2293154" cy="33531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b="1" dirty="0">
                  <a:solidFill>
                    <a:srgbClr val="6D6E70"/>
                  </a:solidFill>
                </a:rPr>
                <a:t>438.000 eura</a:t>
              </a:r>
              <a:endParaRPr kumimoji="0" lang="en-IN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6" name="Rectangle 160">
              <a:extLst>
                <a:ext uri="{FF2B5EF4-FFF2-40B4-BE49-F238E27FC236}">
                  <a16:creationId xmlns:a16="http://schemas.microsoft.com/office/drawing/2014/main" id="{3297F1F8-6A60-405B-ACD9-534338BD336D}"/>
                </a:ext>
              </a:extLst>
            </p:cNvPr>
            <p:cNvSpPr/>
            <p:nvPr/>
          </p:nvSpPr>
          <p:spPr>
            <a:xfrm>
              <a:off x="5129899" y="2007018"/>
              <a:ext cx="2293154" cy="30737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Vrijednost </a:t>
              </a:r>
              <a:r>
                <a:rPr lang="hr-HR" sz="1600" b="1" dirty="0">
                  <a:solidFill>
                    <a:srgbClr val="009E4D"/>
                  </a:solidFill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natječaja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7" name="Group 146">
            <a:extLst>
              <a:ext uri="{FF2B5EF4-FFF2-40B4-BE49-F238E27FC236}">
                <a16:creationId xmlns:a16="http://schemas.microsoft.com/office/drawing/2014/main" id="{2AB47924-2933-45EC-9CC4-AA0D1EE8B694}"/>
              </a:ext>
            </a:extLst>
          </p:cNvPr>
          <p:cNvGrpSpPr/>
          <p:nvPr/>
        </p:nvGrpSpPr>
        <p:grpSpPr>
          <a:xfrm>
            <a:off x="8283442" y="1639549"/>
            <a:ext cx="3428041" cy="1883270"/>
            <a:chOff x="4825572" y="1903543"/>
            <a:chExt cx="2901809" cy="2250031"/>
          </a:xfrm>
        </p:grpSpPr>
        <p:sp>
          <p:nvSpPr>
            <p:cNvPr id="88" name="Rectangle: Rounded Corners 147">
              <a:extLst>
                <a:ext uri="{FF2B5EF4-FFF2-40B4-BE49-F238E27FC236}">
                  <a16:creationId xmlns:a16="http://schemas.microsoft.com/office/drawing/2014/main" id="{F7679AB6-7C5D-485A-ADEE-371B295E6A84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9" name="Straight Connector 148">
              <a:extLst>
                <a:ext uri="{FF2B5EF4-FFF2-40B4-BE49-F238E27FC236}">
                  <a16:creationId xmlns:a16="http://schemas.microsoft.com/office/drawing/2014/main" id="{F89AB09B-C172-48BD-AEDE-A75E0FD1754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2403" y="1266378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149">
              <a:extLst>
                <a:ext uri="{FF2B5EF4-FFF2-40B4-BE49-F238E27FC236}">
                  <a16:creationId xmlns:a16="http://schemas.microsoft.com/office/drawing/2014/main" id="{1456D567-D9F2-49B0-AF7F-F3AF33C458AB}"/>
                </a:ext>
              </a:extLst>
            </p:cNvPr>
            <p:cNvSpPr/>
            <p:nvPr/>
          </p:nvSpPr>
          <p:spPr>
            <a:xfrm>
              <a:off x="5085188" y="2520791"/>
              <a:ext cx="2388189" cy="139731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l-PL" sz="1400" dirty="0">
                  <a:solidFill>
                    <a:srgbClr val="6D6E70"/>
                  </a:solidFill>
                </a:rPr>
                <a:t>udruge koje djeluju u području zaštite okoliša, klimatskih aktivnosti, energetske učinkovitosti, OIE, elektromobilnosti i energetskog siromaštva</a:t>
              </a:r>
              <a:endParaRPr lang="hr-HR" sz="1400" dirty="0">
                <a:solidFill>
                  <a:srgbClr val="6D6E70"/>
                </a:solidFill>
              </a:endParaRPr>
            </a:p>
          </p:txBody>
        </p:sp>
        <p:sp>
          <p:nvSpPr>
            <p:cNvPr id="91" name="Rectangle 150">
              <a:extLst>
                <a:ext uri="{FF2B5EF4-FFF2-40B4-BE49-F238E27FC236}">
                  <a16:creationId xmlns:a16="http://schemas.microsoft.com/office/drawing/2014/main" id="{01E166A8-9E63-413D-A068-CA3C76F25FBF}"/>
                </a:ext>
              </a:extLst>
            </p:cNvPr>
            <p:cNvSpPr/>
            <p:nvPr/>
          </p:nvSpPr>
          <p:spPr>
            <a:xfrm>
              <a:off x="5129899" y="1980136"/>
              <a:ext cx="2293154" cy="4044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Potencijalni prijavitelji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150" name="Grupa 149">
            <a:extLst>
              <a:ext uri="{FF2B5EF4-FFF2-40B4-BE49-F238E27FC236}">
                <a16:creationId xmlns:a16="http://schemas.microsoft.com/office/drawing/2014/main" id="{C5BD728E-2AFE-4427-B58A-3B58A30FD12A}"/>
              </a:ext>
            </a:extLst>
          </p:cNvPr>
          <p:cNvGrpSpPr/>
          <p:nvPr/>
        </p:nvGrpSpPr>
        <p:grpSpPr>
          <a:xfrm>
            <a:off x="7921222" y="4278958"/>
            <a:ext cx="728799" cy="718694"/>
            <a:chOff x="3171776" y="4571533"/>
            <a:chExt cx="813028" cy="791195"/>
          </a:xfrm>
        </p:grpSpPr>
        <p:sp>
          <p:nvSpPr>
            <p:cNvPr id="151" name="Dijagram toka: Poveznik 150">
              <a:extLst>
                <a:ext uri="{FF2B5EF4-FFF2-40B4-BE49-F238E27FC236}">
                  <a16:creationId xmlns:a16="http://schemas.microsoft.com/office/drawing/2014/main" id="{7E770C96-2711-4F97-AE76-3D11CCFAFD00}"/>
                </a:ext>
              </a:extLst>
            </p:cNvPr>
            <p:cNvSpPr/>
            <p:nvPr/>
          </p:nvSpPr>
          <p:spPr>
            <a:xfrm>
              <a:off x="3171776" y="4571533"/>
              <a:ext cx="813028" cy="791195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52" name="Dijagram toka: Poveznik 151">
              <a:extLst>
                <a:ext uri="{FF2B5EF4-FFF2-40B4-BE49-F238E27FC236}">
                  <a16:creationId xmlns:a16="http://schemas.microsoft.com/office/drawing/2014/main" id="{8359A419-2C2E-4803-AD82-DAD46CBCB07D}"/>
                </a:ext>
              </a:extLst>
            </p:cNvPr>
            <p:cNvSpPr/>
            <p:nvPr/>
          </p:nvSpPr>
          <p:spPr>
            <a:xfrm>
              <a:off x="3266281" y="4662243"/>
              <a:ext cx="624019" cy="611537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159" name="Grupa 158">
            <a:extLst>
              <a:ext uri="{FF2B5EF4-FFF2-40B4-BE49-F238E27FC236}">
                <a16:creationId xmlns:a16="http://schemas.microsoft.com/office/drawing/2014/main" id="{1987896D-952B-4998-A78D-93CAFAE457EC}"/>
              </a:ext>
            </a:extLst>
          </p:cNvPr>
          <p:cNvGrpSpPr/>
          <p:nvPr/>
        </p:nvGrpSpPr>
        <p:grpSpPr>
          <a:xfrm>
            <a:off x="4009289" y="2209102"/>
            <a:ext cx="728799" cy="718694"/>
            <a:chOff x="4009289" y="2209102"/>
            <a:chExt cx="728799" cy="718694"/>
          </a:xfrm>
        </p:grpSpPr>
        <p:grpSp>
          <p:nvGrpSpPr>
            <p:cNvPr id="4" name="Grupa 3">
              <a:extLst>
                <a:ext uri="{FF2B5EF4-FFF2-40B4-BE49-F238E27FC236}">
                  <a16:creationId xmlns:a16="http://schemas.microsoft.com/office/drawing/2014/main" id="{843DCFAF-8769-4E2E-9206-0C0A3C31E529}"/>
                </a:ext>
              </a:extLst>
            </p:cNvPr>
            <p:cNvGrpSpPr/>
            <p:nvPr/>
          </p:nvGrpSpPr>
          <p:grpSpPr>
            <a:xfrm>
              <a:off x="4009289" y="2209102"/>
              <a:ext cx="728799" cy="718694"/>
              <a:chOff x="3171776" y="4571533"/>
              <a:chExt cx="813028" cy="791195"/>
            </a:xfrm>
          </p:grpSpPr>
          <p:sp>
            <p:nvSpPr>
              <p:cNvPr id="143" name="Dijagram toka: Poveznik 142">
                <a:extLst>
                  <a:ext uri="{FF2B5EF4-FFF2-40B4-BE49-F238E27FC236}">
                    <a16:creationId xmlns:a16="http://schemas.microsoft.com/office/drawing/2014/main" id="{6366121C-E438-4532-B97B-A1A38A25F264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" name="Dijagram toka: Poveznik 1">
                <a:extLst>
                  <a:ext uri="{FF2B5EF4-FFF2-40B4-BE49-F238E27FC236}">
                    <a16:creationId xmlns:a16="http://schemas.microsoft.com/office/drawing/2014/main" id="{45B8C11C-39D8-41D6-AB24-C2A6BC72AA0A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7" name="Grafika 6" descr="Fast Forward outline">
              <a:extLst>
                <a:ext uri="{FF2B5EF4-FFF2-40B4-BE49-F238E27FC236}">
                  <a16:creationId xmlns:a16="http://schemas.microsoft.com/office/drawing/2014/main" id="{F33D6F2F-38F6-4B73-8938-E5D20A9D3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22639" y="2301953"/>
              <a:ext cx="528899" cy="528899"/>
            </a:xfrm>
            <a:prstGeom prst="rect">
              <a:avLst/>
            </a:prstGeom>
          </p:spPr>
        </p:pic>
      </p:grpSp>
      <p:grpSp>
        <p:nvGrpSpPr>
          <p:cNvPr id="158" name="Grupa 157">
            <a:extLst>
              <a:ext uri="{FF2B5EF4-FFF2-40B4-BE49-F238E27FC236}">
                <a16:creationId xmlns:a16="http://schemas.microsoft.com/office/drawing/2014/main" id="{FE64933B-4F93-4B6D-AB11-A4068C5F0B49}"/>
              </a:ext>
            </a:extLst>
          </p:cNvPr>
          <p:cNvGrpSpPr/>
          <p:nvPr/>
        </p:nvGrpSpPr>
        <p:grpSpPr>
          <a:xfrm>
            <a:off x="7934180" y="2219555"/>
            <a:ext cx="728799" cy="718694"/>
            <a:chOff x="7934180" y="2219555"/>
            <a:chExt cx="728799" cy="718694"/>
          </a:xfrm>
        </p:grpSpPr>
        <p:grpSp>
          <p:nvGrpSpPr>
            <p:cNvPr id="147" name="Grupa 146">
              <a:extLst>
                <a:ext uri="{FF2B5EF4-FFF2-40B4-BE49-F238E27FC236}">
                  <a16:creationId xmlns:a16="http://schemas.microsoft.com/office/drawing/2014/main" id="{9D4AFE4E-5B7F-4D31-B75B-CA390BDF1434}"/>
                </a:ext>
              </a:extLst>
            </p:cNvPr>
            <p:cNvGrpSpPr/>
            <p:nvPr/>
          </p:nvGrpSpPr>
          <p:grpSpPr>
            <a:xfrm>
              <a:off x="7934180" y="2219555"/>
              <a:ext cx="728799" cy="718694"/>
              <a:chOff x="3171776" y="4571533"/>
              <a:chExt cx="813028" cy="791195"/>
            </a:xfrm>
          </p:grpSpPr>
          <p:sp>
            <p:nvSpPr>
              <p:cNvPr id="148" name="Dijagram toka: Poveznik 147">
                <a:extLst>
                  <a:ext uri="{FF2B5EF4-FFF2-40B4-BE49-F238E27FC236}">
                    <a16:creationId xmlns:a16="http://schemas.microsoft.com/office/drawing/2014/main" id="{8E10A60B-688E-4222-8A00-270D6A81AD7D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9" name="Dijagram toka: Poveznik 148">
                <a:extLst>
                  <a:ext uri="{FF2B5EF4-FFF2-40B4-BE49-F238E27FC236}">
                    <a16:creationId xmlns:a16="http://schemas.microsoft.com/office/drawing/2014/main" id="{D0E8C1BE-98E4-499D-88E3-AAB152F2E797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4" name="Grafika 153" descr="Users with solid fill">
              <a:extLst>
                <a:ext uri="{FF2B5EF4-FFF2-40B4-BE49-F238E27FC236}">
                  <a16:creationId xmlns:a16="http://schemas.microsoft.com/office/drawing/2014/main" id="{03F7F799-8DF9-422C-A7BD-27E83A19A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49209" y="2378533"/>
              <a:ext cx="468466" cy="468466"/>
            </a:xfrm>
            <a:prstGeom prst="rect">
              <a:avLst/>
            </a:prstGeom>
          </p:spPr>
        </p:pic>
      </p:grpSp>
      <p:grpSp>
        <p:nvGrpSpPr>
          <p:cNvPr id="157" name="Grupa 156">
            <a:extLst>
              <a:ext uri="{FF2B5EF4-FFF2-40B4-BE49-F238E27FC236}">
                <a16:creationId xmlns:a16="http://schemas.microsoft.com/office/drawing/2014/main" id="{5A5CA612-3E97-4E49-BC39-5919DA58469E}"/>
              </a:ext>
            </a:extLst>
          </p:cNvPr>
          <p:cNvGrpSpPr/>
          <p:nvPr/>
        </p:nvGrpSpPr>
        <p:grpSpPr>
          <a:xfrm>
            <a:off x="4057254" y="4163571"/>
            <a:ext cx="728799" cy="718694"/>
            <a:chOff x="4057254" y="4163571"/>
            <a:chExt cx="728799" cy="718694"/>
          </a:xfrm>
        </p:grpSpPr>
        <p:grpSp>
          <p:nvGrpSpPr>
            <p:cNvPr id="144" name="Grupa 143">
              <a:extLst>
                <a:ext uri="{FF2B5EF4-FFF2-40B4-BE49-F238E27FC236}">
                  <a16:creationId xmlns:a16="http://schemas.microsoft.com/office/drawing/2014/main" id="{84B8A85A-8CAD-4368-A32C-30F9FF2E40DF}"/>
                </a:ext>
              </a:extLst>
            </p:cNvPr>
            <p:cNvGrpSpPr/>
            <p:nvPr/>
          </p:nvGrpSpPr>
          <p:grpSpPr>
            <a:xfrm>
              <a:off x="4057254" y="4163571"/>
              <a:ext cx="728799" cy="718694"/>
              <a:chOff x="3171776" y="4571533"/>
              <a:chExt cx="813028" cy="791195"/>
            </a:xfrm>
          </p:grpSpPr>
          <p:sp>
            <p:nvSpPr>
              <p:cNvPr id="145" name="Dijagram toka: Poveznik 144">
                <a:extLst>
                  <a:ext uri="{FF2B5EF4-FFF2-40B4-BE49-F238E27FC236}">
                    <a16:creationId xmlns:a16="http://schemas.microsoft.com/office/drawing/2014/main" id="{527D2F18-43A6-4F1F-AC77-18327A6CA9C2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6" name="Dijagram toka: Poveznik 145">
                <a:extLst>
                  <a:ext uri="{FF2B5EF4-FFF2-40B4-BE49-F238E27FC236}">
                    <a16:creationId xmlns:a16="http://schemas.microsoft.com/office/drawing/2014/main" id="{93BE73EA-8D98-42F9-B59B-C07EC52AC19F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6" name="Grafika 155" descr="Coins outline">
              <a:extLst>
                <a:ext uri="{FF2B5EF4-FFF2-40B4-BE49-F238E27FC236}">
                  <a16:creationId xmlns:a16="http://schemas.microsoft.com/office/drawing/2014/main" id="{2C7AC466-CBAF-4DF8-8F1B-5ADE2EB0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05237" y="4347015"/>
              <a:ext cx="406918" cy="406918"/>
            </a:xfrm>
            <a:prstGeom prst="rect">
              <a:avLst/>
            </a:prstGeom>
          </p:spPr>
        </p:pic>
      </p:grpSp>
      <p:pic>
        <p:nvPicPr>
          <p:cNvPr id="161" name="Grafika 160" descr="Piggy Bank outline">
            <a:extLst>
              <a:ext uri="{FF2B5EF4-FFF2-40B4-BE49-F238E27FC236}">
                <a16:creationId xmlns:a16="http://schemas.microsoft.com/office/drawing/2014/main" id="{82E0A90A-3744-4F09-AAE7-6E2B7DE8D6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56434" y="4412603"/>
            <a:ext cx="469661" cy="469661"/>
          </a:xfrm>
          <a:prstGeom prst="rect">
            <a:avLst/>
          </a:prstGeom>
        </p:spPr>
      </p:pic>
      <p:pic>
        <p:nvPicPr>
          <p:cNvPr id="47" name="Slika 46">
            <a:extLst>
              <a:ext uri="{FF2B5EF4-FFF2-40B4-BE49-F238E27FC236}">
                <a16:creationId xmlns:a16="http://schemas.microsoft.com/office/drawing/2014/main" id="{8138A611-C892-4BF2-AD3C-C27774CFC39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" t="19806" r="7982" b="29281"/>
          <a:stretch/>
        </p:blipFill>
        <p:spPr>
          <a:xfrm>
            <a:off x="370227" y="3960320"/>
            <a:ext cx="3124201" cy="1469033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55829E53-E2A4-A1D9-52E9-6999DDD4E455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7F5"/>
              </a:clrFrom>
              <a:clrTo>
                <a:srgbClr val="FFF7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650" y="1856907"/>
            <a:ext cx="3403376" cy="2042025"/>
          </a:xfrm>
          <a:prstGeom prst="rect">
            <a:avLst/>
          </a:prstGeom>
        </p:spPr>
      </p:pic>
      <p:sp>
        <p:nvSpPr>
          <p:cNvPr id="3" name="Rectangle 41">
            <a:extLst>
              <a:ext uri="{FF2B5EF4-FFF2-40B4-BE49-F238E27FC236}">
                <a16:creationId xmlns:a16="http://schemas.microsoft.com/office/drawing/2014/main" id="{91EA4D02-F300-7DE2-61E1-B823E92F9F7F}"/>
              </a:ext>
            </a:extLst>
          </p:cNvPr>
          <p:cNvSpPr/>
          <p:nvPr/>
        </p:nvSpPr>
        <p:spPr>
          <a:xfrm>
            <a:off x="4769634" y="4446156"/>
            <a:ext cx="26899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400" dirty="0">
                <a:solidFill>
                  <a:srgbClr val="6D6E70"/>
                </a:solidFill>
              </a:rPr>
              <a:t>Sukladno Pravilniku Fonda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srgbClr val="6D6E70"/>
              </a:solidFill>
              <a:effectLst/>
              <a:uLnTx/>
              <a:uFillTx/>
              <a:latin typeface="Signika Negative" panose="02010003020600000004" pitchFamily="2" charset="0"/>
              <a:ea typeface="Roboto" pitchFamily="2" charset="0"/>
              <a:cs typeface="Microsoft New Tai Lu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821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118" y="1905000"/>
            <a:ext cx="2310882" cy="4953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470571" y="3928188"/>
            <a:ext cx="3537422" cy="3706074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77" y="519038"/>
            <a:ext cx="3402427" cy="88201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94083" y="2337625"/>
            <a:ext cx="97448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rgbClr val="6D6E70"/>
                </a:solidFill>
                <a:ea typeface="Open Sans ExtraBold" panose="020B0604020202020204" pitchFamily="34" charset="0"/>
                <a:cs typeface="Open Sans ExtraBold" panose="020B0604020202020204" pitchFamily="34" charset="0"/>
              </a:rPr>
              <a:t>Sufinanciranje nacionalne komponente i podrška korisnicima u provedbi EU projekata te programi financiranja projekata sprječavanja otpada od hrane</a:t>
            </a:r>
            <a:endParaRPr lang="hr-HR" sz="4000" b="1" dirty="0">
              <a:solidFill>
                <a:srgbClr val="0BA356"/>
              </a:solidFill>
              <a:ea typeface="Open Sans ExtraBold" panose="020B0604020202020204" pitchFamily="34" charset="0"/>
              <a:cs typeface="Open Sans ExtraBold" panose="020B0604020202020204" pitchFamily="34" charset="0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DCFE0E1E-33A0-4D9E-B941-6093DD4E2C05}"/>
              </a:ext>
            </a:extLst>
          </p:cNvPr>
          <p:cNvSpPr txBox="1"/>
          <p:nvPr/>
        </p:nvSpPr>
        <p:spPr>
          <a:xfrm>
            <a:off x="7371184" y="10317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dirty="0" err="1">
              <a:solidFill>
                <a:srgbClr val="0782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809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3" y="6179631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4772" y="292347"/>
            <a:ext cx="1155802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078240"/>
                </a:solidFill>
              </a:rPr>
              <a:t>Javni poziv za sufinanciranje nabave uređaja za sprječavanje nastanka biootpada (otpada od hrane) u bolnicama i specijalnim bolnicama</a:t>
            </a:r>
          </a:p>
          <a:p>
            <a:r>
              <a:rPr lang="hr-HR" sz="2400" dirty="0">
                <a:solidFill>
                  <a:srgbClr val="FF0000"/>
                </a:solidFill>
              </a:rPr>
              <a:t>– planirana objava u lipnju</a:t>
            </a:r>
            <a:endParaRPr lang="hr-HR" sz="2400" dirty="0">
              <a:solidFill>
                <a:srgbClr val="078240"/>
              </a:solidFill>
            </a:endParaRPr>
          </a:p>
          <a:p>
            <a:endParaRPr lang="hr-HR" sz="3000" dirty="0">
              <a:solidFill>
                <a:srgbClr val="078240"/>
              </a:solidFill>
            </a:endParaRPr>
          </a:p>
        </p:txBody>
      </p:sp>
      <p:pic>
        <p:nvPicPr>
          <p:cNvPr id="9" name="Picture 3" descr="znak_fotka_plavo_zeleno_dorada.psd">
            <a:extLst>
              <a:ext uri="{FF2B5EF4-FFF2-40B4-BE49-F238E27FC236}">
                <a16:creationId xmlns:a16="http://schemas.microsoft.com/office/drawing/2014/main" id="{F78B20A5-DB93-4F41-956E-CB0EAA7FD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113613" y="4560924"/>
            <a:ext cx="1469953" cy="3124200"/>
          </a:xfrm>
          <a:prstGeom prst="rect">
            <a:avLst/>
          </a:prstGeom>
        </p:spPr>
      </p:pic>
      <p:sp>
        <p:nvSpPr>
          <p:cNvPr id="11" name="Oval 4">
            <a:extLst>
              <a:ext uri="{FF2B5EF4-FFF2-40B4-BE49-F238E27FC236}">
                <a16:creationId xmlns:a16="http://schemas.microsoft.com/office/drawing/2014/main" id="{7F490916-459F-4BD9-8447-4AD7895515DA}"/>
              </a:ext>
            </a:extLst>
          </p:cNvPr>
          <p:cNvSpPr/>
          <p:nvPr/>
        </p:nvSpPr>
        <p:spPr>
          <a:xfrm>
            <a:off x="10435997" y="4608441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3">
            <a:extLst>
              <a:ext uri="{FF2B5EF4-FFF2-40B4-BE49-F238E27FC236}">
                <a16:creationId xmlns:a16="http://schemas.microsoft.com/office/drawing/2014/main" id="{1467B601-F96E-477C-98CE-14C90872FEC7}"/>
              </a:ext>
            </a:extLst>
          </p:cNvPr>
          <p:cNvGrpSpPr/>
          <p:nvPr/>
        </p:nvGrpSpPr>
        <p:grpSpPr>
          <a:xfrm>
            <a:off x="4435515" y="1612027"/>
            <a:ext cx="3428041" cy="1883269"/>
            <a:chOff x="4825572" y="1903543"/>
            <a:chExt cx="2901809" cy="1847828"/>
          </a:xfrm>
        </p:grpSpPr>
        <p:sp>
          <p:nvSpPr>
            <p:cNvPr id="73" name="Rectangle: Rounded Corners 1">
              <a:extLst>
                <a:ext uri="{FF2B5EF4-FFF2-40B4-BE49-F238E27FC236}">
                  <a16:creationId xmlns:a16="http://schemas.microsoft.com/office/drawing/2014/main" id="{216A1E4B-815A-4448-8A0E-3B07EC39A111}"/>
                </a:ext>
              </a:extLst>
            </p:cNvPr>
            <p:cNvSpPr/>
            <p:nvPr/>
          </p:nvSpPr>
          <p:spPr>
            <a:xfrm>
              <a:off x="4825572" y="1903543"/>
              <a:ext cx="2901809" cy="1847828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4" name="Straight Connector 36">
              <a:extLst>
                <a:ext uri="{FF2B5EF4-FFF2-40B4-BE49-F238E27FC236}">
                  <a16:creationId xmlns:a16="http://schemas.microsoft.com/office/drawing/2014/main" id="{218B9038-2206-4EE1-BD20-0766014A6E5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41">
              <a:extLst>
                <a:ext uri="{FF2B5EF4-FFF2-40B4-BE49-F238E27FC236}">
                  <a16:creationId xmlns:a16="http://schemas.microsoft.com/office/drawing/2014/main" id="{7D077136-0B4A-4116-A19D-34AE849B8DD1}"/>
                </a:ext>
              </a:extLst>
            </p:cNvPr>
            <p:cNvSpPr/>
            <p:nvPr/>
          </p:nvSpPr>
          <p:spPr>
            <a:xfrm>
              <a:off x="5216065" y="2452863"/>
              <a:ext cx="2060444" cy="93615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sz="1400" dirty="0">
                  <a:solidFill>
                    <a:srgbClr val="6D6E70"/>
                  </a:solidFill>
                </a:rPr>
                <a:t>Nabava uređaja za sprječavanje nastanka biootpada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sz="1400" dirty="0">
                  <a:solidFill>
                    <a:srgbClr val="6D6E70"/>
                  </a:solidFill>
                </a:rPr>
                <a:t>(otpada od hrane)</a:t>
              </a:r>
              <a:endPara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76" name="Rectangle 42">
              <a:extLst>
                <a:ext uri="{FF2B5EF4-FFF2-40B4-BE49-F238E27FC236}">
                  <a16:creationId xmlns:a16="http://schemas.microsoft.com/office/drawing/2014/main" id="{9F275C1C-11EE-4684-9E97-D18518AA795D}"/>
                </a:ext>
              </a:extLst>
            </p:cNvPr>
            <p:cNvSpPr/>
            <p:nvPr/>
          </p:nvSpPr>
          <p:spPr>
            <a:xfrm>
              <a:off x="5129899" y="1980136"/>
              <a:ext cx="2293154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Predmet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77" name="Group 151">
            <a:extLst>
              <a:ext uri="{FF2B5EF4-FFF2-40B4-BE49-F238E27FC236}">
                <a16:creationId xmlns:a16="http://schemas.microsoft.com/office/drawing/2014/main" id="{9DFE9002-5969-4900-9C9E-79975A292A0F}"/>
              </a:ext>
            </a:extLst>
          </p:cNvPr>
          <p:cNvGrpSpPr/>
          <p:nvPr/>
        </p:nvGrpSpPr>
        <p:grpSpPr>
          <a:xfrm>
            <a:off x="4421654" y="3694765"/>
            <a:ext cx="3388891" cy="1706937"/>
            <a:chOff x="4825572" y="1903543"/>
            <a:chExt cx="2901809" cy="1552571"/>
          </a:xfrm>
        </p:grpSpPr>
        <p:sp>
          <p:nvSpPr>
            <p:cNvPr id="78" name="Rectangle: Rounded Corners 152">
              <a:extLst>
                <a:ext uri="{FF2B5EF4-FFF2-40B4-BE49-F238E27FC236}">
                  <a16:creationId xmlns:a16="http://schemas.microsoft.com/office/drawing/2014/main" id="{F1E4B239-5F05-487F-A016-72884D63390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9" name="Straight Connector 153">
              <a:extLst>
                <a:ext uri="{FF2B5EF4-FFF2-40B4-BE49-F238E27FC236}">
                  <a16:creationId xmlns:a16="http://schemas.microsoft.com/office/drawing/2014/main" id="{9978A488-FB5C-4776-B6D6-D8B5AE85E85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154">
              <a:extLst>
                <a:ext uri="{FF2B5EF4-FFF2-40B4-BE49-F238E27FC236}">
                  <a16:creationId xmlns:a16="http://schemas.microsoft.com/office/drawing/2014/main" id="{0207F7D4-E23C-4BEF-BC7F-0F528422A70D}"/>
                </a:ext>
              </a:extLst>
            </p:cNvPr>
            <p:cNvSpPr/>
            <p:nvPr/>
          </p:nvSpPr>
          <p:spPr>
            <a:xfrm>
              <a:off x="5079162" y="2603638"/>
              <a:ext cx="2340859" cy="27994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maksimalno do </a:t>
              </a:r>
              <a:r>
                <a:rPr lang="hr-HR" sz="1400" b="1" dirty="0">
                  <a:solidFill>
                    <a:srgbClr val="6D6E70"/>
                  </a:solidFill>
                </a:rPr>
                <a:t>70.000 eura</a:t>
              </a:r>
              <a:endParaRPr lang="hr-HR" sz="1400" dirty="0">
                <a:solidFill>
                  <a:srgbClr val="6D6E70"/>
                </a:solidFill>
              </a:endParaRPr>
            </a:p>
          </p:txBody>
        </p:sp>
        <p:sp>
          <p:nvSpPr>
            <p:cNvPr id="81" name="Rectangle 155">
              <a:extLst>
                <a:ext uri="{FF2B5EF4-FFF2-40B4-BE49-F238E27FC236}">
                  <a16:creationId xmlns:a16="http://schemas.microsoft.com/office/drawing/2014/main" id="{4E3F127C-7ABA-48BB-9897-90AE39F769AC}"/>
                </a:ext>
              </a:extLst>
            </p:cNvPr>
            <p:cNvSpPr/>
            <p:nvPr/>
          </p:nvSpPr>
          <p:spPr>
            <a:xfrm>
              <a:off x="5129899" y="1980136"/>
              <a:ext cx="2293154" cy="3079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Iznos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2" name="Group 156">
            <a:extLst>
              <a:ext uri="{FF2B5EF4-FFF2-40B4-BE49-F238E27FC236}">
                <a16:creationId xmlns:a16="http://schemas.microsoft.com/office/drawing/2014/main" id="{1104E833-4D7E-41CB-BD22-5E534927B33D}"/>
              </a:ext>
            </a:extLst>
          </p:cNvPr>
          <p:cNvGrpSpPr/>
          <p:nvPr/>
        </p:nvGrpSpPr>
        <p:grpSpPr>
          <a:xfrm>
            <a:off x="8304294" y="3677966"/>
            <a:ext cx="3407189" cy="1710081"/>
            <a:chOff x="4825572" y="1903543"/>
            <a:chExt cx="2901809" cy="1552571"/>
          </a:xfrm>
        </p:grpSpPr>
        <p:sp>
          <p:nvSpPr>
            <p:cNvPr id="83" name="Rectangle: Rounded Corners 157">
              <a:extLst>
                <a:ext uri="{FF2B5EF4-FFF2-40B4-BE49-F238E27FC236}">
                  <a16:creationId xmlns:a16="http://schemas.microsoft.com/office/drawing/2014/main" id="{E05957AB-E457-4563-B67A-D3173839BAC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4" name="Straight Connector 158">
              <a:extLst>
                <a:ext uri="{FF2B5EF4-FFF2-40B4-BE49-F238E27FC236}">
                  <a16:creationId xmlns:a16="http://schemas.microsoft.com/office/drawing/2014/main" id="{9CBE4D7A-1B11-43DD-BCF2-F2D635B4DD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3" y="1174280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159">
              <a:extLst>
                <a:ext uri="{FF2B5EF4-FFF2-40B4-BE49-F238E27FC236}">
                  <a16:creationId xmlns:a16="http://schemas.microsoft.com/office/drawing/2014/main" id="{98CF6260-8AA1-4D4C-B258-E236C92BEAB7}"/>
                </a:ext>
              </a:extLst>
            </p:cNvPr>
            <p:cNvSpPr/>
            <p:nvPr/>
          </p:nvSpPr>
          <p:spPr>
            <a:xfrm>
              <a:off x="5163026" y="2603464"/>
              <a:ext cx="2293154" cy="33531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b="1" dirty="0">
                  <a:solidFill>
                    <a:srgbClr val="6D6E70"/>
                  </a:solidFill>
                </a:rPr>
                <a:t>560.000 eura</a:t>
              </a:r>
              <a:endParaRPr kumimoji="0" lang="en-IN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6" name="Rectangle 160">
              <a:extLst>
                <a:ext uri="{FF2B5EF4-FFF2-40B4-BE49-F238E27FC236}">
                  <a16:creationId xmlns:a16="http://schemas.microsoft.com/office/drawing/2014/main" id="{3297F1F8-6A60-405B-ACD9-534338BD336D}"/>
                </a:ext>
              </a:extLst>
            </p:cNvPr>
            <p:cNvSpPr/>
            <p:nvPr/>
          </p:nvSpPr>
          <p:spPr>
            <a:xfrm>
              <a:off x="5129899" y="2007018"/>
              <a:ext cx="2293154" cy="30737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Vrijednost poziva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7" name="Group 146">
            <a:extLst>
              <a:ext uri="{FF2B5EF4-FFF2-40B4-BE49-F238E27FC236}">
                <a16:creationId xmlns:a16="http://schemas.microsoft.com/office/drawing/2014/main" id="{2AB47924-2933-45EC-9CC4-AA0D1EE8B694}"/>
              </a:ext>
            </a:extLst>
          </p:cNvPr>
          <p:cNvGrpSpPr/>
          <p:nvPr/>
        </p:nvGrpSpPr>
        <p:grpSpPr>
          <a:xfrm>
            <a:off x="8283442" y="1639549"/>
            <a:ext cx="3428041" cy="1883270"/>
            <a:chOff x="4825572" y="1903543"/>
            <a:chExt cx="2901809" cy="2250031"/>
          </a:xfrm>
        </p:grpSpPr>
        <p:sp>
          <p:nvSpPr>
            <p:cNvPr id="88" name="Rectangle: Rounded Corners 147">
              <a:extLst>
                <a:ext uri="{FF2B5EF4-FFF2-40B4-BE49-F238E27FC236}">
                  <a16:creationId xmlns:a16="http://schemas.microsoft.com/office/drawing/2014/main" id="{F7679AB6-7C5D-485A-ADEE-371B295E6A84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9" name="Straight Connector 148">
              <a:extLst>
                <a:ext uri="{FF2B5EF4-FFF2-40B4-BE49-F238E27FC236}">
                  <a16:creationId xmlns:a16="http://schemas.microsoft.com/office/drawing/2014/main" id="{F89AB09B-C172-48BD-AEDE-A75E0FD1754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2403" y="1266378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149">
              <a:extLst>
                <a:ext uri="{FF2B5EF4-FFF2-40B4-BE49-F238E27FC236}">
                  <a16:creationId xmlns:a16="http://schemas.microsoft.com/office/drawing/2014/main" id="{1456D567-D9F2-49B0-AF7F-F3AF33C458AB}"/>
                </a:ext>
              </a:extLst>
            </p:cNvPr>
            <p:cNvSpPr/>
            <p:nvPr/>
          </p:nvSpPr>
          <p:spPr>
            <a:xfrm>
              <a:off x="5391767" y="2678674"/>
              <a:ext cx="1811378" cy="62511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Bolnice</a:t>
              </a:r>
            </a:p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Specijalne bolnice</a:t>
              </a:r>
            </a:p>
          </p:txBody>
        </p:sp>
        <p:sp>
          <p:nvSpPr>
            <p:cNvPr id="91" name="Rectangle 150">
              <a:extLst>
                <a:ext uri="{FF2B5EF4-FFF2-40B4-BE49-F238E27FC236}">
                  <a16:creationId xmlns:a16="http://schemas.microsoft.com/office/drawing/2014/main" id="{01E166A8-9E63-413D-A068-CA3C76F25FBF}"/>
                </a:ext>
              </a:extLst>
            </p:cNvPr>
            <p:cNvSpPr/>
            <p:nvPr/>
          </p:nvSpPr>
          <p:spPr>
            <a:xfrm>
              <a:off x="5129899" y="1980136"/>
              <a:ext cx="2293154" cy="4044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Potencijalni prijavitelji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pic>
        <p:nvPicPr>
          <p:cNvPr id="5" name="Slika 4">
            <a:extLst>
              <a:ext uri="{FF2B5EF4-FFF2-40B4-BE49-F238E27FC236}">
                <a16:creationId xmlns:a16="http://schemas.microsoft.com/office/drawing/2014/main" id="{ED55618D-BA59-F689-BC57-DEADC4E2CC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55" t="25143" r="6739" b="27160"/>
          <a:stretch/>
        </p:blipFill>
        <p:spPr>
          <a:xfrm flipH="1">
            <a:off x="196864" y="2671400"/>
            <a:ext cx="4201971" cy="1907888"/>
          </a:xfrm>
          <a:prstGeom prst="rect">
            <a:avLst/>
          </a:prstGeom>
        </p:spPr>
      </p:pic>
      <p:grpSp>
        <p:nvGrpSpPr>
          <p:cNvPr id="150" name="Grupa 149">
            <a:extLst>
              <a:ext uri="{FF2B5EF4-FFF2-40B4-BE49-F238E27FC236}">
                <a16:creationId xmlns:a16="http://schemas.microsoft.com/office/drawing/2014/main" id="{C5BD728E-2AFE-4427-B58A-3B58A30FD12A}"/>
              </a:ext>
            </a:extLst>
          </p:cNvPr>
          <p:cNvGrpSpPr/>
          <p:nvPr/>
        </p:nvGrpSpPr>
        <p:grpSpPr>
          <a:xfrm>
            <a:off x="7921222" y="4278958"/>
            <a:ext cx="728799" cy="718694"/>
            <a:chOff x="3171776" y="4571533"/>
            <a:chExt cx="813028" cy="791195"/>
          </a:xfrm>
        </p:grpSpPr>
        <p:sp>
          <p:nvSpPr>
            <p:cNvPr id="151" name="Dijagram toka: Poveznik 150">
              <a:extLst>
                <a:ext uri="{FF2B5EF4-FFF2-40B4-BE49-F238E27FC236}">
                  <a16:creationId xmlns:a16="http://schemas.microsoft.com/office/drawing/2014/main" id="{7E770C96-2711-4F97-AE76-3D11CCFAFD00}"/>
                </a:ext>
              </a:extLst>
            </p:cNvPr>
            <p:cNvSpPr/>
            <p:nvPr/>
          </p:nvSpPr>
          <p:spPr>
            <a:xfrm>
              <a:off x="3171776" y="4571533"/>
              <a:ext cx="813028" cy="791195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52" name="Dijagram toka: Poveznik 151">
              <a:extLst>
                <a:ext uri="{FF2B5EF4-FFF2-40B4-BE49-F238E27FC236}">
                  <a16:creationId xmlns:a16="http://schemas.microsoft.com/office/drawing/2014/main" id="{8359A419-2C2E-4803-AD82-DAD46CBCB07D}"/>
                </a:ext>
              </a:extLst>
            </p:cNvPr>
            <p:cNvSpPr/>
            <p:nvPr/>
          </p:nvSpPr>
          <p:spPr>
            <a:xfrm>
              <a:off x="3266281" y="4662243"/>
              <a:ext cx="624019" cy="611537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159" name="Grupa 158">
            <a:extLst>
              <a:ext uri="{FF2B5EF4-FFF2-40B4-BE49-F238E27FC236}">
                <a16:creationId xmlns:a16="http://schemas.microsoft.com/office/drawing/2014/main" id="{1987896D-952B-4998-A78D-93CAFAE457EC}"/>
              </a:ext>
            </a:extLst>
          </p:cNvPr>
          <p:cNvGrpSpPr/>
          <p:nvPr/>
        </p:nvGrpSpPr>
        <p:grpSpPr>
          <a:xfrm>
            <a:off x="4009289" y="2209102"/>
            <a:ext cx="728799" cy="718694"/>
            <a:chOff x="4009289" y="2209102"/>
            <a:chExt cx="728799" cy="718694"/>
          </a:xfrm>
        </p:grpSpPr>
        <p:grpSp>
          <p:nvGrpSpPr>
            <p:cNvPr id="4" name="Grupa 3">
              <a:extLst>
                <a:ext uri="{FF2B5EF4-FFF2-40B4-BE49-F238E27FC236}">
                  <a16:creationId xmlns:a16="http://schemas.microsoft.com/office/drawing/2014/main" id="{843DCFAF-8769-4E2E-9206-0C0A3C31E529}"/>
                </a:ext>
              </a:extLst>
            </p:cNvPr>
            <p:cNvGrpSpPr/>
            <p:nvPr/>
          </p:nvGrpSpPr>
          <p:grpSpPr>
            <a:xfrm>
              <a:off x="4009289" y="2209102"/>
              <a:ext cx="728799" cy="718694"/>
              <a:chOff x="3171776" y="4571533"/>
              <a:chExt cx="813028" cy="791195"/>
            </a:xfrm>
          </p:grpSpPr>
          <p:sp>
            <p:nvSpPr>
              <p:cNvPr id="143" name="Dijagram toka: Poveznik 142">
                <a:extLst>
                  <a:ext uri="{FF2B5EF4-FFF2-40B4-BE49-F238E27FC236}">
                    <a16:creationId xmlns:a16="http://schemas.microsoft.com/office/drawing/2014/main" id="{6366121C-E438-4532-B97B-A1A38A25F264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" name="Dijagram toka: Poveznik 1">
                <a:extLst>
                  <a:ext uri="{FF2B5EF4-FFF2-40B4-BE49-F238E27FC236}">
                    <a16:creationId xmlns:a16="http://schemas.microsoft.com/office/drawing/2014/main" id="{45B8C11C-39D8-41D6-AB24-C2A6BC72AA0A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7" name="Grafika 6" descr="Fast Forward outline">
              <a:extLst>
                <a:ext uri="{FF2B5EF4-FFF2-40B4-BE49-F238E27FC236}">
                  <a16:creationId xmlns:a16="http://schemas.microsoft.com/office/drawing/2014/main" id="{F33D6F2F-38F6-4B73-8938-E5D20A9D3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22639" y="2301953"/>
              <a:ext cx="528899" cy="528899"/>
            </a:xfrm>
            <a:prstGeom prst="rect">
              <a:avLst/>
            </a:prstGeom>
          </p:spPr>
        </p:pic>
      </p:grpSp>
      <p:grpSp>
        <p:nvGrpSpPr>
          <p:cNvPr id="158" name="Grupa 157">
            <a:extLst>
              <a:ext uri="{FF2B5EF4-FFF2-40B4-BE49-F238E27FC236}">
                <a16:creationId xmlns:a16="http://schemas.microsoft.com/office/drawing/2014/main" id="{FE64933B-4F93-4B6D-AB11-A4068C5F0B49}"/>
              </a:ext>
            </a:extLst>
          </p:cNvPr>
          <p:cNvGrpSpPr/>
          <p:nvPr/>
        </p:nvGrpSpPr>
        <p:grpSpPr>
          <a:xfrm>
            <a:off x="7934180" y="2219555"/>
            <a:ext cx="728799" cy="718694"/>
            <a:chOff x="7934180" y="2219555"/>
            <a:chExt cx="728799" cy="718694"/>
          </a:xfrm>
        </p:grpSpPr>
        <p:grpSp>
          <p:nvGrpSpPr>
            <p:cNvPr id="147" name="Grupa 146">
              <a:extLst>
                <a:ext uri="{FF2B5EF4-FFF2-40B4-BE49-F238E27FC236}">
                  <a16:creationId xmlns:a16="http://schemas.microsoft.com/office/drawing/2014/main" id="{9D4AFE4E-5B7F-4D31-B75B-CA390BDF1434}"/>
                </a:ext>
              </a:extLst>
            </p:cNvPr>
            <p:cNvGrpSpPr/>
            <p:nvPr/>
          </p:nvGrpSpPr>
          <p:grpSpPr>
            <a:xfrm>
              <a:off x="7934180" y="2219555"/>
              <a:ext cx="728799" cy="718694"/>
              <a:chOff x="3171776" y="4571533"/>
              <a:chExt cx="813028" cy="791195"/>
            </a:xfrm>
          </p:grpSpPr>
          <p:sp>
            <p:nvSpPr>
              <p:cNvPr id="148" name="Dijagram toka: Poveznik 147">
                <a:extLst>
                  <a:ext uri="{FF2B5EF4-FFF2-40B4-BE49-F238E27FC236}">
                    <a16:creationId xmlns:a16="http://schemas.microsoft.com/office/drawing/2014/main" id="{8E10A60B-688E-4222-8A00-270D6A81AD7D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9" name="Dijagram toka: Poveznik 148">
                <a:extLst>
                  <a:ext uri="{FF2B5EF4-FFF2-40B4-BE49-F238E27FC236}">
                    <a16:creationId xmlns:a16="http://schemas.microsoft.com/office/drawing/2014/main" id="{D0E8C1BE-98E4-499D-88E3-AAB152F2E797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4" name="Grafika 153" descr="Users with solid fill">
              <a:extLst>
                <a:ext uri="{FF2B5EF4-FFF2-40B4-BE49-F238E27FC236}">
                  <a16:creationId xmlns:a16="http://schemas.microsoft.com/office/drawing/2014/main" id="{03F7F799-8DF9-422C-A7BD-27E83A19A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049209" y="2378533"/>
              <a:ext cx="468466" cy="468466"/>
            </a:xfrm>
            <a:prstGeom prst="rect">
              <a:avLst/>
            </a:prstGeom>
          </p:spPr>
        </p:pic>
      </p:grpSp>
      <p:grpSp>
        <p:nvGrpSpPr>
          <p:cNvPr id="157" name="Grupa 156">
            <a:extLst>
              <a:ext uri="{FF2B5EF4-FFF2-40B4-BE49-F238E27FC236}">
                <a16:creationId xmlns:a16="http://schemas.microsoft.com/office/drawing/2014/main" id="{5A5CA612-3E97-4E49-BC39-5919DA58469E}"/>
              </a:ext>
            </a:extLst>
          </p:cNvPr>
          <p:cNvGrpSpPr/>
          <p:nvPr/>
        </p:nvGrpSpPr>
        <p:grpSpPr>
          <a:xfrm>
            <a:off x="4099352" y="4281024"/>
            <a:ext cx="728799" cy="718694"/>
            <a:chOff x="4057254" y="4163571"/>
            <a:chExt cx="728799" cy="718694"/>
          </a:xfrm>
        </p:grpSpPr>
        <p:grpSp>
          <p:nvGrpSpPr>
            <p:cNvPr id="144" name="Grupa 143">
              <a:extLst>
                <a:ext uri="{FF2B5EF4-FFF2-40B4-BE49-F238E27FC236}">
                  <a16:creationId xmlns:a16="http://schemas.microsoft.com/office/drawing/2014/main" id="{84B8A85A-8CAD-4368-A32C-30F9FF2E40DF}"/>
                </a:ext>
              </a:extLst>
            </p:cNvPr>
            <p:cNvGrpSpPr/>
            <p:nvPr/>
          </p:nvGrpSpPr>
          <p:grpSpPr>
            <a:xfrm>
              <a:off x="4057254" y="4163571"/>
              <a:ext cx="728799" cy="718694"/>
              <a:chOff x="3171776" y="4571533"/>
              <a:chExt cx="813028" cy="791195"/>
            </a:xfrm>
          </p:grpSpPr>
          <p:sp>
            <p:nvSpPr>
              <p:cNvPr id="145" name="Dijagram toka: Poveznik 144">
                <a:extLst>
                  <a:ext uri="{FF2B5EF4-FFF2-40B4-BE49-F238E27FC236}">
                    <a16:creationId xmlns:a16="http://schemas.microsoft.com/office/drawing/2014/main" id="{527D2F18-43A6-4F1F-AC77-18327A6CA9C2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6" name="Dijagram toka: Poveznik 145">
                <a:extLst>
                  <a:ext uri="{FF2B5EF4-FFF2-40B4-BE49-F238E27FC236}">
                    <a16:creationId xmlns:a16="http://schemas.microsoft.com/office/drawing/2014/main" id="{93BE73EA-8D98-42F9-B59B-C07EC52AC19F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6" name="Grafika 155" descr="Coins outline">
              <a:extLst>
                <a:ext uri="{FF2B5EF4-FFF2-40B4-BE49-F238E27FC236}">
                  <a16:creationId xmlns:a16="http://schemas.microsoft.com/office/drawing/2014/main" id="{2C7AC466-CBAF-4DF8-8F1B-5ADE2EB0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205237" y="4347015"/>
              <a:ext cx="406918" cy="406918"/>
            </a:xfrm>
            <a:prstGeom prst="rect">
              <a:avLst/>
            </a:prstGeom>
          </p:spPr>
        </p:pic>
      </p:grpSp>
      <p:pic>
        <p:nvPicPr>
          <p:cNvPr id="161" name="Grafika 160" descr="Piggy Bank outline">
            <a:extLst>
              <a:ext uri="{FF2B5EF4-FFF2-40B4-BE49-F238E27FC236}">
                <a16:creationId xmlns:a16="http://schemas.microsoft.com/office/drawing/2014/main" id="{82E0A90A-3744-4F09-AAE7-6E2B7DE8D6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56434" y="4412603"/>
            <a:ext cx="469661" cy="46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50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3" y="6179631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4772" y="292347"/>
            <a:ext cx="1155802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078240"/>
                </a:solidFill>
              </a:rPr>
              <a:t>Javni poziv za sufinanciranje nabave uređaja za sprječavanje nastanka biootpada (otpada od hrane) u domovima za starije i domovima za djecu</a:t>
            </a:r>
          </a:p>
          <a:p>
            <a:r>
              <a:rPr lang="hr-HR" sz="2400" dirty="0">
                <a:solidFill>
                  <a:srgbClr val="FF0000"/>
                </a:solidFill>
              </a:rPr>
              <a:t>– planirana objava u lipnju</a:t>
            </a:r>
            <a:endParaRPr lang="hr-HR" sz="2800" dirty="0">
              <a:solidFill>
                <a:srgbClr val="078240"/>
              </a:solidFill>
            </a:endParaRPr>
          </a:p>
          <a:p>
            <a:endParaRPr lang="hr-HR" sz="3000" dirty="0">
              <a:solidFill>
                <a:srgbClr val="078240"/>
              </a:solidFill>
            </a:endParaRPr>
          </a:p>
        </p:txBody>
      </p:sp>
      <p:pic>
        <p:nvPicPr>
          <p:cNvPr id="9" name="Picture 3" descr="znak_fotka_plavo_zeleno_dorada.psd">
            <a:extLst>
              <a:ext uri="{FF2B5EF4-FFF2-40B4-BE49-F238E27FC236}">
                <a16:creationId xmlns:a16="http://schemas.microsoft.com/office/drawing/2014/main" id="{F78B20A5-DB93-4F41-956E-CB0EAA7FD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113613" y="4560924"/>
            <a:ext cx="1469953" cy="3124200"/>
          </a:xfrm>
          <a:prstGeom prst="rect">
            <a:avLst/>
          </a:prstGeom>
        </p:spPr>
      </p:pic>
      <p:sp>
        <p:nvSpPr>
          <p:cNvPr id="11" name="Oval 4">
            <a:extLst>
              <a:ext uri="{FF2B5EF4-FFF2-40B4-BE49-F238E27FC236}">
                <a16:creationId xmlns:a16="http://schemas.microsoft.com/office/drawing/2014/main" id="{7F490916-459F-4BD9-8447-4AD7895515DA}"/>
              </a:ext>
            </a:extLst>
          </p:cNvPr>
          <p:cNvSpPr/>
          <p:nvPr/>
        </p:nvSpPr>
        <p:spPr>
          <a:xfrm>
            <a:off x="10435997" y="4608441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3">
            <a:extLst>
              <a:ext uri="{FF2B5EF4-FFF2-40B4-BE49-F238E27FC236}">
                <a16:creationId xmlns:a16="http://schemas.microsoft.com/office/drawing/2014/main" id="{1467B601-F96E-477C-98CE-14C90872FEC7}"/>
              </a:ext>
            </a:extLst>
          </p:cNvPr>
          <p:cNvGrpSpPr/>
          <p:nvPr/>
        </p:nvGrpSpPr>
        <p:grpSpPr>
          <a:xfrm>
            <a:off x="4435515" y="1612027"/>
            <a:ext cx="3428041" cy="1883269"/>
            <a:chOff x="4825572" y="1903543"/>
            <a:chExt cx="2901809" cy="1847828"/>
          </a:xfrm>
        </p:grpSpPr>
        <p:sp>
          <p:nvSpPr>
            <p:cNvPr id="73" name="Rectangle: Rounded Corners 1">
              <a:extLst>
                <a:ext uri="{FF2B5EF4-FFF2-40B4-BE49-F238E27FC236}">
                  <a16:creationId xmlns:a16="http://schemas.microsoft.com/office/drawing/2014/main" id="{216A1E4B-815A-4448-8A0E-3B07EC39A111}"/>
                </a:ext>
              </a:extLst>
            </p:cNvPr>
            <p:cNvSpPr/>
            <p:nvPr/>
          </p:nvSpPr>
          <p:spPr>
            <a:xfrm>
              <a:off x="4825572" y="1903543"/>
              <a:ext cx="2901809" cy="1847828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4" name="Straight Connector 36">
              <a:extLst>
                <a:ext uri="{FF2B5EF4-FFF2-40B4-BE49-F238E27FC236}">
                  <a16:creationId xmlns:a16="http://schemas.microsoft.com/office/drawing/2014/main" id="{218B9038-2206-4EE1-BD20-0766014A6E5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41">
              <a:extLst>
                <a:ext uri="{FF2B5EF4-FFF2-40B4-BE49-F238E27FC236}">
                  <a16:creationId xmlns:a16="http://schemas.microsoft.com/office/drawing/2014/main" id="{7D077136-0B4A-4116-A19D-34AE849B8DD1}"/>
                </a:ext>
              </a:extLst>
            </p:cNvPr>
            <p:cNvSpPr/>
            <p:nvPr/>
          </p:nvSpPr>
          <p:spPr>
            <a:xfrm>
              <a:off x="5268778" y="2468575"/>
              <a:ext cx="2015396" cy="93615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sz="1400" dirty="0">
                  <a:solidFill>
                    <a:srgbClr val="6D6E70"/>
                  </a:solidFill>
                </a:rPr>
                <a:t>Nabava uređaja za sprječavanje nastanka biootpada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sz="1400" dirty="0">
                  <a:solidFill>
                    <a:srgbClr val="6D6E70"/>
                  </a:solidFill>
                </a:rPr>
                <a:t>(otpada od hrane)</a:t>
              </a:r>
              <a:endPara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76" name="Rectangle 42">
              <a:extLst>
                <a:ext uri="{FF2B5EF4-FFF2-40B4-BE49-F238E27FC236}">
                  <a16:creationId xmlns:a16="http://schemas.microsoft.com/office/drawing/2014/main" id="{9F275C1C-11EE-4684-9E97-D18518AA795D}"/>
                </a:ext>
              </a:extLst>
            </p:cNvPr>
            <p:cNvSpPr/>
            <p:nvPr/>
          </p:nvSpPr>
          <p:spPr>
            <a:xfrm>
              <a:off x="5129899" y="1980136"/>
              <a:ext cx="2293154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Predmet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77" name="Group 151">
            <a:extLst>
              <a:ext uri="{FF2B5EF4-FFF2-40B4-BE49-F238E27FC236}">
                <a16:creationId xmlns:a16="http://schemas.microsoft.com/office/drawing/2014/main" id="{9DFE9002-5969-4900-9C9E-79975A292A0F}"/>
              </a:ext>
            </a:extLst>
          </p:cNvPr>
          <p:cNvGrpSpPr/>
          <p:nvPr/>
        </p:nvGrpSpPr>
        <p:grpSpPr>
          <a:xfrm>
            <a:off x="4421654" y="3694765"/>
            <a:ext cx="3388891" cy="1706937"/>
            <a:chOff x="4825572" y="1903543"/>
            <a:chExt cx="2901809" cy="1552571"/>
          </a:xfrm>
        </p:grpSpPr>
        <p:sp>
          <p:nvSpPr>
            <p:cNvPr id="78" name="Rectangle: Rounded Corners 152">
              <a:extLst>
                <a:ext uri="{FF2B5EF4-FFF2-40B4-BE49-F238E27FC236}">
                  <a16:creationId xmlns:a16="http://schemas.microsoft.com/office/drawing/2014/main" id="{F1E4B239-5F05-487F-A016-72884D63390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9" name="Straight Connector 153">
              <a:extLst>
                <a:ext uri="{FF2B5EF4-FFF2-40B4-BE49-F238E27FC236}">
                  <a16:creationId xmlns:a16="http://schemas.microsoft.com/office/drawing/2014/main" id="{9978A488-FB5C-4776-B6D6-D8B5AE85E85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154">
              <a:extLst>
                <a:ext uri="{FF2B5EF4-FFF2-40B4-BE49-F238E27FC236}">
                  <a16:creationId xmlns:a16="http://schemas.microsoft.com/office/drawing/2014/main" id="{0207F7D4-E23C-4BEF-BC7F-0F528422A70D}"/>
                </a:ext>
              </a:extLst>
            </p:cNvPr>
            <p:cNvSpPr/>
            <p:nvPr/>
          </p:nvSpPr>
          <p:spPr>
            <a:xfrm>
              <a:off x="5118950" y="2630085"/>
              <a:ext cx="2340859" cy="27994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maksimalno do </a:t>
              </a:r>
              <a:r>
                <a:rPr lang="hr-HR" sz="1400" b="1" dirty="0">
                  <a:solidFill>
                    <a:srgbClr val="6D6E70"/>
                  </a:solidFill>
                </a:rPr>
                <a:t>28.000 </a:t>
              </a:r>
              <a:r>
                <a:rPr lang="hr-HR" sz="1400" b="1" dirty="0" err="1">
                  <a:solidFill>
                    <a:srgbClr val="6D6E70"/>
                  </a:solidFill>
                </a:rPr>
                <a:t>eur</a:t>
              </a:r>
              <a:endParaRPr lang="hr-HR" sz="1400" dirty="0">
                <a:solidFill>
                  <a:srgbClr val="6D6E70"/>
                </a:solidFill>
              </a:endParaRPr>
            </a:p>
          </p:txBody>
        </p:sp>
        <p:sp>
          <p:nvSpPr>
            <p:cNvPr id="81" name="Rectangle 155">
              <a:extLst>
                <a:ext uri="{FF2B5EF4-FFF2-40B4-BE49-F238E27FC236}">
                  <a16:creationId xmlns:a16="http://schemas.microsoft.com/office/drawing/2014/main" id="{4E3F127C-7ABA-48BB-9897-90AE39F769AC}"/>
                </a:ext>
              </a:extLst>
            </p:cNvPr>
            <p:cNvSpPr/>
            <p:nvPr/>
          </p:nvSpPr>
          <p:spPr>
            <a:xfrm>
              <a:off x="5129899" y="1980136"/>
              <a:ext cx="2293154" cy="3079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Iznos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2" name="Group 156">
            <a:extLst>
              <a:ext uri="{FF2B5EF4-FFF2-40B4-BE49-F238E27FC236}">
                <a16:creationId xmlns:a16="http://schemas.microsoft.com/office/drawing/2014/main" id="{1104E833-4D7E-41CB-BD22-5E534927B33D}"/>
              </a:ext>
            </a:extLst>
          </p:cNvPr>
          <p:cNvGrpSpPr/>
          <p:nvPr/>
        </p:nvGrpSpPr>
        <p:grpSpPr>
          <a:xfrm>
            <a:off x="8304294" y="3677966"/>
            <a:ext cx="3407189" cy="1710081"/>
            <a:chOff x="4825572" y="1903543"/>
            <a:chExt cx="2901809" cy="1552571"/>
          </a:xfrm>
        </p:grpSpPr>
        <p:sp>
          <p:nvSpPr>
            <p:cNvPr id="83" name="Rectangle: Rounded Corners 157">
              <a:extLst>
                <a:ext uri="{FF2B5EF4-FFF2-40B4-BE49-F238E27FC236}">
                  <a16:creationId xmlns:a16="http://schemas.microsoft.com/office/drawing/2014/main" id="{E05957AB-E457-4563-B67A-D3173839BAC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4" name="Straight Connector 158">
              <a:extLst>
                <a:ext uri="{FF2B5EF4-FFF2-40B4-BE49-F238E27FC236}">
                  <a16:creationId xmlns:a16="http://schemas.microsoft.com/office/drawing/2014/main" id="{9CBE4D7A-1B11-43DD-BCF2-F2D635B4DD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3" y="1174280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159">
              <a:extLst>
                <a:ext uri="{FF2B5EF4-FFF2-40B4-BE49-F238E27FC236}">
                  <a16:creationId xmlns:a16="http://schemas.microsoft.com/office/drawing/2014/main" id="{98CF6260-8AA1-4D4C-B258-E236C92BEAB7}"/>
                </a:ext>
              </a:extLst>
            </p:cNvPr>
            <p:cNvSpPr/>
            <p:nvPr/>
          </p:nvSpPr>
          <p:spPr>
            <a:xfrm>
              <a:off x="5147699" y="2594795"/>
              <a:ext cx="2293154" cy="33531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b="1" dirty="0">
                  <a:solidFill>
                    <a:srgbClr val="6D6E70"/>
                  </a:solidFill>
                </a:rPr>
                <a:t>280.000 eura</a:t>
              </a:r>
              <a:endParaRPr kumimoji="0" lang="en-IN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6" name="Rectangle 160">
              <a:extLst>
                <a:ext uri="{FF2B5EF4-FFF2-40B4-BE49-F238E27FC236}">
                  <a16:creationId xmlns:a16="http://schemas.microsoft.com/office/drawing/2014/main" id="{3297F1F8-6A60-405B-ACD9-534338BD336D}"/>
                </a:ext>
              </a:extLst>
            </p:cNvPr>
            <p:cNvSpPr/>
            <p:nvPr/>
          </p:nvSpPr>
          <p:spPr>
            <a:xfrm>
              <a:off x="5129899" y="2007018"/>
              <a:ext cx="2293154" cy="30737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Vrijednost poziva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7" name="Group 146">
            <a:extLst>
              <a:ext uri="{FF2B5EF4-FFF2-40B4-BE49-F238E27FC236}">
                <a16:creationId xmlns:a16="http://schemas.microsoft.com/office/drawing/2014/main" id="{2AB47924-2933-45EC-9CC4-AA0D1EE8B694}"/>
              </a:ext>
            </a:extLst>
          </p:cNvPr>
          <p:cNvGrpSpPr/>
          <p:nvPr/>
        </p:nvGrpSpPr>
        <p:grpSpPr>
          <a:xfrm>
            <a:off x="8283442" y="1639549"/>
            <a:ext cx="3428041" cy="1883270"/>
            <a:chOff x="4825572" y="1903543"/>
            <a:chExt cx="2901809" cy="2250031"/>
          </a:xfrm>
        </p:grpSpPr>
        <p:sp>
          <p:nvSpPr>
            <p:cNvPr id="88" name="Rectangle: Rounded Corners 147">
              <a:extLst>
                <a:ext uri="{FF2B5EF4-FFF2-40B4-BE49-F238E27FC236}">
                  <a16:creationId xmlns:a16="http://schemas.microsoft.com/office/drawing/2014/main" id="{F7679AB6-7C5D-485A-ADEE-371B295E6A84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9" name="Straight Connector 148">
              <a:extLst>
                <a:ext uri="{FF2B5EF4-FFF2-40B4-BE49-F238E27FC236}">
                  <a16:creationId xmlns:a16="http://schemas.microsoft.com/office/drawing/2014/main" id="{F89AB09B-C172-48BD-AEDE-A75E0FD1754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2403" y="1266378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149">
              <a:extLst>
                <a:ext uri="{FF2B5EF4-FFF2-40B4-BE49-F238E27FC236}">
                  <a16:creationId xmlns:a16="http://schemas.microsoft.com/office/drawing/2014/main" id="{1456D567-D9F2-49B0-AF7F-F3AF33C458AB}"/>
                </a:ext>
              </a:extLst>
            </p:cNvPr>
            <p:cNvSpPr/>
            <p:nvPr/>
          </p:nvSpPr>
          <p:spPr>
            <a:xfrm>
              <a:off x="5171651" y="2569984"/>
              <a:ext cx="2239484" cy="62511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Domovi za starije</a:t>
              </a:r>
            </a:p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Domovi za djecu</a:t>
              </a:r>
            </a:p>
          </p:txBody>
        </p:sp>
        <p:sp>
          <p:nvSpPr>
            <p:cNvPr id="91" name="Rectangle 150">
              <a:extLst>
                <a:ext uri="{FF2B5EF4-FFF2-40B4-BE49-F238E27FC236}">
                  <a16:creationId xmlns:a16="http://schemas.microsoft.com/office/drawing/2014/main" id="{01E166A8-9E63-413D-A068-CA3C76F25FBF}"/>
                </a:ext>
              </a:extLst>
            </p:cNvPr>
            <p:cNvSpPr/>
            <p:nvPr/>
          </p:nvSpPr>
          <p:spPr>
            <a:xfrm>
              <a:off x="5129899" y="1980136"/>
              <a:ext cx="2293154" cy="4044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Potencijalni prijavitelji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pic>
        <p:nvPicPr>
          <p:cNvPr id="5" name="Slika 4">
            <a:extLst>
              <a:ext uri="{FF2B5EF4-FFF2-40B4-BE49-F238E27FC236}">
                <a16:creationId xmlns:a16="http://schemas.microsoft.com/office/drawing/2014/main" id="{ED55618D-BA59-F689-BC57-DEADC4E2CC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55" t="25143" r="6739" b="27160"/>
          <a:stretch/>
        </p:blipFill>
        <p:spPr>
          <a:xfrm flipH="1">
            <a:off x="196864" y="2671400"/>
            <a:ext cx="4201971" cy="1907888"/>
          </a:xfrm>
          <a:prstGeom prst="rect">
            <a:avLst/>
          </a:prstGeom>
        </p:spPr>
      </p:pic>
      <p:grpSp>
        <p:nvGrpSpPr>
          <p:cNvPr id="150" name="Grupa 149">
            <a:extLst>
              <a:ext uri="{FF2B5EF4-FFF2-40B4-BE49-F238E27FC236}">
                <a16:creationId xmlns:a16="http://schemas.microsoft.com/office/drawing/2014/main" id="{C5BD728E-2AFE-4427-B58A-3B58A30FD12A}"/>
              </a:ext>
            </a:extLst>
          </p:cNvPr>
          <p:cNvGrpSpPr/>
          <p:nvPr/>
        </p:nvGrpSpPr>
        <p:grpSpPr>
          <a:xfrm>
            <a:off x="7921222" y="4278958"/>
            <a:ext cx="728799" cy="718694"/>
            <a:chOff x="3171776" y="4571533"/>
            <a:chExt cx="813028" cy="791195"/>
          </a:xfrm>
        </p:grpSpPr>
        <p:sp>
          <p:nvSpPr>
            <p:cNvPr id="151" name="Dijagram toka: Poveznik 150">
              <a:extLst>
                <a:ext uri="{FF2B5EF4-FFF2-40B4-BE49-F238E27FC236}">
                  <a16:creationId xmlns:a16="http://schemas.microsoft.com/office/drawing/2014/main" id="{7E770C96-2711-4F97-AE76-3D11CCFAFD00}"/>
                </a:ext>
              </a:extLst>
            </p:cNvPr>
            <p:cNvSpPr/>
            <p:nvPr/>
          </p:nvSpPr>
          <p:spPr>
            <a:xfrm>
              <a:off x="3171776" y="4571533"/>
              <a:ext cx="813028" cy="791195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52" name="Dijagram toka: Poveznik 151">
              <a:extLst>
                <a:ext uri="{FF2B5EF4-FFF2-40B4-BE49-F238E27FC236}">
                  <a16:creationId xmlns:a16="http://schemas.microsoft.com/office/drawing/2014/main" id="{8359A419-2C2E-4803-AD82-DAD46CBCB07D}"/>
                </a:ext>
              </a:extLst>
            </p:cNvPr>
            <p:cNvSpPr/>
            <p:nvPr/>
          </p:nvSpPr>
          <p:spPr>
            <a:xfrm>
              <a:off x="3266281" y="4662243"/>
              <a:ext cx="624019" cy="611537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159" name="Grupa 158">
            <a:extLst>
              <a:ext uri="{FF2B5EF4-FFF2-40B4-BE49-F238E27FC236}">
                <a16:creationId xmlns:a16="http://schemas.microsoft.com/office/drawing/2014/main" id="{1987896D-952B-4998-A78D-93CAFAE457EC}"/>
              </a:ext>
            </a:extLst>
          </p:cNvPr>
          <p:cNvGrpSpPr/>
          <p:nvPr/>
        </p:nvGrpSpPr>
        <p:grpSpPr>
          <a:xfrm>
            <a:off x="4009289" y="2209102"/>
            <a:ext cx="728799" cy="718694"/>
            <a:chOff x="4009289" y="2209102"/>
            <a:chExt cx="728799" cy="718694"/>
          </a:xfrm>
        </p:grpSpPr>
        <p:grpSp>
          <p:nvGrpSpPr>
            <p:cNvPr id="4" name="Grupa 3">
              <a:extLst>
                <a:ext uri="{FF2B5EF4-FFF2-40B4-BE49-F238E27FC236}">
                  <a16:creationId xmlns:a16="http://schemas.microsoft.com/office/drawing/2014/main" id="{843DCFAF-8769-4E2E-9206-0C0A3C31E529}"/>
                </a:ext>
              </a:extLst>
            </p:cNvPr>
            <p:cNvGrpSpPr/>
            <p:nvPr/>
          </p:nvGrpSpPr>
          <p:grpSpPr>
            <a:xfrm>
              <a:off x="4009289" y="2209102"/>
              <a:ext cx="728799" cy="718694"/>
              <a:chOff x="3171776" y="4571533"/>
              <a:chExt cx="813028" cy="791195"/>
            </a:xfrm>
          </p:grpSpPr>
          <p:sp>
            <p:nvSpPr>
              <p:cNvPr id="143" name="Dijagram toka: Poveznik 142">
                <a:extLst>
                  <a:ext uri="{FF2B5EF4-FFF2-40B4-BE49-F238E27FC236}">
                    <a16:creationId xmlns:a16="http://schemas.microsoft.com/office/drawing/2014/main" id="{6366121C-E438-4532-B97B-A1A38A25F264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" name="Dijagram toka: Poveznik 1">
                <a:extLst>
                  <a:ext uri="{FF2B5EF4-FFF2-40B4-BE49-F238E27FC236}">
                    <a16:creationId xmlns:a16="http://schemas.microsoft.com/office/drawing/2014/main" id="{45B8C11C-39D8-41D6-AB24-C2A6BC72AA0A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7" name="Grafika 6" descr="Fast Forward outline">
              <a:extLst>
                <a:ext uri="{FF2B5EF4-FFF2-40B4-BE49-F238E27FC236}">
                  <a16:creationId xmlns:a16="http://schemas.microsoft.com/office/drawing/2014/main" id="{F33D6F2F-38F6-4B73-8938-E5D20A9D3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22639" y="2301953"/>
              <a:ext cx="528899" cy="528899"/>
            </a:xfrm>
            <a:prstGeom prst="rect">
              <a:avLst/>
            </a:prstGeom>
          </p:spPr>
        </p:pic>
      </p:grpSp>
      <p:grpSp>
        <p:nvGrpSpPr>
          <p:cNvPr id="158" name="Grupa 157">
            <a:extLst>
              <a:ext uri="{FF2B5EF4-FFF2-40B4-BE49-F238E27FC236}">
                <a16:creationId xmlns:a16="http://schemas.microsoft.com/office/drawing/2014/main" id="{FE64933B-4F93-4B6D-AB11-A4068C5F0B49}"/>
              </a:ext>
            </a:extLst>
          </p:cNvPr>
          <p:cNvGrpSpPr/>
          <p:nvPr/>
        </p:nvGrpSpPr>
        <p:grpSpPr>
          <a:xfrm>
            <a:off x="7934180" y="2219555"/>
            <a:ext cx="728799" cy="718694"/>
            <a:chOff x="7934180" y="2219555"/>
            <a:chExt cx="728799" cy="718694"/>
          </a:xfrm>
        </p:grpSpPr>
        <p:grpSp>
          <p:nvGrpSpPr>
            <p:cNvPr id="147" name="Grupa 146">
              <a:extLst>
                <a:ext uri="{FF2B5EF4-FFF2-40B4-BE49-F238E27FC236}">
                  <a16:creationId xmlns:a16="http://schemas.microsoft.com/office/drawing/2014/main" id="{9D4AFE4E-5B7F-4D31-B75B-CA390BDF1434}"/>
                </a:ext>
              </a:extLst>
            </p:cNvPr>
            <p:cNvGrpSpPr/>
            <p:nvPr/>
          </p:nvGrpSpPr>
          <p:grpSpPr>
            <a:xfrm>
              <a:off x="7934180" y="2219555"/>
              <a:ext cx="728799" cy="718694"/>
              <a:chOff x="3171776" y="4571533"/>
              <a:chExt cx="813028" cy="791195"/>
            </a:xfrm>
          </p:grpSpPr>
          <p:sp>
            <p:nvSpPr>
              <p:cNvPr id="148" name="Dijagram toka: Poveznik 147">
                <a:extLst>
                  <a:ext uri="{FF2B5EF4-FFF2-40B4-BE49-F238E27FC236}">
                    <a16:creationId xmlns:a16="http://schemas.microsoft.com/office/drawing/2014/main" id="{8E10A60B-688E-4222-8A00-270D6A81AD7D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9" name="Dijagram toka: Poveznik 148">
                <a:extLst>
                  <a:ext uri="{FF2B5EF4-FFF2-40B4-BE49-F238E27FC236}">
                    <a16:creationId xmlns:a16="http://schemas.microsoft.com/office/drawing/2014/main" id="{D0E8C1BE-98E4-499D-88E3-AAB152F2E797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4" name="Grafika 153" descr="Users with solid fill">
              <a:extLst>
                <a:ext uri="{FF2B5EF4-FFF2-40B4-BE49-F238E27FC236}">
                  <a16:creationId xmlns:a16="http://schemas.microsoft.com/office/drawing/2014/main" id="{03F7F799-8DF9-422C-A7BD-27E83A19A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049209" y="2378533"/>
              <a:ext cx="468466" cy="468466"/>
            </a:xfrm>
            <a:prstGeom prst="rect">
              <a:avLst/>
            </a:prstGeom>
          </p:spPr>
        </p:pic>
      </p:grpSp>
      <p:grpSp>
        <p:nvGrpSpPr>
          <p:cNvPr id="157" name="Grupa 156">
            <a:extLst>
              <a:ext uri="{FF2B5EF4-FFF2-40B4-BE49-F238E27FC236}">
                <a16:creationId xmlns:a16="http://schemas.microsoft.com/office/drawing/2014/main" id="{5A5CA612-3E97-4E49-BC39-5919DA58469E}"/>
              </a:ext>
            </a:extLst>
          </p:cNvPr>
          <p:cNvGrpSpPr/>
          <p:nvPr/>
        </p:nvGrpSpPr>
        <p:grpSpPr>
          <a:xfrm>
            <a:off x="4048265" y="4249094"/>
            <a:ext cx="728799" cy="718694"/>
            <a:chOff x="4057254" y="4163571"/>
            <a:chExt cx="728799" cy="718694"/>
          </a:xfrm>
        </p:grpSpPr>
        <p:grpSp>
          <p:nvGrpSpPr>
            <p:cNvPr id="144" name="Grupa 143">
              <a:extLst>
                <a:ext uri="{FF2B5EF4-FFF2-40B4-BE49-F238E27FC236}">
                  <a16:creationId xmlns:a16="http://schemas.microsoft.com/office/drawing/2014/main" id="{84B8A85A-8CAD-4368-A32C-30F9FF2E40DF}"/>
                </a:ext>
              </a:extLst>
            </p:cNvPr>
            <p:cNvGrpSpPr/>
            <p:nvPr/>
          </p:nvGrpSpPr>
          <p:grpSpPr>
            <a:xfrm>
              <a:off x="4057254" y="4163571"/>
              <a:ext cx="728799" cy="718694"/>
              <a:chOff x="3171776" y="4571533"/>
              <a:chExt cx="813028" cy="791195"/>
            </a:xfrm>
          </p:grpSpPr>
          <p:sp>
            <p:nvSpPr>
              <p:cNvPr id="145" name="Dijagram toka: Poveznik 144">
                <a:extLst>
                  <a:ext uri="{FF2B5EF4-FFF2-40B4-BE49-F238E27FC236}">
                    <a16:creationId xmlns:a16="http://schemas.microsoft.com/office/drawing/2014/main" id="{527D2F18-43A6-4F1F-AC77-18327A6CA9C2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6" name="Dijagram toka: Poveznik 145">
                <a:extLst>
                  <a:ext uri="{FF2B5EF4-FFF2-40B4-BE49-F238E27FC236}">
                    <a16:creationId xmlns:a16="http://schemas.microsoft.com/office/drawing/2014/main" id="{93BE73EA-8D98-42F9-B59B-C07EC52AC19F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6" name="Grafika 155" descr="Coins outline">
              <a:extLst>
                <a:ext uri="{FF2B5EF4-FFF2-40B4-BE49-F238E27FC236}">
                  <a16:creationId xmlns:a16="http://schemas.microsoft.com/office/drawing/2014/main" id="{2C7AC466-CBAF-4DF8-8F1B-5ADE2EB0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205237" y="4347015"/>
              <a:ext cx="406918" cy="406918"/>
            </a:xfrm>
            <a:prstGeom prst="rect">
              <a:avLst/>
            </a:prstGeom>
          </p:spPr>
        </p:pic>
      </p:grpSp>
      <p:pic>
        <p:nvPicPr>
          <p:cNvPr id="161" name="Grafika 160" descr="Piggy Bank outline">
            <a:extLst>
              <a:ext uri="{FF2B5EF4-FFF2-40B4-BE49-F238E27FC236}">
                <a16:creationId xmlns:a16="http://schemas.microsoft.com/office/drawing/2014/main" id="{82E0A90A-3744-4F09-AAE7-6E2B7DE8D6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56434" y="4412603"/>
            <a:ext cx="469661" cy="46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92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3" y="6179631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0521" y="257139"/>
            <a:ext cx="1155802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078240"/>
                </a:solidFill>
              </a:rPr>
              <a:t>Javni poziv za financiranje izrade projektne dokumentacije za prijavu projekata za financiranje iz Programa Konkurentnost i kohezija 2021.-2027. i NPOO </a:t>
            </a:r>
          </a:p>
          <a:p>
            <a:r>
              <a:rPr lang="hr-HR" sz="2400" dirty="0">
                <a:solidFill>
                  <a:srgbClr val="FF0000"/>
                </a:solidFill>
              </a:rPr>
              <a:t>– planirana objava u rujnu</a:t>
            </a:r>
            <a:endParaRPr lang="hr-HR" sz="2800" dirty="0">
              <a:solidFill>
                <a:srgbClr val="078240"/>
              </a:solidFill>
            </a:endParaRPr>
          </a:p>
          <a:p>
            <a:endParaRPr lang="hr-HR" sz="3000" dirty="0">
              <a:solidFill>
                <a:srgbClr val="078240"/>
              </a:solidFill>
            </a:endParaRPr>
          </a:p>
        </p:txBody>
      </p:sp>
      <p:pic>
        <p:nvPicPr>
          <p:cNvPr id="9" name="Picture 3" descr="znak_fotka_plavo_zeleno_dorada.psd">
            <a:extLst>
              <a:ext uri="{FF2B5EF4-FFF2-40B4-BE49-F238E27FC236}">
                <a16:creationId xmlns:a16="http://schemas.microsoft.com/office/drawing/2014/main" id="{F78B20A5-DB93-4F41-956E-CB0EAA7FD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113613" y="4560924"/>
            <a:ext cx="1469953" cy="3124200"/>
          </a:xfrm>
          <a:prstGeom prst="rect">
            <a:avLst/>
          </a:prstGeom>
        </p:spPr>
      </p:pic>
      <p:sp>
        <p:nvSpPr>
          <p:cNvPr id="11" name="Oval 4">
            <a:extLst>
              <a:ext uri="{FF2B5EF4-FFF2-40B4-BE49-F238E27FC236}">
                <a16:creationId xmlns:a16="http://schemas.microsoft.com/office/drawing/2014/main" id="{7F490916-459F-4BD9-8447-4AD7895515DA}"/>
              </a:ext>
            </a:extLst>
          </p:cNvPr>
          <p:cNvSpPr/>
          <p:nvPr/>
        </p:nvSpPr>
        <p:spPr>
          <a:xfrm>
            <a:off x="10435997" y="4608441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3">
            <a:extLst>
              <a:ext uri="{FF2B5EF4-FFF2-40B4-BE49-F238E27FC236}">
                <a16:creationId xmlns:a16="http://schemas.microsoft.com/office/drawing/2014/main" id="{1467B601-F96E-477C-98CE-14C90872FEC7}"/>
              </a:ext>
            </a:extLst>
          </p:cNvPr>
          <p:cNvGrpSpPr/>
          <p:nvPr/>
        </p:nvGrpSpPr>
        <p:grpSpPr>
          <a:xfrm>
            <a:off x="4435516" y="1612027"/>
            <a:ext cx="3495714" cy="1919055"/>
            <a:chOff x="4825572" y="1903543"/>
            <a:chExt cx="2959093" cy="1882941"/>
          </a:xfrm>
        </p:grpSpPr>
        <p:sp>
          <p:nvSpPr>
            <p:cNvPr id="73" name="Rectangle: Rounded Corners 1">
              <a:extLst>
                <a:ext uri="{FF2B5EF4-FFF2-40B4-BE49-F238E27FC236}">
                  <a16:creationId xmlns:a16="http://schemas.microsoft.com/office/drawing/2014/main" id="{216A1E4B-815A-4448-8A0E-3B07EC39A111}"/>
                </a:ext>
              </a:extLst>
            </p:cNvPr>
            <p:cNvSpPr/>
            <p:nvPr/>
          </p:nvSpPr>
          <p:spPr>
            <a:xfrm>
              <a:off x="4825572" y="1903543"/>
              <a:ext cx="2901809" cy="1847828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4" name="Straight Connector 36">
              <a:extLst>
                <a:ext uri="{FF2B5EF4-FFF2-40B4-BE49-F238E27FC236}">
                  <a16:creationId xmlns:a16="http://schemas.microsoft.com/office/drawing/2014/main" id="{218B9038-2206-4EE1-BD20-0766014A6E5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41">
              <a:extLst>
                <a:ext uri="{FF2B5EF4-FFF2-40B4-BE49-F238E27FC236}">
                  <a16:creationId xmlns:a16="http://schemas.microsoft.com/office/drawing/2014/main" id="{7D077136-0B4A-4116-A19D-34AE849B8DD1}"/>
                </a:ext>
              </a:extLst>
            </p:cNvPr>
            <p:cNvSpPr/>
            <p:nvPr/>
          </p:nvSpPr>
          <p:spPr>
            <a:xfrm>
              <a:off x="4987101" y="2321859"/>
              <a:ext cx="2797564" cy="146462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sz="1300" dirty="0">
                  <a:solidFill>
                    <a:srgbClr val="6D6E70"/>
                  </a:solidFill>
                </a:rPr>
                <a:t>Izrada projektne dokumentacije za prijavu projekata za financiranje iz PKK,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300" dirty="0" err="1">
                  <a:solidFill>
                    <a:srgbClr val="6D6E70"/>
                  </a:solidFill>
                </a:rPr>
                <a:t>Specifični</a:t>
              </a:r>
              <a:r>
                <a:rPr lang="it-IT" sz="1300" dirty="0">
                  <a:solidFill>
                    <a:srgbClr val="6D6E70"/>
                  </a:solidFill>
                </a:rPr>
                <a:t> </a:t>
              </a:r>
              <a:r>
                <a:rPr lang="it-IT" sz="1300" dirty="0" err="1">
                  <a:solidFill>
                    <a:srgbClr val="6D6E70"/>
                  </a:solidFill>
                </a:rPr>
                <a:t>cilj</a:t>
              </a:r>
              <a:r>
                <a:rPr lang="it-IT" sz="1300" dirty="0">
                  <a:solidFill>
                    <a:srgbClr val="6D6E70"/>
                  </a:solidFill>
                </a:rPr>
                <a:t> RSO 2.6</a:t>
              </a:r>
              <a:r>
                <a:rPr lang="hr-HR" sz="1300" dirty="0">
                  <a:solidFill>
                    <a:srgbClr val="6D6E70"/>
                  </a:solidFill>
                </a:rPr>
                <a:t> Promicanje prelaska na kružno i resursno učinkovito gospodarstvo</a:t>
              </a:r>
              <a:r>
                <a:rPr lang="it-IT" sz="1300" dirty="0">
                  <a:solidFill>
                    <a:srgbClr val="6D6E70"/>
                  </a:solidFill>
                </a:rPr>
                <a:t>  i NPOO 2021.-2026. </a:t>
              </a:r>
              <a:r>
                <a:rPr lang="hr-HR" sz="1300" dirty="0">
                  <a:solidFill>
                    <a:srgbClr val="6D6E70"/>
                  </a:solidFill>
                </a:rPr>
                <a:t>Komponenta C.1.3. R2 Provedba održivog gospodarenja otpadom, u suradnji s MINGOR</a:t>
              </a:r>
              <a:endParaRPr lang="pl-PL" sz="1300" dirty="0">
                <a:solidFill>
                  <a:srgbClr val="6D6E70"/>
                </a:solidFill>
              </a:endParaRPr>
            </a:p>
          </p:txBody>
        </p:sp>
        <p:sp>
          <p:nvSpPr>
            <p:cNvPr id="76" name="Rectangle 42">
              <a:extLst>
                <a:ext uri="{FF2B5EF4-FFF2-40B4-BE49-F238E27FC236}">
                  <a16:creationId xmlns:a16="http://schemas.microsoft.com/office/drawing/2014/main" id="{9F275C1C-11EE-4684-9E97-D18518AA795D}"/>
                </a:ext>
              </a:extLst>
            </p:cNvPr>
            <p:cNvSpPr/>
            <p:nvPr/>
          </p:nvSpPr>
          <p:spPr>
            <a:xfrm>
              <a:off x="5129899" y="1980136"/>
              <a:ext cx="2293154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Predmet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77" name="Group 151">
            <a:extLst>
              <a:ext uri="{FF2B5EF4-FFF2-40B4-BE49-F238E27FC236}">
                <a16:creationId xmlns:a16="http://schemas.microsoft.com/office/drawing/2014/main" id="{9DFE9002-5969-4900-9C9E-79975A292A0F}"/>
              </a:ext>
            </a:extLst>
          </p:cNvPr>
          <p:cNvGrpSpPr/>
          <p:nvPr/>
        </p:nvGrpSpPr>
        <p:grpSpPr>
          <a:xfrm>
            <a:off x="4421654" y="3694764"/>
            <a:ext cx="3388891" cy="1706936"/>
            <a:chOff x="4825572" y="1903543"/>
            <a:chExt cx="2901809" cy="1552571"/>
          </a:xfrm>
        </p:grpSpPr>
        <p:sp>
          <p:nvSpPr>
            <p:cNvPr id="78" name="Rectangle: Rounded Corners 152">
              <a:extLst>
                <a:ext uri="{FF2B5EF4-FFF2-40B4-BE49-F238E27FC236}">
                  <a16:creationId xmlns:a16="http://schemas.microsoft.com/office/drawing/2014/main" id="{F1E4B239-5F05-487F-A016-72884D63390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9" name="Straight Connector 153">
              <a:extLst>
                <a:ext uri="{FF2B5EF4-FFF2-40B4-BE49-F238E27FC236}">
                  <a16:creationId xmlns:a16="http://schemas.microsoft.com/office/drawing/2014/main" id="{9978A488-FB5C-4776-B6D6-D8B5AE85E85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154">
              <a:extLst>
                <a:ext uri="{FF2B5EF4-FFF2-40B4-BE49-F238E27FC236}">
                  <a16:creationId xmlns:a16="http://schemas.microsoft.com/office/drawing/2014/main" id="{0207F7D4-E23C-4BEF-BC7F-0F528422A70D}"/>
                </a:ext>
              </a:extLst>
            </p:cNvPr>
            <p:cNvSpPr/>
            <p:nvPr/>
          </p:nvSpPr>
          <p:spPr>
            <a:xfrm>
              <a:off x="4873670" y="2606599"/>
              <a:ext cx="2805612" cy="27994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Do</a:t>
              </a:r>
              <a:r>
                <a:rPr lang="hr-HR" sz="1400" b="1" dirty="0">
                  <a:solidFill>
                    <a:srgbClr val="6D6E70"/>
                  </a:solidFill>
                </a:rPr>
                <a:t> 50.000 </a:t>
              </a:r>
              <a:r>
                <a:rPr lang="hr-HR" sz="1400" b="1" dirty="0" err="1">
                  <a:solidFill>
                    <a:srgbClr val="6D6E70"/>
                  </a:solidFill>
                </a:rPr>
                <a:t>eur</a:t>
              </a:r>
              <a:endParaRPr lang="hr-HR" sz="800" b="1" dirty="0">
                <a:solidFill>
                  <a:srgbClr val="6D6E70"/>
                </a:solidFill>
              </a:endParaRPr>
            </a:p>
          </p:txBody>
        </p:sp>
        <p:sp>
          <p:nvSpPr>
            <p:cNvPr id="81" name="Rectangle 155">
              <a:extLst>
                <a:ext uri="{FF2B5EF4-FFF2-40B4-BE49-F238E27FC236}">
                  <a16:creationId xmlns:a16="http://schemas.microsoft.com/office/drawing/2014/main" id="{4E3F127C-7ABA-48BB-9897-90AE39F769AC}"/>
                </a:ext>
              </a:extLst>
            </p:cNvPr>
            <p:cNvSpPr/>
            <p:nvPr/>
          </p:nvSpPr>
          <p:spPr>
            <a:xfrm>
              <a:off x="5129899" y="1980136"/>
              <a:ext cx="2293154" cy="3079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Iznos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2" name="Group 156">
            <a:extLst>
              <a:ext uri="{FF2B5EF4-FFF2-40B4-BE49-F238E27FC236}">
                <a16:creationId xmlns:a16="http://schemas.microsoft.com/office/drawing/2014/main" id="{1104E833-4D7E-41CB-BD22-5E534927B33D}"/>
              </a:ext>
            </a:extLst>
          </p:cNvPr>
          <p:cNvGrpSpPr/>
          <p:nvPr/>
        </p:nvGrpSpPr>
        <p:grpSpPr>
          <a:xfrm>
            <a:off x="8292692" y="3700163"/>
            <a:ext cx="3407189" cy="1710081"/>
            <a:chOff x="4825572" y="1903543"/>
            <a:chExt cx="2901809" cy="1552571"/>
          </a:xfrm>
        </p:grpSpPr>
        <p:sp>
          <p:nvSpPr>
            <p:cNvPr id="83" name="Rectangle: Rounded Corners 157">
              <a:extLst>
                <a:ext uri="{FF2B5EF4-FFF2-40B4-BE49-F238E27FC236}">
                  <a16:creationId xmlns:a16="http://schemas.microsoft.com/office/drawing/2014/main" id="{E05957AB-E457-4563-B67A-D3173839BAC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4" name="Straight Connector 158">
              <a:extLst>
                <a:ext uri="{FF2B5EF4-FFF2-40B4-BE49-F238E27FC236}">
                  <a16:creationId xmlns:a16="http://schemas.microsoft.com/office/drawing/2014/main" id="{9CBE4D7A-1B11-43DD-BCF2-F2D635B4DD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3" y="1174280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159">
              <a:extLst>
                <a:ext uri="{FF2B5EF4-FFF2-40B4-BE49-F238E27FC236}">
                  <a16:creationId xmlns:a16="http://schemas.microsoft.com/office/drawing/2014/main" id="{98CF6260-8AA1-4D4C-B258-E236C92BEAB7}"/>
                </a:ext>
              </a:extLst>
            </p:cNvPr>
            <p:cNvSpPr/>
            <p:nvPr/>
          </p:nvSpPr>
          <p:spPr>
            <a:xfrm>
              <a:off x="5140935" y="2567153"/>
              <a:ext cx="2293154" cy="33531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b="1" dirty="0">
                  <a:solidFill>
                    <a:srgbClr val="6D6E70"/>
                  </a:solidFill>
                </a:rPr>
                <a:t>1 milijun eura</a:t>
              </a:r>
              <a:endParaRPr kumimoji="0" lang="en-IN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6" name="Rectangle 160">
              <a:extLst>
                <a:ext uri="{FF2B5EF4-FFF2-40B4-BE49-F238E27FC236}">
                  <a16:creationId xmlns:a16="http://schemas.microsoft.com/office/drawing/2014/main" id="{3297F1F8-6A60-405B-ACD9-534338BD336D}"/>
                </a:ext>
              </a:extLst>
            </p:cNvPr>
            <p:cNvSpPr/>
            <p:nvPr/>
          </p:nvSpPr>
          <p:spPr>
            <a:xfrm>
              <a:off x="5129899" y="2007018"/>
              <a:ext cx="2293154" cy="30737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Vrijednost poziva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7" name="Group 146">
            <a:extLst>
              <a:ext uri="{FF2B5EF4-FFF2-40B4-BE49-F238E27FC236}">
                <a16:creationId xmlns:a16="http://schemas.microsoft.com/office/drawing/2014/main" id="{2AB47924-2933-45EC-9CC4-AA0D1EE8B694}"/>
              </a:ext>
            </a:extLst>
          </p:cNvPr>
          <p:cNvGrpSpPr/>
          <p:nvPr/>
        </p:nvGrpSpPr>
        <p:grpSpPr>
          <a:xfrm>
            <a:off x="8283442" y="1639549"/>
            <a:ext cx="3428041" cy="1883270"/>
            <a:chOff x="4825572" y="1903543"/>
            <a:chExt cx="2901809" cy="2250031"/>
          </a:xfrm>
        </p:grpSpPr>
        <p:sp>
          <p:nvSpPr>
            <p:cNvPr id="88" name="Rectangle: Rounded Corners 147">
              <a:extLst>
                <a:ext uri="{FF2B5EF4-FFF2-40B4-BE49-F238E27FC236}">
                  <a16:creationId xmlns:a16="http://schemas.microsoft.com/office/drawing/2014/main" id="{F7679AB6-7C5D-485A-ADEE-371B295E6A84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9" name="Straight Connector 148">
              <a:extLst>
                <a:ext uri="{FF2B5EF4-FFF2-40B4-BE49-F238E27FC236}">
                  <a16:creationId xmlns:a16="http://schemas.microsoft.com/office/drawing/2014/main" id="{F89AB09B-C172-48BD-AEDE-A75E0FD1754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2403" y="1266378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149">
              <a:extLst>
                <a:ext uri="{FF2B5EF4-FFF2-40B4-BE49-F238E27FC236}">
                  <a16:creationId xmlns:a16="http://schemas.microsoft.com/office/drawing/2014/main" id="{1456D567-D9F2-49B0-AF7F-F3AF33C458AB}"/>
                </a:ext>
              </a:extLst>
            </p:cNvPr>
            <p:cNvSpPr/>
            <p:nvPr/>
          </p:nvSpPr>
          <p:spPr>
            <a:xfrm>
              <a:off x="5078067" y="2520791"/>
              <a:ext cx="2471591" cy="113991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Trgovačka društva u privatnom i javnom sektoru za projekte koji se pripremaju za financiranje iz PKK 2021-2027. i NPOO</a:t>
              </a:r>
            </a:p>
          </p:txBody>
        </p:sp>
        <p:sp>
          <p:nvSpPr>
            <p:cNvPr id="91" name="Rectangle 150">
              <a:extLst>
                <a:ext uri="{FF2B5EF4-FFF2-40B4-BE49-F238E27FC236}">
                  <a16:creationId xmlns:a16="http://schemas.microsoft.com/office/drawing/2014/main" id="{01E166A8-9E63-413D-A068-CA3C76F25FBF}"/>
                </a:ext>
              </a:extLst>
            </p:cNvPr>
            <p:cNvSpPr/>
            <p:nvPr/>
          </p:nvSpPr>
          <p:spPr>
            <a:xfrm>
              <a:off x="5129899" y="1980136"/>
              <a:ext cx="2293154" cy="4044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Potencijalni prijavitelji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150" name="Grupa 149">
            <a:extLst>
              <a:ext uri="{FF2B5EF4-FFF2-40B4-BE49-F238E27FC236}">
                <a16:creationId xmlns:a16="http://schemas.microsoft.com/office/drawing/2014/main" id="{C5BD728E-2AFE-4427-B58A-3B58A30FD12A}"/>
              </a:ext>
            </a:extLst>
          </p:cNvPr>
          <p:cNvGrpSpPr/>
          <p:nvPr/>
        </p:nvGrpSpPr>
        <p:grpSpPr>
          <a:xfrm>
            <a:off x="7921222" y="4278958"/>
            <a:ext cx="728799" cy="718694"/>
            <a:chOff x="3171776" y="4571533"/>
            <a:chExt cx="813028" cy="791195"/>
          </a:xfrm>
        </p:grpSpPr>
        <p:sp>
          <p:nvSpPr>
            <p:cNvPr id="151" name="Dijagram toka: Poveznik 150">
              <a:extLst>
                <a:ext uri="{FF2B5EF4-FFF2-40B4-BE49-F238E27FC236}">
                  <a16:creationId xmlns:a16="http://schemas.microsoft.com/office/drawing/2014/main" id="{7E770C96-2711-4F97-AE76-3D11CCFAFD00}"/>
                </a:ext>
              </a:extLst>
            </p:cNvPr>
            <p:cNvSpPr/>
            <p:nvPr/>
          </p:nvSpPr>
          <p:spPr>
            <a:xfrm>
              <a:off x="3171776" y="4571533"/>
              <a:ext cx="813028" cy="791195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52" name="Dijagram toka: Poveznik 151">
              <a:extLst>
                <a:ext uri="{FF2B5EF4-FFF2-40B4-BE49-F238E27FC236}">
                  <a16:creationId xmlns:a16="http://schemas.microsoft.com/office/drawing/2014/main" id="{8359A419-2C2E-4803-AD82-DAD46CBCB07D}"/>
                </a:ext>
              </a:extLst>
            </p:cNvPr>
            <p:cNvSpPr/>
            <p:nvPr/>
          </p:nvSpPr>
          <p:spPr>
            <a:xfrm>
              <a:off x="3266281" y="4662243"/>
              <a:ext cx="624019" cy="611537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159" name="Grupa 158">
            <a:extLst>
              <a:ext uri="{FF2B5EF4-FFF2-40B4-BE49-F238E27FC236}">
                <a16:creationId xmlns:a16="http://schemas.microsoft.com/office/drawing/2014/main" id="{1987896D-952B-4998-A78D-93CAFAE457EC}"/>
              </a:ext>
            </a:extLst>
          </p:cNvPr>
          <p:cNvGrpSpPr/>
          <p:nvPr/>
        </p:nvGrpSpPr>
        <p:grpSpPr>
          <a:xfrm>
            <a:off x="4009289" y="2209102"/>
            <a:ext cx="728799" cy="718694"/>
            <a:chOff x="4009289" y="2209102"/>
            <a:chExt cx="728799" cy="718694"/>
          </a:xfrm>
        </p:grpSpPr>
        <p:grpSp>
          <p:nvGrpSpPr>
            <p:cNvPr id="4" name="Grupa 3">
              <a:extLst>
                <a:ext uri="{FF2B5EF4-FFF2-40B4-BE49-F238E27FC236}">
                  <a16:creationId xmlns:a16="http://schemas.microsoft.com/office/drawing/2014/main" id="{843DCFAF-8769-4E2E-9206-0C0A3C31E529}"/>
                </a:ext>
              </a:extLst>
            </p:cNvPr>
            <p:cNvGrpSpPr/>
            <p:nvPr/>
          </p:nvGrpSpPr>
          <p:grpSpPr>
            <a:xfrm>
              <a:off x="4009289" y="2209102"/>
              <a:ext cx="728799" cy="718694"/>
              <a:chOff x="3171776" y="4571533"/>
              <a:chExt cx="813028" cy="791195"/>
            </a:xfrm>
          </p:grpSpPr>
          <p:sp>
            <p:nvSpPr>
              <p:cNvPr id="143" name="Dijagram toka: Poveznik 142">
                <a:extLst>
                  <a:ext uri="{FF2B5EF4-FFF2-40B4-BE49-F238E27FC236}">
                    <a16:creationId xmlns:a16="http://schemas.microsoft.com/office/drawing/2014/main" id="{6366121C-E438-4532-B97B-A1A38A25F264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" name="Dijagram toka: Poveznik 1">
                <a:extLst>
                  <a:ext uri="{FF2B5EF4-FFF2-40B4-BE49-F238E27FC236}">
                    <a16:creationId xmlns:a16="http://schemas.microsoft.com/office/drawing/2014/main" id="{45B8C11C-39D8-41D6-AB24-C2A6BC72AA0A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7" name="Grafika 6" descr="Fast Forward outline">
              <a:extLst>
                <a:ext uri="{FF2B5EF4-FFF2-40B4-BE49-F238E27FC236}">
                  <a16:creationId xmlns:a16="http://schemas.microsoft.com/office/drawing/2014/main" id="{F33D6F2F-38F6-4B73-8938-E5D20A9D3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22639" y="2301953"/>
              <a:ext cx="528899" cy="528899"/>
            </a:xfrm>
            <a:prstGeom prst="rect">
              <a:avLst/>
            </a:prstGeom>
          </p:spPr>
        </p:pic>
      </p:grpSp>
      <p:grpSp>
        <p:nvGrpSpPr>
          <p:cNvPr id="158" name="Grupa 157">
            <a:extLst>
              <a:ext uri="{FF2B5EF4-FFF2-40B4-BE49-F238E27FC236}">
                <a16:creationId xmlns:a16="http://schemas.microsoft.com/office/drawing/2014/main" id="{FE64933B-4F93-4B6D-AB11-A4068C5F0B49}"/>
              </a:ext>
            </a:extLst>
          </p:cNvPr>
          <p:cNvGrpSpPr/>
          <p:nvPr/>
        </p:nvGrpSpPr>
        <p:grpSpPr>
          <a:xfrm>
            <a:off x="7934180" y="2219555"/>
            <a:ext cx="728799" cy="718694"/>
            <a:chOff x="7934180" y="2219555"/>
            <a:chExt cx="728799" cy="718694"/>
          </a:xfrm>
        </p:grpSpPr>
        <p:grpSp>
          <p:nvGrpSpPr>
            <p:cNvPr id="147" name="Grupa 146">
              <a:extLst>
                <a:ext uri="{FF2B5EF4-FFF2-40B4-BE49-F238E27FC236}">
                  <a16:creationId xmlns:a16="http://schemas.microsoft.com/office/drawing/2014/main" id="{9D4AFE4E-5B7F-4D31-B75B-CA390BDF1434}"/>
                </a:ext>
              </a:extLst>
            </p:cNvPr>
            <p:cNvGrpSpPr/>
            <p:nvPr/>
          </p:nvGrpSpPr>
          <p:grpSpPr>
            <a:xfrm>
              <a:off x="7934180" y="2219555"/>
              <a:ext cx="728799" cy="718694"/>
              <a:chOff x="3171776" y="4571533"/>
              <a:chExt cx="813028" cy="791195"/>
            </a:xfrm>
          </p:grpSpPr>
          <p:sp>
            <p:nvSpPr>
              <p:cNvPr id="148" name="Dijagram toka: Poveznik 147">
                <a:extLst>
                  <a:ext uri="{FF2B5EF4-FFF2-40B4-BE49-F238E27FC236}">
                    <a16:creationId xmlns:a16="http://schemas.microsoft.com/office/drawing/2014/main" id="{8E10A60B-688E-4222-8A00-270D6A81AD7D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9" name="Dijagram toka: Poveznik 148">
                <a:extLst>
                  <a:ext uri="{FF2B5EF4-FFF2-40B4-BE49-F238E27FC236}">
                    <a16:creationId xmlns:a16="http://schemas.microsoft.com/office/drawing/2014/main" id="{D0E8C1BE-98E4-499D-88E3-AAB152F2E797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4" name="Grafika 153" descr="Users with solid fill">
              <a:extLst>
                <a:ext uri="{FF2B5EF4-FFF2-40B4-BE49-F238E27FC236}">
                  <a16:creationId xmlns:a16="http://schemas.microsoft.com/office/drawing/2014/main" id="{03F7F799-8DF9-422C-A7BD-27E83A19A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49209" y="2378533"/>
              <a:ext cx="468466" cy="468466"/>
            </a:xfrm>
            <a:prstGeom prst="rect">
              <a:avLst/>
            </a:prstGeom>
          </p:spPr>
        </p:pic>
      </p:grpSp>
      <p:grpSp>
        <p:nvGrpSpPr>
          <p:cNvPr id="157" name="Grupa 156">
            <a:extLst>
              <a:ext uri="{FF2B5EF4-FFF2-40B4-BE49-F238E27FC236}">
                <a16:creationId xmlns:a16="http://schemas.microsoft.com/office/drawing/2014/main" id="{5A5CA612-3E97-4E49-BC39-5919DA58469E}"/>
              </a:ext>
            </a:extLst>
          </p:cNvPr>
          <p:cNvGrpSpPr/>
          <p:nvPr/>
        </p:nvGrpSpPr>
        <p:grpSpPr>
          <a:xfrm>
            <a:off x="4071437" y="4262264"/>
            <a:ext cx="728799" cy="718694"/>
            <a:chOff x="4057254" y="4163571"/>
            <a:chExt cx="728799" cy="718694"/>
          </a:xfrm>
        </p:grpSpPr>
        <p:grpSp>
          <p:nvGrpSpPr>
            <p:cNvPr id="144" name="Grupa 143">
              <a:extLst>
                <a:ext uri="{FF2B5EF4-FFF2-40B4-BE49-F238E27FC236}">
                  <a16:creationId xmlns:a16="http://schemas.microsoft.com/office/drawing/2014/main" id="{84B8A85A-8CAD-4368-A32C-30F9FF2E40DF}"/>
                </a:ext>
              </a:extLst>
            </p:cNvPr>
            <p:cNvGrpSpPr/>
            <p:nvPr/>
          </p:nvGrpSpPr>
          <p:grpSpPr>
            <a:xfrm>
              <a:off x="4057254" y="4163571"/>
              <a:ext cx="728799" cy="718694"/>
              <a:chOff x="3171776" y="4571533"/>
              <a:chExt cx="813028" cy="791195"/>
            </a:xfrm>
          </p:grpSpPr>
          <p:sp>
            <p:nvSpPr>
              <p:cNvPr id="145" name="Dijagram toka: Poveznik 144">
                <a:extLst>
                  <a:ext uri="{FF2B5EF4-FFF2-40B4-BE49-F238E27FC236}">
                    <a16:creationId xmlns:a16="http://schemas.microsoft.com/office/drawing/2014/main" id="{527D2F18-43A6-4F1F-AC77-18327A6CA9C2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6" name="Dijagram toka: Poveznik 145">
                <a:extLst>
                  <a:ext uri="{FF2B5EF4-FFF2-40B4-BE49-F238E27FC236}">
                    <a16:creationId xmlns:a16="http://schemas.microsoft.com/office/drawing/2014/main" id="{93BE73EA-8D98-42F9-B59B-C07EC52AC19F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6" name="Grafika 155" descr="Coins outline">
              <a:extLst>
                <a:ext uri="{FF2B5EF4-FFF2-40B4-BE49-F238E27FC236}">
                  <a16:creationId xmlns:a16="http://schemas.microsoft.com/office/drawing/2014/main" id="{2C7AC466-CBAF-4DF8-8F1B-5ADE2EB0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05237" y="4347015"/>
              <a:ext cx="406918" cy="406918"/>
            </a:xfrm>
            <a:prstGeom prst="rect">
              <a:avLst/>
            </a:prstGeom>
          </p:spPr>
        </p:pic>
      </p:grpSp>
      <p:pic>
        <p:nvPicPr>
          <p:cNvPr id="161" name="Grafika 160" descr="Piggy Bank outline">
            <a:extLst>
              <a:ext uri="{FF2B5EF4-FFF2-40B4-BE49-F238E27FC236}">
                <a16:creationId xmlns:a16="http://schemas.microsoft.com/office/drawing/2014/main" id="{82E0A90A-3744-4F09-AAE7-6E2B7DE8D6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56434" y="4412603"/>
            <a:ext cx="469661" cy="46966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137DFC61-C92E-9681-A96A-4025B2594DA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673" r="3235"/>
          <a:stretch/>
        </p:blipFill>
        <p:spPr>
          <a:xfrm>
            <a:off x="5611" y="2028855"/>
            <a:ext cx="3526072" cy="3747478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F5923FF1-EE1D-9628-8346-0BF76F87D19A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3422" y="4147190"/>
            <a:ext cx="1623447" cy="162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21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143B89C0-D4B8-1344-8E0C-1A3719B2D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28319-81A0-4475-966C-4C161F27D52C}" type="slidenum">
              <a:rPr lang="hr-HR" smtClean="0"/>
              <a:t>2</a:t>
            </a:fld>
            <a:endParaRPr lang="hr-HR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B30EF70C-CA33-EAE3-303C-4198DED05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74" y="2126166"/>
            <a:ext cx="11917480" cy="4386146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69CED4FC-DF3C-11BA-6CF2-FEBF984F8239}"/>
              </a:ext>
            </a:extLst>
          </p:cNvPr>
          <p:cNvSpPr txBox="1"/>
          <p:nvPr/>
        </p:nvSpPr>
        <p:spPr>
          <a:xfrm>
            <a:off x="1768199" y="467590"/>
            <a:ext cx="8423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36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UN GLOBALNI CILJEVI ZA ODRŽIVI RAZVOJ I</a:t>
            </a:r>
          </a:p>
          <a:p>
            <a:pPr algn="ctr"/>
            <a:r>
              <a:rPr lang="hr-HR" sz="36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CILJEVI EUROPSKOG ZELENOG PLANA</a:t>
            </a:r>
          </a:p>
        </p:txBody>
      </p:sp>
    </p:spTree>
    <p:extLst>
      <p:ext uri="{BB962C8B-B14F-4D97-AF65-F5344CB8AC3E}">
        <p14:creationId xmlns:p14="http://schemas.microsoft.com/office/powerpoint/2010/main" val="34926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3" y="6179631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9674" y="170346"/>
            <a:ext cx="11558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078240"/>
                </a:solidFill>
              </a:rPr>
              <a:t>Javni poziv za financiranje izrade projektne dokumentacije za prijavu projekata za financiranje iz Programa Konkurentnost i kohezija 2021.-2027. </a:t>
            </a:r>
          </a:p>
          <a:p>
            <a:r>
              <a:rPr lang="hr-HR" sz="2400" dirty="0">
                <a:solidFill>
                  <a:srgbClr val="FF0000"/>
                </a:solidFill>
              </a:rPr>
              <a:t>– planirana objava u rujnu</a:t>
            </a:r>
            <a:endParaRPr lang="hr-HR" sz="2400" dirty="0">
              <a:solidFill>
                <a:srgbClr val="078240"/>
              </a:solidFill>
            </a:endParaRPr>
          </a:p>
        </p:txBody>
      </p:sp>
      <p:pic>
        <p:nvPicPr>
          <p:cNvPr id="9" name="Picture 3" descr="znak_fotka_plavo_zeleno_dorada.psd">
            <a:extLst>
              <a:ext uri="{FF2B5EF4-FFF2-40B4-BE49-F238E27FC236}">
                <a16:creationId xmlns:a16="http://schemas.microsoft.com/office/drawing/2014/main" id="{F78B20A5-DB93-4F41-956E-CB0EAA7FD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113613" y="4560924"/>
            <a:ext cx="1469953" cy="3124200"/>
          </a:xfrm>
          <a:prstGeom prst="rect">
            <a:avLst/>
          </a:prstGeom>
        </p:spPr>
      </p:pic>
      <p:sp>
        <p:nvSpPr>
          <p:cNvPr id="11" name="Oval 4">
            <a:extLst>
              <a:ext uri="{FF2B5EF4-FFF2-40B4-BE49-F238E27FC236}">
                <a16:creationId xmlns:a16="http://schemas.microsoft.com/office/drawing/2014/main" id="{7F490916-459F-4BD9-8447-4AD7895515DA}"/>
              </a:ext>
            </a:extLst>
          </p:cNvPr>
          <p:cNvSpPr/>
          <p:nvPr/>
        </p:nvSpPr>
        <p:spPr>
          <a:xfrm>
            <a:off x="10435997" y="4608441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3">
            <a:extLst>
              <a:ext uri="{FF2B5EF4-FFF2-40B4-BE49-F238E27FC236}">
                <a16:creationId xmlns:a16="http://schemas.microsoft.com/office/drawing/2014/main" id="{1467B601-F96E-477C-98CE-14C90872FEC7}"/>
              </a:ext>
            </a:extLst>
          </p:cNvPr>
          <p:cNvGrpSpPr/>
          <p:nvPr/>
        </p:nvGrpSpPr>
        <p:grpSpPr>
          <a:xfrm>
            <a:off x="4435515" y="1612027"/>
            <a:ext cx="3428041" cy="1883269"/>
            <a:chOff x="4825572" y="1903543"/>
            <a:chExt cx="2901809" cy="1847828"/>
          </a:xfrm>
        </p:grpSpPr>
        <p:sp>
          <p:nvSpPr>
            <p:cNvPr id="73" name="Rectangle: Rounded Corners 1">
              <a:extLst>
                <a:ext uri="{FF2B5EF4-FFF2-40B4-BE49-F238E27FC236}">
                  <a16:creationId xmlns:a16="http://schemas.microsoft.com/office/drawing/2014/main" id="{216A1E4B-815A-4448-8A0E-3B07EC39A111}"/>
                </a:ext>
              </a:extLst>
            </p:cNvPr>
            <p:cNvSpPr/>
            <p:nvPr/>
          </p:nvSpPr>
          <p:spPr>
            <a:xfrm>
              <a:off x="4825572" y="1903543"/>
              <a:ext cx="2901809" cy="1847828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4" name="Straight Connector 36">
              <a:extLst>
                <a:ext uri="{FF2B5EF4-FFF2-40B4-BE49-F238E27FC236}">
                  <a16:creationId xmlns:a16="http://schemas.microsoft.com/office/drawing/2014/main" id="{218B9038-2206-4EE1-BD20-0766014A6E5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41">
              <a:extLst>
                <a:ext uri="{FF2B5EF4-FFF2-40B4-BE49-F238E27FC236}">
                  <a16:creationId xmlns:a16="http://schemas.microsoft.com/office/drawing/2014/main" id="{7D077136-0B4A-4116-A19D-34AE849B8DD1}"/>
                </a:ext>
              </a:extLst>
            </p:cNvPr>
            <p:cNvSpPr/>
            <p:nvPr/>
          </p:nvSpPr>
          <p:spPr>
            <a:xfrm>
              <a:off x="5153407" y="2429714"/>
              <a:ext cx="2363213" cy="114754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sz="1400" dirty="0">
                  <a:solidFill>
                    <a:srgbClr val="6D6E70"/>
                  </a:solidFill>
                </a:rPr>
                <a:t>Izrada projektne dokumentacije za prijavu projekata iz Programa Konkurentnost i kohezija 2021.-2027. -Specifični cilj  RSO 2.7 Jačanje zaštite i očuvanja prirode</a:t>
              </a:r>
            </a:p>
          </p:txBody>
        </p:sp>
        <p:sp>
          <p:nvSpPr>
            <p:cNvPr id="76" name="Rectangle 42">
              <a:extLst>
                <a:ext uri="{FF2B5EF4-FFF2-40B4-BE49-F238E27FC236}">
                  <a16:creationId xmlns:a16="http://schemas.microsoft.com/office/drawing/2014/main" id="{9F275C1C-11EE-4684-9E97-D18518AA795D}"/>
                </a:ext>
              </a:extLst>
            </p:cNvPr>
            <p:cNvSpPr/>
            <p:nvPr/>
          </p:nvSpPr>
          <p:spPr>
            <a:xfrm>
              <a:off x="5129899" y="1980136"/>
              <a:ext cx="2293154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Predmet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77" name="Group 151">
            <a:extLst>
              <a:ext uri="{FF2B5EF4-FFF2-40B4-BE49-F238E27FC236}">
                <a16:creationId xmlns:a16="http://schemas.microsoft.com/office/drawing/2014/main" id="{9DFE9002-5969-4900-9C9E-79975A292A0F}"/>
              </a:ext>
            </a:extLst>
          </p:cNvPr>
          <p:cNvGrpSpPr/>
          <p:nvPr/>
        </p:nvGrpSpPr>
        <p:grpSpPr>
          <a:xfrm>
            <a:off x="4421654" y="3694764"/>
            <a:ext cx="3388891" cy="1706936"/>
            <a:chOff x="4825572" y="1903543"/>
            <a:chExt cx="2901809" cy="1552571"/>
          </a:xfrm>
        </p:grpSpPr>
        <p:sp>
          <p:nvSpPr>
            <p:cNvPr id="78" name="Rectangle: Rounded Corners 152">
              <a:extLst>
                <a:ext uri="{FF2B5EF4-FFF2-40B4-BE49-F238E27FC236}">
                  <a16:creationId xmlns:a16="http://schemas.microsoft.com/office/drawing/2014/main" id="{F1E4B239-5F05-487F-A016-72884D63390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9" name="Straight Connector 153">
              <a:extLst>
                <a:ext uri="{FF2B5EF4-FFF2-40B4-BE49-F238E27FC236}">
                  <a16:creationId xmlns:a16="http://schemas.microsoft.com/office/drawing/2014/main" id="{9978A488-FB5C-4776-B6D6-D8B5AE85E85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154">
              <a:extLst>
                <a:ext uri="{FF2B5EF4-FFF2-40B4-BE49-F238E27FC236}">
                  <a16:creationId xmlns:a16="http://schemas.microsoft.com/office/drawing/2014/main" id="{0207F7D4-E23C-4BEF-BC7F-0F528422A70D}"/>
                </a:ext>
              </a:extLst>
            </p:cNvPr>
            <p:cNvSpPr/>
            <p:nvPr/>
          </p:nvSpPr>
          <p:spPr>
            <a:xfrm>
              <a:off x="4842761" y="2616817"/>
              <a:ext cx="2805612" cy="27994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Do</a:t>
              </a:r>
              <a:r>
                <a:rPr lang="hr-HR" sz="1400" b="1" dirty="0">
                  <a:solidFill>
                    <a:srgbClr val="6D6E70"/>
                  </a:solidFill>
                </a:rPr>
                <a:t> 130.000 </a:t>
              </a:r>
              <a:r>
                <a:rPr lang="hr-HR" sz="1400" b="1" dirty="0" err="1">
                  <a:solidFill>
                    <a:srgbClr val="6D6E70"/>
                  </a:solidFill>
                </a:rPr>
                <a:t>eur</a:t>
              </a:r>
              <a:endParaRPr lang="hr-HR" sz="800" b="1" dirty="0">
                <a:solidFill>
                  <a:srgbClr val="6D6E70"/>
                </a:solidFill>
              </a:endParaRPr>
            </a:p>
          </p:txBody>
        </p:sp>
        <p:sp>
          <p:nvSpPr>
            <p:cNvPr id="81" name="Rectangle 155">
              <a:extLst>
                <a:ext uri="{FF2B5EF4-FFF2-40B4-BE49-F238E27FC236}">
                  <a16:creationId xmlns:a16="http://schemas.microsoft.com/office/drawing/2014/main" id="{4E3F127C-7ABA-48BB-9897-90AE39F769AC}"/>
                </a:ext>
              </a:extLst>
            </p:cNvPr>
            <p:cNvSpPr/>
            <p:nvPr/>
          </p:nvSpPr>
          <p:spPr>
            <a:xfrm>
              <a:off x="5129899" y="1980136"/>
              <a:ext cx="2293154" cy="3079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Iznos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2" name="Group 156">
            <a:extLst>
              <a:ext uri="{FF2B5EF4-FFF2-40B4-BE49-F238E27FC236}">
                <a16:creationId xmlns:a16="http://schemas.microsoft.com/office/drawing/2014/main" id="{1104E833-4D7E-41CB-BD22-5E534927B33D}"/>
              </a:ext>
            </a:extLst>
          </p:cNvPr>
          <p:cNvGrpSpPr/>
          <p:nvPr/>
        </p:nvGrpSpPr>
        <p:grpSpPr>
          <a:xfrm>
            <a:off x="8292692" y="3700163"/>
            <a:ext cx="3407189" cy="1710081"/>
            <a:chOff x="4825572" y="1903543"/>
            <a:chExt cx="2901809" cy="1552571"/>
          </a:xfrm>
        </p:grpSpPr>
        <p:sp>
          <p:nvSpPr>
            <p:cNvPr id="83" name="Rectangle: Rounded Corners 157">
              <a:extLst>
                <a:ext uri="{FF2B5EF4-FFF2-40B4-BE49-F238E27FC236}">
                  <a16:creationId xmlns:a16="http://schemas.microsoft.com/office/drawing/2014/main" id="{E05957AB-E457-4563-B67A-D3173839BAC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4" name="Straight Connector 158">
              <a:extLst>
                <a:ext uri="{FF2B5EF4-FFF2-40B4-BE49-F238E27FC236}">
                  <a16:creationId xmlns:a16="http://schemas.microsoft.com/office/drawing/2014/main" id="{9CBE4D7A-1B11-43DD-BCF2-F2D635B4DD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3" y="1174280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159">
              <a:extLst>
                <a:ext uri="{FF2B5EF4-FFF2-40B4-BE49-F238E27FC236}">
                  <a16:creationId xmlns:a16="http://schemas.microsoft.com/office/drawing/2014/main" id="{98CF6260-8AA1-4D4C-B258-E236C92BEAB7}"/>
                </a:ext>
              </a:extLst>
            </p:cNvPr>
            <p:cNvSpPr/>
            <p:nvPr/>
          </p:nvSpPr>
          <p:spPr>
            <a:xfrm>
              <a:off x="5140935" y="2584112"/>
              <a:ext cx="2293154" cy="33531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b="1" dirty="0">
                  <a:solidFill>
                    <a:srgbClr val="6D6E70"/>
                  </a:solidFill>
                </a:rPr>
                <a:t> 1,3 milijuna eura</a:t>
              </a:r>
              <a:endParaRPr kumimoji="0" lang="en-IN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6" name="Rectangle 160">
              <a:extLst>
                <a:ext uri="{FF2B5EF4-FFF2-40B4-BE49-F238E27FC236}">
                  <a16:creationId xmlns:a16="http://schemas.microsoft.com/office/drawing/2014/main" id="{3297F1F8-6A60-405B-ACD9-534338BD336D}"/>
                </a:ext>
              </a:extLst>
            </p:cNvPr>
            <p:cNvSpPr/>
            <p:nvPr/>
          </p:nvSpPr>
          <p:spPr>
            <a:xfrm>
              <a:off x="5129899" y="2007018"/>
              <a:ext cx="2293154" cy="30737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Vrijednost poziva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7" name="Group 146">
            <a:extLst>
              <a:ext uri="{FF2B5EF4-FFF2-40B4-BE49-F238E27FC236}">
                <a16:creationId xmlns:a16="http://schemas.microsoft.com/office/drawing/2014/main" id="{2AB47924-2933-45EC-9CC4-AA0D1EE8B694}"/>
              </a:ext>
            </a:extLst>
          </p:cNvPr>
          <p:cNvGrpSpPr/>
          <p:nvPr/>
        </p:nvGrpSpPr>
        <p:grpSpPr>
          <a:xfrm>
            <a:off x="8283442" y="1639549"/>
            <a:ext cx="3428041" cy="1883270"/>
            <a:chOff x="4825572" y="1903543"/>
            <a:chExt cx="2901809" cy="2250031"/>
          </a:xfrm>
        </p:grpSpPr>
        <p:sp>
          <p:nvSpPr>
            <p:cNvPr id="88" name="Rectangle: Rounded Corners 147">
              <a:extLst>
                <a:ext uri="{FF2B5EF4-FFF2-40B4-BE49-F238E27FC236}">
                  <a16:creationId xmlns:a16="http://schemas.microsoft.com/office/drawing/2014/main" id="{F7679AB6-7C5D-485A-ADEE-371B295E6A84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9" name="Straight Connector 148">
              <a:extLst>
                <a:ext uri="{FF2B5EF4-FFF2-40B4-BE49-F238E27FC236}">
                  <a16:creationId xmlns:a16="http://schemas.microsoft.com/office/drawing/2014/main" id="{F89AB09B-C172-48BD-AEDE-A75E0FD1754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2403" y="1266378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149">
              <a:extLst>
                <a:ext uri="{FF2B5EF4-FFF2-40B4-BE49-F238E27FC236}">
                  <a16:creationId xmlns:a16="http://schemas.microsoft.com/office/drawing/2014/main" id="{1456D567-D9F2-49B0-AF7F-F3AF33C458AB}"/>
                </a:ext>
              </a:extLst>
            </p:cNvPr>
            <p:cNvSpPr/>
            <p:nvPr/>
          </p:nvSpPr>
          <p:spPr>
            <a:xfrm>
              <a:off x="5100799" y="2520791"/>
              <a:ext cx="2471591" cy="139731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Javne ustanove, znanstvene i stručne institucije te institucije za istraživanje i razvoj za projekte koji se pripremaju za financiranje iz PKK 2021-2027.,  Specifični cilj  RSO 2.7</a:t>
              </a:r>
            </a:p>
          </p:txBody>
        </p:sp>
        <p:sp>
          <p:nvSpPr>
            <p:cNvPr id="91" name="Rectangle 150">
              <a:extLst>
                <a:ext uri="{FF2B5EF4-FFF2-40B4-BE49-F238E27FC236}">
                  <a16:creationId xmlns:a16="http://schemas.microsoft.com/office/drawing/2014/main" id="{01E166A8-9E63-413D-A068-CA3C76F25FBF}"/>
                </a:ext>
              </a:extLst>
            </p:cNvPr>
            <p:cNvSpPr/>
            <p:nvPr/>
          </p:nvSpPr>
          <p:spPr>
            <a:xfrm>
              <a:off x="5129899" y="1980136"/>
              <a:ext cx="2293154" cy="4044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Potencijalni prijavitelji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150" name="Grupa 149">
            <a:extLst>
              <a:ext uri="{FF2B5EF4-FFF2-40B4-BE49-F238E27FC236}">
                <a16:creationId xmlns:a16="http://schemas.microsoft.com/office/drawing/2014/main" id="{C5BD728E-2AFE-4427-B58A-3B58A30FD12A}"/>
              </a:ext>
            </a:extLst>
          </p:cNvPr>
          <p:cNvGrpSpPr/>
          <p:nvPr/>
        </p:nvGrpSpPr>
        <p:grpSpPr>
          <a:xfrm>
            <a:off x="7921222" y="4278958"/>
            <a:ext cx="728799" cy="718694"/>
            <a:chOff x="3171776" y="4571533"/>
            <a:chExt cx="813028" cy="791195"/>
          </a:xfrm>
        </p:grpSpPr>
        <p:sp>
          <p:nvSpPr>
            <p:cNvPr id="151" name="Dijagram toka: Poveznik 150">
              <a:extLst>
                <a:ext uri="{FF2B5EF4-FFF2-40B4-BE49-F238E27FC236}">
                  <a16:creationId xmlns:a16="http://schemas.microsoft.com/office/drawing/2014/main" id="{7E770C96-2711-4F97-AE76-3D11CCFAFD00}"/>
                </a:ext>
              </a:extLst>
            </p:cNvPr>
            <p:cNvSpPr/>
            <p:nvPr/>
          </p:nvSpPr>
          <p:spPr>
            <a:xfrm>
              <a:off x="3171776" y="4571533"/>
              <a:ext cx="813028" cy="791195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52" name="Dijagram toka: Poveznik 151">
              <a:extLst>
                <a:ext uri="{FF2B5EF4-FFF2-40B4-BE49-F238E27FC236}">
                  <a16:creationId xmlns:a16="http://schemas.microsoft.com/office/drawing/2014/main" id="{8359A419-2C2E-4803-AD82-DAD46CBCB07D}"/>
                </a:ext>
              </a:extLst>
            </p:cNvPr>
            <p:cNvSpPr/>
            <p:nvPr/>
          </p:nvSpPr>
          <p:spPr>
            <a:xfrm>
              <a:off x="3266281" y="4662243"/>
              <a:ext cx="624019" cy="611537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159" name="Grupa 158">
            <a:extLst>
              <a:ext uri="{FF2B5EF4-FFF2-40B4-BE49-F238E27FC236}">
                <a16:creationId xmlns:a16="http://schemas.microsoft.com/office/drawing/2014/main" id="{1987896D-952B-4998-A78D-93CAFAE457EC}"/>
              </a:ext>
            </a:extLst>
          </p:cNvPr>
          <p:cNvGrpSpPr/>
          <p:nvPr/>
        </p:nvGrpSpPr>
        <p:grpSpPr>
          <a:xfrm>
            <a:off x="4009289" y="2209102"/>
            <a:ext cx="728799" cy="718694"/>
            <a:chOff x="4009289" y="2209102"/>
            <a:chExt cx="728799" cy="718694"/>
          </a:xfrm>
        </p:grpSpPr>
        <p:grpSp>
          <p:nvGrpSpPr>
            <p:cNvPr id="4" name="Grupa 3">
              <a:extLst>
                <a:ext uri="{FF2B5EF4-FFF2-40B4-BE49-F238E27FC236}">
                  <a16:creationId xmlns:a16="http://schemas.microsoft.com/office/drawing/2014/main" id="{843DCFAF-8769-4E2E-9206-0C0A3C31E529}"/>
                </a:ext>
              </a:extLst>
            </p:cNvPr>
            <p:cNvGrpSpPr/>
            <p:nvPr/>
          </p:nvGrpSpPr>
          <p:grpSpPr>
            <a:xfrm>
              <a:off x="4009289" y="2209102"/>
              <a:ext cx="728799" cy="718694"/>
              <a:chOff x="3171776" y="4571533"/>
              <a:chExt cx="813028" cy="791195"/>
            </a:xfrm>
          </p:grpSpPr>
          <p:sp>
            <p:nvSpPr>
              <p:cNvPr id="143" name="Dijagram toka: Poveznik 142">
                <a:extLst>
                  <a:ext uri="{FF2B5EF4-FFF2-40B4-BE49-F238E27FC236}">
                    <a16:creationId xmlns:a16="http://schemas.microsoft.com/office/drawing/2014/main" id="{6366121C-E438-4532-B97B-A1A38A25F264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" name="Dijagram toka: Poveznik 1">
                <a:extLst>
                  <a:ext uri="{FF2B5EF4-FFF2-40B4-BE49-F238E27FC236}">
                    <a16:creationId xmlns:a16="http://schemas.microsoft.com/office/drawing/2014/main" id="{45B8C11C-39D8-41D6-AB24-C2A6BC72AA0A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7" name="Grafika 6" descr="Fast Forward outline">
              <a:extLst>
                <a:ext uri="{FF2B5EF4-FFF2-40B4-BE49-F238E27FC236}">
                  <a16:creationId xmlns:a16="http://schemas.microsoft.com/office/drawing/2014/main" id="{F33D6F2F-38F6-4B73-8938-E5D20A9D3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22639" y="2301953"/>
              <a:ext cx="528899" cy="528899"/>
            </a:xfrm>
            <a:prstGeom prst="rect">
              <a:avLst/>
            </a:prstGeom>
          </p:spPr>
        </p:pic>
      </p:grpSp>
      <p:grpSp>
        <p:nvGrpSpPr>
          <p:cNvPr id="158" name="Grupa 157">
            <a:extLst>
              <a:ext uri="{FF2B5EF4-FFF2-40B4-BE49-F238E27FC236}">
                <a16:creationId xmlns:a16="http://schemas.microsoft.com/office/drawing/2014/main" id="{FE64933B-4F93-4B6D-AB11-A4068C5F0B49}"/>
              </a:ext>
            </a:extLst>
          </p:cNvPr>
          <p:cNvGrpSpPr/>
          <p:nvPr/>
        </p:nvGrpSpPr>
        <p:grpSpPr>
          <a:xfrm>
            <a:off x="7934180" y="2219555"/>
            <a:ext cx="728799" cy="718694"/>
            <a:chOff x="7934180" y="2219555"/>
            <a:chExt cx="728799" cy="718694"/>
          </a:xfrm>
        </p:grpSpPr>
        <p:grpSp>
          <p:nvGrpSpPr>
            <p:cNvPr id="147" name="Grupa 146">
              <a:extLst>
                <a:ext uri="{FF2B5EF4-FFF2-40B4-BE49-F238E27FC236}">
                  <a16:creationId xmlns:a16="http://schemas.microsoft.com/office/drawing/2014/main" id="{9D4AFE4E-5B7F-4D31-B75B-CA390BDF1434}"/>
                </a:ext>
              </a:extLst>
            </p:cNvPr>
            <p:cNvGrpSpPr/>
            <p:nvPr/>
          </p:nvGrpSpPr>
          <p:grpSpPr>
            <a:xfrm>
              <a:off x="7934180" y="2219555"/>
              <a:ext cx="728799" cy="718694"/>
              <a:chOff x="3171776" y="4571533"/>
              <a:chExt cx="813028" cy="791195"/>
            </a:xfrm>
          </p:grpSpPr>
          <p:sp>
            <p:nvSpPr>
              <p:cNvPr id="148" name="Dijagram toka: Poveznik 147">
                <a:extLst>
                  <a:ext uri="{FF2B5EF4-FFF2-40B4-BE49-F238E27FC236}">
                    <a16:creationId xmlns:a16="http://schemas.microsoft.com/office/drawing/2014/main" id="{8E10A60B-688E-4222-8A00-270D6A81AD7D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9" name="Dijagram toka: Poveznik 148">
                <a:extLst>
                  <a:ext uri="{FF2B5EF4-FFF2-40B4-BE49-F238E27FC236}">
                    <a16:creationId xmlns:a16="http://schemas.microsoft.com/office/drawing/2014/main" id="{D0E8C1BE-98E4-499D-88E3-AAB152F2E797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4" name="Grafika 153" descr="Users with solid fill">
              <a:extLst>
                <a:ext uri="{FF2B5EF4-FFF2-40B4-BE49-F238E27FC236}">
                  <a16:creationId xmlns:a16="http://schemas.microsoft.com/office/drawing/2014/main" id="{03F7F799-8DF9-422C-A7BD-27E83A19A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49209" y="2378533"/>
              <a:ext cx="468466" cy="468466"/>
            </a:xfrm>
            <a:prstGeom prst="rect">
              <a:avLst/>
            </a:prstGeom>
          </p:spPr>
        </p:pic>
      </p:grpSp>
      <p:grpSp>
        <p:nvGrpSpPr>
          <p:cNvPr id="157" name="Grupa 156">
            <a:extLst>
              <a:ext uri="{FF2B5EF4-FFF2-40B4-BE49-F238E27FC236}">
                <a16:creationId xmlns:a16="http://schemas.microsoft.com/office/drawing/2014/main" id="{5A5CA612-3E97-4E49-BC39-5919DA58469E}"/>
              </a:ext>
            </a:extLst>
          </p:cNvPr>
          <p:cNvGrpSpPr/>
          <p:nvPr/>
        </p:nvGrpSpPr>
        <p:grpSpPr>
          <a:xfrm>
            <a:off x="4057254" y="4278958"/>
            <a:ext cx="728799" cy="718694"/>
            <a:chOff x="4057254" y="4163571"/>
            <a:chExt cx="728799" cy="718694"/>
          </a:xfrm>
        </p:grpSpPr>
        <p:grpSp>
          <p:nvGrpSpPr>
            <p:cNvPr id="144" name="Grupa 143">
              <a:extLst>
                <a:ext uri="{FF2B5EF4-FFF2-40B4-BE49-F238E27FC236}">
                  <a16:creationId xmlns:a16="http://schemas.microsoft.com/office/drawing/2014/main" id="{84B8A85A-8CAD-4368-A32C-30F9FF2E40DF}"/>
                </a:ext>
              </a:extLst>
            </p:cNvPr>
            <p:cNvGrpSpPr/>
            <p:nvPr/>
          </p:nvGrpSpPr>
          <p:grpSpPr>
            <a:xfrm>
              <a:off x="4057254" y="4163571"/>
              <a:ext cx="728799" cy="718694"/>
              <a:chOff x="3171776" y="4571533"/>
              <a:chExt cx="813028" cy="791195"/>
            </a:xfrm>
          </p:grpSpPr>
          <p:sp>
            <p:nvSpPr>
              <p:cNvPr id="145" name="Dijagram toka: Poveznik 144">
                <a:extLst>
                  <a:ext uri="{FF2B5EF4-FFF2-40B4-BE49-F238E27FC236}">
                    <a16:creationId xmlns:a16="http://schemas.microsoft.com/office/drawing/2014/main" id="{527D2F18-43A6-4F1F-AC77-18327A6CA9C2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6" name="Dijagram toka: Poveznik 145">
                <a:extLst>
                  <a:ext uri="{FF2B5EF4-FFF2-40B4-BE49-F238E27FC236}">
                    <a16:creationId xmlns:a16="http://schemas.microsoft.com/office/drawing/2014/main" id="{93BE73EA-8D98-42F9-B59B-C07EC52AC19F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6" name="Grafika 155" descr="Coins outline">
              <a:extLst>
                <a:ext uri="{FF2B5EF4-FFF2-40B4-BE49-F238E27FC236}">
                  <a16:creationId xmlns:a16="http://schemas.microsoft.com/office/drawing/2014/main" id="{2C7AC466-CBAF-4DF8-8F1B-5ADE2EB0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05237" y="4347015"/>
              <a:ext cx="406918" cy="406918"/>
            </a:xfrm>
            <a:prstGeom prst="rect">
              <a:avLst/>
            </a:prstGeom>
          </p:spPr>
        </p:pic>
      </p:grpSp>
      <p:pic>
        <p:nvPicPr>
          <p:cNvPr id="161" name="Grafika 160" descr="Piggy Bank outline">
            <a:extLst>
              <a:ext uri="{FF2B5EF4-FFF2-40B4-BE49-F238E27FC236}">
                <a16:creationId xmlns:a16="http://schemas.microsoft.com/office/drawing/2014/main" id="{82E0A90A-3744-4F09-AAE7-6E2B7DE8D6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56434" y="4412603"/>
            <a:ext cx="469661" cy="46966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524283C-E4C7-2D19-4447-FCBED0E989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1651" y="2077036"/>
            <a:ext cx="3642505" cy="364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18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3" y="6179631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2339" y="236150"/>
            <a:ext cx="112796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078240"/>
                </a:solidFill>
              </a:rPr>
              <a:t>Javni poziv za sufinanciranje izrade dokumentacije za pripremu pilot projekata vezanih uz iskorištavanje energetskog potencijala otpada kao resursa </a:t>
            </a:r>
            <a:r>
              <a:rPr lang="hr-HR" sz="2400" dirty="0">
                <a:solidFill>
                  <a:srgbClr val="FF0000"/>
                </a:solidFill>
              </a:rPr>
              <a:t>– planirana objava u lipnju</a:t>
            </a:r>
            <a:endParaRPr lang="hr-HR" sz="2800" dirty="0">
              <a:solidFill>
                <a:srgbClr val="078240"/>
              </a:solidFill>
            </a:endParaRPr>
          </a:p>
        </p:txBody>
      </p:sp>
      <p:pic>
        <p:nvPicPr>
          <p:cNvPr id="9" name="Picture 3" descr="znak_fotka_plavo_zeleno_dorada.psd">
            <a:extLst>
              <a:ext uri="{FF2B5EF4-FFF2-40B4-BE49-F238E27FC236}">
                <a16:creationId xmlns:a16="http://schemas.microsoft.com/office/drawing/2014/main" id="{F78B20A5-DB93-4F41-956E-CB0EAA7FD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113613" y="4560924"/>
            <a:ext cx="1469953" cy="3124200"/>
          </a:xfrm>
          <a:prstGeom prst="rect">
            <a:avLst/>
          </a:prstGeom>
        </p:spPr>
      </p:pic>
      <p:sp>
        <p:nvSpPr>
          <p:cNvPr id="11" name="Oval 4">
            <a:extLst>
              <a:ext uri="{FF2B5EF4-FFF2-40B4-BE49-F238E27FC236}">
                <a16:creationId xmlns:a16="http://schemas.microsoft.com/office/drawing/2014/main" id="{7F490916-459F-4BD9-8447-4AD7895515DA}"/>
              </a:ext>
            </a:extLst>
          </p:cNvPr>
          <p:cNvSpPr/>
          <p:nvPr/>
        </p:nvSpPr>
        <p:spPr>
          <a:xfrm>
            <a:off x="10435997" y="4608441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3">
            <a:extLst>
              <a:ext uri="{FF2B5EF4-FFF2-40B4-BE49-F238E27FC236}">
                <a16:creationId xmlns:a16="http://schemas.microsoft.com/office/drawing/2014/main" id="{1467B601-F96E-477C-98CE-14C90872FEC7}"/>
              </a:ext>
            </a:extLst>
          </p:cNvPr>
          <p:cNvGrpSpPr/>
          <p:nvPr/>
        </p:nvGrpSpPr>
        <p:grpSpPr>
          <a:xfrm>
            <a:off x="4435515" y="1612027"/>
            <a:ext cx="3428041" cy="1883270"/>
            <a:chOff x="4825572" y="1903543"/>
            <a:chExt cx="2901809" cy="1847828"/>
          </a:xfrm>
        </p:grpSpPr>
        <p:sp>
          <p:nvSpPr>
            <p:cNvPr id="73" name="Rectangle: Rounded Corners 1">
              <a:extLst>
                <a:ext uri="{FF2B5EF4-FFF2-40B4-BE49-F238E27FC236}">
                  <a16:creationId xmlns:a16="http://schemas.microsoft.com/office/drawing/2014/main" id="{216A1E4B-815A-4448-8A0E-3B07EC39A111}"/>
                </a:ext>
              </a:extLst>
            </p:cNvPr>
            <p:cNvSpPr/>
            <p:nvPr/>
          </p:nvSpPr>
          <p:spPr>
            <a:xfrm>
              <a:off x="4825572" y="1903543"/>
              <a:ext cx="2901809" cy="1847828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4" name="Straight Connector 36">
              <a:extLst>
                <a:ext uri="{FF2B5EF4-FFF2-40B4-BE49-F238E27FC236}">
                  <a16:creationId xmlns:a16="http://schemas.microsoft.com/office/drawing/2014/main" id="{218B9038-2206-4EE1-BD20-0766014A6E5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41">
              <a:extLst>
                <a:ext uri="{FF2B5EF4-FFF2-40B4-BE49-F238E27FC236}">
                  <a16:creationId xmlns:a16="http://schemas.microsoft.com/office/drawing/2014/main" id="{7D077136-0B4A-4116-A19D-34AE849B8DD1}"/>
                </a:ext>
              </a:extLst>
            </p:cNvPr>
            <p:cNvSpPr/>
            <p:nvPr/>
          </p:nvSpPr>
          <p:spPr>
            <a:xfrm>
              <a:off x="5163310" y="2466872"/>
              <a:ext cx="2207571" cy="93615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1400" dirty="0">
                  <a:solidFill>
                    <a:srgbClr val="6D6E70"/>
                  </a:solidFill>
                </a:rPr>
                <a:t>Izrada dokumentacije za pripremu pilot-projekata vezanih uz iskorištavanje energetskog potencijala otpada kao resursa</a:t>
              </a:r>
              <a:endPara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76" name="Rectangle 42">
              <a:extLst>
                <a:ext uri="{FF2B5EF4-FFF2-40B4-BE49-F238E27FC236}">
                  <a16:creationId xmlns:a16="http://schemas.microsoft.com/office/drawing/2014/main" id="{9F275C1C-11EE-4684-9E97-D18518AA795D}"/>
                </a:ext>
              </a:extLst>
            </p:cNvPr>
            <p:cNvSpPr/>
            <p:nvPr/>
          </p:nvSpPr>
          <p:spPr>
            <a:xfrm>
              <a:off x="5129899" y="1980136"/>
              <a:ext cx="2293154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Predmet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77" name="Group 151">
            <a:extLst>
              <a:ext uri="{FF2B5EF4-FFF2-40B4-BE49-F238E27FC236}">
                <a16:creationId xmlns:a16="http://schemas.microsoft.com/office/drawing/2014/main" id="{9DFE9002-5969-4900-9C9E-79975A292A0F}"/>
              </a:ext>
            </a:extLst>
          </p:cNvPr>
          <p:cNvGrpSpPr/>
          <p:nvPr/>
        </p:nvGrpSpPr>
        <p:grpSpPr>
          <a:xfrm>
            <a:off x="4421654" y="3694764"/>
            <a:ext cx="3388891" cy="1706937"/>
            <a:chOff x="4825572" y="1903543"/>
            <a:chExt cx="2901809" cy="1552571"/>
          </a:xfrm>
        </p:grpSpPr>
        <p:sp>
          <p:nvSpPr>
            <p:cNvPr id="78" name="Rectangle: Rounded Corners 152">
              <a:extLst>
                <a:ext uri="{FF2B5EF4-FFF2-40B4-BE49-F238E27FC236}">
                  <a16:creationId xmlns:a16="http://schemas.microsoft.com/office/drawing/2014/main" id="{F1E4B239-5F05-487F-A016-72884D63390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9" name="Straight Connector 153">
              <a:extLst>
                <a:ext uri="{FF2B5EF4-FFF2-40B4-BE49-F238E27FC236}">
                  <a16:creationId xmlns:a16="http://schemas.microsoft.com/office/drawing/2014/main" id="{9978A488-FB5C-4776-B6D6-D8B5AE85E85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154">
              <a:extLst>
                <a:ext uri="{FF2B5EF4-FFF2-40B4-BE49-F238E27FC236}">
                  <a16:creationId xmlns:a16="http://schemas.microsoft.com/office/drawing/2014/main" id="{0207F7D4-E23C-4BEF-BC7F-0F528422A70D}"/>
                </a:ext>
              </a:extLst>
            </p:cNvPr>
            <p:cNvSpPr/>
            <p:nvPr/>
          </p:nvSpPr>
          <p:spPr>
            <a:xfrm>
              <a:off x="5102073" y="2641153"/>
              <a:ext cx="2442367" cy="27994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Maksimalno </a:t>
              </a:r>
              <a:r>
                <a:rPr lang="hr-HR" sz="1400" b="1" dirty="0">
                  <a:solidFill>
                    <a:srgbClr val="6D6E70"/>
                  </a:solidFill>
                </a:rPr>
                <a:t>do 50.000 eura</a:t>
              </a:r>
            </a:p>
          </p:txBody>
        </p:sp>
        <p:sp>
          <p:nvSpPr>
            <p:cNvPr id="81" name="Rectangle 155">
              <a:extLst>
                <a:ext uri="{FF2B5EF4-FFF2-40B4-BE49-F238E27FC236}">
                  <a16:creationId xmlns:a16="http://schemas.microsoft.com/office/drawing/2014/main" id="{4E3F127C-7ABA-48BB-9897-90AE39F769AC}"/>
                </a:ext>
              </a:extLst>
            </p:cNvPr>
            <p:cNvSpPr/>
            <p:nvPr/>
          </p:nvSpPr>
          <p:spPr>
            <a:xfrm>
              <a:off x="5129899" y="1980136"/>
              <a:ext cx="2293154" cy="3079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Iznos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2" name="Group 156">
            <a:extLst>
              <a:ext uri="{FF2B5EF4-FFF2-40B4-BE49-F238E27FC236}">
                <a16:creationId xmlns:a16="http://schemas.microsoft.com/office/drawing/2014/main" id="{1104E833-4D7E-41CB-BD22-5E534927B33D}"/>
              </a:ext>
            </a:extLst>
          </p:cNvPr>
          <p:cNvGrpSpPr/>
          <p:nvPr/>
        </p:nvGrpSpPr>
        <p:grpSpPr>
          <a:xfrm>
            <a:off x="8292692" y="3700163"/>
            <a:ext cx="3407189" cy="1710081"/>
            <a:chOff x="4825572" y="1903543"/>
            <a:chExt cx="2901809" cy="1552571"/>
          </a:xfrm>
        </p:grpSpPr>
        <p:sp>
          <p:nvSpPr>
            <p:cNvPr id="83" name="Rectangle: Rounded Corners 157">
              <a:extLst>
                <a:ext uri="{FF2B5EF4-FFF2-40B4-BE49-F238E27FC236}">
                  <a16:creationId xmlns:a16="http://schemas.microsoft.com/office/drawing/2014/main" id="{E05957AB-E457-4563-B67A-D3173839BAC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4" name="Straight Connector 158">
              <a:extLst>
                <a:ext uri="{FF2B5EF4-FFF2-40B4-BE49-F238E27FC236}">
                  <a16:creationId xmlns:a16="http://schemas.microsoft.com/office/drawing/2014/main" id="{9CBE4D7A-1B11-43DD-BCF2-F2D635B4DD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3" y="1174280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159">
              <a:extLst>
                <a:ext uri="{FF2B5EF4-FFF2-40B4-BE49-F238E27FC236}">
                  <a16:creationId xmlns:a16="http://schemas.microsoft.com/office/drawing/2014/main" id="{98CF6260-8AA1-4D4C-B258-E236C92BEAB7}"/>
                </a:ext>
              </a:extLst>
            </p:cNvPr>
            <p:cNvSpPr/>
            <p:nvPr/>
          </p:nvSpPr>
          <p:spPr>
            <a:xfrm>
              <a:off x="5140935" y="2613507"/>
              <a:ext cx="2293154" cy="33531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b="1" dirty="0">
                  <a:solidFill>
                    <a:srgbClr val="6D6E70"/>
                  </a:solidFill>
                </a:rPr>
                <a:t>400.000 eura</a:t>
              </a:r>
              <a:endParaRPr kumimoji="0" lang="en-IN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6" name="Rectangle 160">
              <a:extLst>
                <a:ext uri="{FF2B5EF4-FFF2-40B4-BE49-F238E27FC236}">
                  <a16:creationId xmlns:a16="http://schemas.microsoft.com/office/drawing/2014/main" id="{3297F1F8-6A60-405B-ACD9-534338BD336D}"/>
                </a:ext>
              </a:extLst>
            </p:cNvPr>
            <p:cNvSpPr/>
            <p:nvPr/>
          </p:nvSpPr>
          <p:spPr>
            <a:xfrm>
              <a:off x="5129899" y="2007018"/>
              <a:ext cx="2293154" cy="30737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Vrijednost poziva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7" name="Group 146">
            <a:extLst>
              <a:ext uri="{FF2B5EF4-FFF2-40B4-BE49-F238E27FC236}">
                <a16:creationId xmlns:a16="http://schemas.microsoft.com/office/drawing/2014/main" id="{2AB47924-2933-45EC-9CC4-AA0D1EE8B694}"/>
              </a:ext>
            </a:extLst>
          </p:cNvPr>
          <p:cNvGrpSpPr/>
          <p:nvPr/>
        </p:nvGrpSpPr>
        <p:grpSpPr>
          <a:xfrm>
            <a:off x="8283442" y="1639549"/>
            <a:ext cx="3428041" cy="1883270"/>
            <a:chOff x="4825572" y="1903543"/>
            <a:chExt cx="2901809" cy="2250031"/>
          </a:xfrm>
        </p:grpSpPr>
        <p:sp>
          <p:nvSpPr>
            <p:cNvPr id="88" name="Rectangle: Rounded Corners 147">
              <a:extLst>
                <a:ext uri="{FF2B5EF4-FFF2-40B4-BE49-F238E27FC236}">
                  <a16:creationId xmlns:a16="http://schemas.microsoft.com/office/drawing/2014/main" id="{F7679AB6-7C5D-485A-ADEE-371B295E6A84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9" name="Straight Connector 148">
              <a:extLst>
                <a:ext uri="{FF2B5EF4-FFF2-40B4-BE49-F238E27FC236}">
                  <a16:creationId xmlns:a16="http://schemas.microsoft.com/office/drawing/2014/main" id="{F89AB09B-C172-48BD-AEDE-A75E0FD1754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2403" y="1266378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149">
              <a:extLst>
                <a:ext uri="{FF2B5EF4-FFF2-40B4-BE49-F238E27FC236}">
                  <a16:creationId xmlns:a16="http://schemas.microsoft.com/office/drawing/2014/main" id="{1456D567-D9F2-49B0-AF7F-F3AF33C458AB}"/>
                </a:ext>
              </a:extLst>
            </p:cNvPr>
            <p:cNvSpPr/>
            <p:nvPr/>
          </p:nvSpPr>
          <p:spPr>
            <a:xfrm>
              <a:off x="5146847" y="2618592"/>
              <a:ext cx="2295954" cy="88251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trgovačka društva u javnom i privatnom vlasništvu,</a:t>
              </a:r>
            </a:p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 u suradnji s resornim MINGOR</a:t>
              </a:r>
            </a:p>
          </p:txBody>
        </p:sp>
        <p:sp>
          <p:nvSpPr>
            <p:cNvPr id="91" name="Rectangle 150">
              <a:extLst>
                <a:ext uri="{FF2B5EF4-FFF2-40B4-BE49-F238E27FC236}">
                  <a16:creationId xmlns:a16="http://schemas.microsoft.com/office/drawing/2014/main" id="{01E166A8-9E63-413D-A068-CA3C76F25FBF}"/>
                </a:ext>
              </a:extLst>
            </p:cNvPr>
            <p:cNvSpPr/>
            <p:nvPr/>
          </p:nvSpPr>
          <p:spPr>
            <a:xfrm>
              <a:off x="5129899" y="1980136"/>
              <a:ext cx="2293154" cy="4044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Potencijalni prijavitelji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150" name="Grupa 149">
            <a:extLst>
              <a:ext uri="{FF2B5EF4-FFF2-40B4-BE49-F238E27FC236}">
                <a16:creationId xmlns:a16="http://schemas.microsoft.com/office/drawing/2014/main" id="{C5BD728E-2AFE-4427-B58A-3B58A30FD12A}"/>
              </a:ext>
            </a:extLst>
          </p:cNvPr>
          <p:cNvGrpSpPr/>
          <p:nvPr/>
        </p:nvGrpSpPr>
        <p:grpSpPr>
          <a:xfrm>
            <a:off x="7921222" y="4278958"/>
            <a:ext cx="728799" cy="718694"/>
            <a:chOff x="3171776" y="4571533"/>
            <a:chExt cx="813028" cy="791195"/>
          </a:xfrm>
        </p:grpSpPr>
        <p:sp>
          <p:nvSpPr>
            <p:cNvPr id="151" name="Dijagram toka: Poveznik 150">
              <a:extLst>
                <a:ext uri="{FF2B5EF4-FFF2-40B4-BE49-F238E27FC236}">
                  <a16:creationId xmlns:a16="http://schemas.microsoft.com/office/drawing/2014/main" id="{7E770C96-2711-4F97-AE76-3D11CCFAFD00}"/>
                </a:ext>
              </a:extLst>
            </p:cNvPr>
            <p:cNvSpPr/>
            <p:nvPr/>
          </p:nvSpPr>
          <p:spPr>
            <a:xfrm>
              <a:off x="3171776" y="4571533"/>
              <a:ext cx="813028" cy="791195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52" name="Dijagram toka: Poveznik 151">
              <a:extLst>
                <a:ext uri="{FF2B5EF4-FFF2-40B4-BE49-F238E27FC236}">
                  <a16:creationId xmlns:a16="http://schemas.microsoft.com/office/drawing/2014/main" id="{8359A419-2C2E-4803-AD82-DAD46CBCB07D}"/>
                </a:ext>
              </a:extLst>
            </p:cNvPr>
            <p:cNvSpPr/>
            <p:nvPr/>
          </p:nvSpPr>
          <p:spPr>
            <a:xfrm>
              <a:off x="3266281" y="4662243"/>
              <a:ext cx="624019" cy="611537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159" name="Grupa 158">
            <a:extLst>
              <a:ext uri="{FF2B5EF4-FFF2-40B4-BE49-F238E27FC236}">
                <a16:creationId xmlns:a16="http://schemas.microsoft.com/office/drawing/2014/main" id="{1987896D-952B-4998-A78D-93CAFAE457EC}"/>
              </a:ext>
            </a:extLst>
          </p:cNvPr>
          <p:cNvGrpSpPr/>
          <p:nvPr/>
        </p:nvGrpSpPr>
        <p:grpSpPr>
          <a:xfrm>
            <a:off x="4009289" y="2209102"/>
            <a:ext cx="728799" cy="718694"/>
            <a:chOff x="4009289" y="2209102"/>
            <a:chExt cx="728799" cy="718694"/>
          </a:xfrm>
        </p:grpSpPr>
        <p:grpSp>
          <p:nvGrpSpPr>
            <p:cNvPr id="4" name="Grupa 3">
              <a:extLst>
                <a:ext uri="{FF2B5EF4-FFF2-40B4-BE49-F238E27FC236}">
                  <a16:creationId xmlns:a16="http://schemas.microsoft.com/office/drawing/2014/main" id="{843DCFAF-8769-4E2E-9206-0C0A3C31E529}"/>
                </a:ext>
              </a:extLst>
            </p:cNvPr>
            <p:cNvGrpSpPr/>
            <p:nvPr/>
          </p:nvGrpSpPr>
          <p:grpSpPr>
            <a:xfrm>
              <a:off x="4009289" y="2209102"/>
              <a:ext cx="728799" cy="718694"/>
              <a:chOff x="3171776" y="4571533"/>
              <a:chExt cx="813028" cy="791195"/>
            </a:xfrm>
          </p:grpSpPr>
          <p:sp>
            <p:nvSpPr>
              <p:cNvPr id="143" name="Dijagram toka: Poveznik 142">
                <a:extLst>
                  <a:ext uri="{FF2B5EF4-FFF2-40B4-BE49-F238E27FC236}">
                    <a16:creationId xmlns:a16="http://schemas.microsoft.com/office/drawing/2014/main" id="{6366121C-E438-4532-B97B-A1A38A25F264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" name="Dijagram toka: Poveznik 1">
                <a:extLst>
                  <a:ext uri="{FF2B5EF4-FFF2-40B4-BE49-F238E27FC236}">
                    <a16:creationId xmlns:a16="http://schemas.microsoft.com/office/drawing/2014/main" id="{45B8C11C-39D8-41D6-AB24-C2A6BC72AA0A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7" name="Grafika 6" descr="Fast Forward outline">
              <a:extLst>
                <a:ext uri="{FF2B5EF4-FFF2-40B4-BE49-F238E27FC236}">
                  <a16:creationId xmlns:a16="http://schemas.microsoft.com/office/drawing/2014/main" id="{F33D6F2F-38F6-4B73-8938-E5D20A9D3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22639" y="2301953"/>
              <a:ext cx="528899" cy="528899"/>
            </a:xfrm>
            <a:prstGeom prst="rect">
              <a:avLst/>
            </a:prstGeom>
          </p:spPr>
        </p:pic>
      </p:grpSp>
      <p:grpSp>
        <p:nvGrpSpPr>
          <p:cNvPr id="158" name="Grupa 157">
            <a:extLst>
              <a:ext uri="{FF2B5EF4-FFF2-40B4-BE49-F238E27FC236}">
                <a16:creationId xmlns:a16="http://schemas.microsoft.com/office/drawing/2014/main" id="{FE64933B-4F93-4B6D-AB11-A4068C5F0B49}"/>
              </a:ext>
            </a:extLst>
          </p:cNvPr>
          <p:cNvGrpSpPr/>
          <p:nvPr/>
        </p:nvGrpSpPr>
        <p:grpSpPr>
          <a:xfrm>
            <a:off x="7934180" y="2219555"/>
            <a:ext cx="728799" cy="718694"/>
            <a:chOff x="7934180" y="2219555"/>
            <a:chExt cx="728799" cy="718694"/>
          </a:xfrm>
        </p:grpSpPr>
        <p:grpSp>
          <p:nvGrpSpPr>
            <p:cNvPr id="147" name="Grupa 146">
              <a:extLst>
                <a:ext uri="{FF2B5EF4-FFF2-40B4-BE49-F238E27FC236}">
                  <a16:creationId xmlns:a16="http://schemas.microsoft.com/office/drawing/2014/main" id="{9D4AFE4E-5B7F-4D31-B75B-CA390BDF1434}"/>
                </a:ext>
              </a:extLst>
            </p:cNvPr>
            <p:cNvGrpSpPr/>
            <p:nvPr/>
          </p:nvGrpSpPr>
          <p:grpSpPr>
            <a:xfrm>
              <a:off x="7934180" y="2219555"/>
              <a:ext cx="728799" cy="718694"/>
              <a:chOff x="3171776" y="4571533"/>
              <a:chExt cx="813028" cy="791195"/>
            </a:xfrm>
          </p:grpSpPr>
          <p:sp>
            <p:nvSpPr>
              <p:cNvPr id="148" name="Dijagram toka: Poveznik 147">
                <a:extLst>
                  <a:ext uri="{FF2B5EF4-FFF2-40B4-BE49-F238E27FC236}">
                    <a16:creationId xmlns:a16="http://schemas.microsoft.com/office/drawing/2014/main" id="{8E10A60B-688E-4222-8A00-270D6A81AD7D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9" name="Dijagram toka: Poveznik 148">
                <a:extLst>
                  <a:ext uri="{FF2B5EF4-FFF2-40B4-BE49-F238E27FC236}">
                    <a16:creationId xmlns:a16="http://schemas.microsoft.com/office/drawing/2014/main" id="{D0E8C1BE-98E4-499D-88E3-AAB152F2E797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4" name="Grafika 153" descr="Users with solid fill">
              <a:extLst>
                <a:ext uri="{FF2B5EF4-FFF2-40B4-BE49-F238E27FC236}">
                  <a16:creationId xmlns:a16="http://schemas.microsoft.com/office/drawing/2014/main" id="{03F7F799-8DF9-422C-A7BD-27E83A19A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49209" y="2378533"/>
              <a:ext cx="468466" cy="468466"/>
            </a:xfrm>
            <a:prstGeom prst="rect">
              <a:avLst/>
            </a:prstGeom>
          </p:spPr>
        </p:pic>
      </p:grpSp>
      <p:grpSp>
        <p:nvGrpSpPr>
          <p:cNvPr id="157" name="Grupa 156">
            <a:extLst>
              <a:ext uri="{FF2B5EF4-FFF2-40B4-BE49-F238E27FC236}">
                <a16:creationId xmlns:a16="http://schemas.microsoft.com/office/drawing/2014/main" id="{5A5CA612-3E97-4E49-BC39-5919DA58469E}"/>
              </a:ext>
            </a:extLst>
          </p:cNvPr>
          <p:cNvGrpSpPr/>
          <p:nvPr/>
        </p:nvGrpSpPr>
        <p:grpSpPr>
          <a:xfrm>
            <a:off x="4048690" y="4288086"/>
            <a:ext cx="728799" cy="718694"/>
            <a:chOff x="4057254" y="4163571"/>
            <a:chExt cx="728799" cy="718694"/>
          </a:xfrm>
        </p:grpSpPr>
        <p:grpSp>
          <p:nvGrpSpPr>
            <p:cNvPr id="144" name="Grupa 143">
              <a:extLst>
                <a:ext uri="{FF2B5EF4-FFF2-40B4-BE49-F238E27FC236}">
                  <a16:creationId xmlns:a16="http://schemas.microsoft.com/office/drawing/2014/main" id="{84B8A85A-8CAD-4368-A32C-30F9FF2E40DF}"/>
                </a:ext>
              </a:extLst>
            </p:cNvPr>
            <p:cNvGrpSpPr/>
            <p:nvPr/>
          </p:nvGrpSpPr>
          <p:grpSpPr>
            <a:xfrm>
              <a:off x="4057254" y="4163571"/>
              <a:ext cx="728799" cy="718694"/>
              <a:chOff x="3171776" y="4571533"/>
              <a:chExt cx="813028" cy="791195"/>
            </a:xfrm>
          </p:grpSpPr>
          <p:sp>
            <p:nvSpPr>
              <p:cNvPr id="145" name="Dijagram toka: Poveznik 144">
                <a:extLst>
                  <a:ext uri="{FF2B5EF4-FFF2-40B4-BE49-F238E27FC236}">
                    <a16:creationId xmlns:a16="http://schemas.microsoft.com/office/drawing/2014/main" id="{527D2F18-43A6-4F1F-AC77-18327A6CA9C2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6" name="Dijagram toka: Poveznik 145">
                <a:extLst>
                  <a:ext uri="{FF2B5EF4-FFF2-40B4-BE49-F238E27FC236}">
                    <a16:creationId xmlns:a16="http://schemas.microsoft.com/office/drawing/2014/main" id="{93BE73EA-8D98-42F9-B59B-C07EC52AC19F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6" name="Grafika 155" descr="Coins outline">
              <a:extLst>
                <a:ext uri="{FF2B5EF4-FFF2-40B4-BE49-F238E27FC236}">
                  <a16:creationId xmlns:a16="http://schemas.microsoft.com/office/drawing/2014/main" id="{2C7AC466-CBAF-4DF8-8F1B-5ADE2EB0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05237" y="4347015"/>
              <a:ext cx="406918" cy="406918"/>
            </a:xfrm>
            <a:prstGeom prst="rect">
              <a:avLst/>
            </a:prstGeom>
          </p:spPr>
        </p:pic>
      </p:grpSp>
      <p:pic>
        <p:nvPicPr>
          <p:cNvPr id="161" name="Grafika 160" descr="Piggy Bank outline">
            <a:extLst>
              <a:ext uri="{FF2B5EF4-FFF2-40B4-BE49-F238E27FC236}">
                <a16:creationId xmlns:a16="http://schemas.microsoft.com/office/drawing/2014/main" id="{82E0A90A-3744-4F09-AAE7-6E2B7DE8D6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56434" y="4412603"/>
            <a:ext cx="469661" cy="469661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504D24EC-68C4-3DA3-280C-412BB4857B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95" y="2378533"/>
            <a:ext cx="3701550" cy="268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65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118" y="1905000"/>
            <a:ext cx="2310882" cy="4953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470571" y="3928188"/>
            <a:ext cx="3537422" cy="3706074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77" y="519038"/>
            <a:ext cx="3402427" cy="88201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06381" y="2204485"/>
            <a:ext cx="95202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>
                <a:solidFill>
                  <a:srgbClr val="6D6E70"/>
                </a:solidFill>
                <a:ea typeface="Open Sans ExtraBold" panose="020B0604020202020204" pitchFamily="34" charset="0"/>
                <a:cs typeface="Open Sans ExtraBold" panose="020B0604020202020204" pitchFamily="34" charset="0"/>
              </a:rPr>
              <a:t>Sufinanciranje projekata zaštite okoliša, energetske učinkovitosti i korištenja obnovljivih izvora energije</a:t>
            </a:r>
            <a:endParaRPr lang="hr-HR" sz="4800" b="1" dirty="0">
              <a:solidFill>
                <a:srgbClr val="0BA356"/>
              </a:solidFill>
              <a:ea typeface="Open Sans ExtraBold" panose="020B0604020202020204" pitchFamily="34" charset="0"/>
              <a:cs typeface="Open Sans ExtraBold" panose="020B0604020202020204" pitchFamily="34" charset="0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DCFE0E1E-33A0-4D9E-B941-6093DD4E2C05}"/>
              </a:ext>
            </a:extLst>
          </p:cNvPr>
          <p:cNvSpPr txBox="1"/>
          <p:nvPr/>
        </p:nvSpPr>
        <p:spPr>
          <a:xfrm>
            <a:off x="7371184" y="10317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dirty="0" err="1">
              <a:solidFill>
                <a:srgbClr val="0782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998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76507" y="254566"/>
            <a:ext cx="10926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solidFill>
                  <a:schemeClr val="accent3"/>
                </a:solidFill>
                <a:latin typeface="+mj-lt"/>
              </a:rPr>
              <a:t>Modernizacijski fond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8106189B-D347-B017-AC5D-1341DA43EDF1}"/>
              </a:ext>
            </a:extLst>
          </p:cNvPr>
          <p:cNvSpPr txBox="1"/>
          <p:nvPr/>
        </p:nvSpPr>
        <p:spPr>
          <a:xfrm>
            <a:off x="676507" y="1112659"/>
            <a:ext cx="982794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600" dirty="0"/>
              <a:t>Financira se iz </a:t>
            </a:r>
            <a:r>
              <a:rPr lang="hr-HR" sz="1600" b="1" dirty="0"/>
              <a:t>sustava trgovanja emisijskim jedinicama</a:t>
            </a:r>
            <a:r>
              <a:rPr lang="hr-HR" sz="1600" dirty="0"/>
              <a:t>, koje će biti dostupne na tržištu u razdoblju od 2021.-2030. namijenjen podršci 10 država članica Europske unije s nižim dohodcima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600" dirty="0"/>
              <a:t>Hrvatska ima </a:t>
            </a:r>
            <a:r>
              <a:rPr lang="hr-HR" sz="1600" b="1" dirty="0"/>
              <a:t>14,6 milijuna emisijskih jedinica </a:t>
            </a:r>
            <a:r>
              <a:rPr lang="hr-HR" sz="1600" dirty="0"/>
              <a:t>za razdoblje 2021.-2030.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sz="1600" dirty="0"/>
              <a:t>procjenjuje se da će biti dostupna 1 milijarda eura do 2030., odnosno oko </a:t>
            </a:r>
            <a:r>
              <a:rPr lang="hr-HR" sz="1600" b="1" dirty="0"/>
              <a:t>100 milijuna eura godišnje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600" dirty="0"/>
              <a:t>Ministarstvo gospodarstva i održivog razvoja u suradnji sa Fondom će provoditi Pozive za dodjelu sredstava u sklopu odobrenih programa ulaganja te potpisivati Ugovore o dodjeli sredstava za odobrene projekte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2439A737-D0E7-DCFB-08A5-FE2E80CA3E70}"/>
              </a:ext>
            </a:extLst>
          </p:cNvPr>
          <p:cNvSpPr txBox="1"/>
          <p:nvPr/>
        </p:nvSpPr>
        <p:spPr>
          <a:xfrm>
            <a:off x="676507" y="3417302"/>
            <a:ext cx="70866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b="1" dirty="0"/>
              <a:t>Prioritetna ulaganja iz sredstava Modernizacijskog fonda su usmjerena na</a:t>
            </a:r>
            <a:r>
              <a:rPr lang="hr-HR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2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hr-HR" sz="1600" dirty="0"/>
              <a:t>proizvodnju i korištenje energije iz obnovljivih izvora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hr-HR" sz="1600" dirty="0"/>
              <a:t>povećanje energetske učinkovitosti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hr-HR" sz="1600" dirty="0"/>
              <a:t>skladištenje energije, modernizacija energetske mreže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hr-HR" sz="1600" dirty="0"/>
              <a:t>pravednu tranziciju regija ovisnim o ugljiku 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66E98162-9FBA-947D-E4BD-406399DA1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117" y="160810"/>
            <a:ext cx="2586458" cy="608148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E68C42B0-11E4-A9B1-B6DB-E3E0EAD57E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03" t="21116" r="69268" b="7534"/>
          <a:stretch/>
        </p:blipFill>
        <p:spPr>
          <a:xfrm>
            <a:off x="11086045" y="0"/>
            <a:ext cx="116696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05A0F3B1-D108-01FD-BB93-07C1388525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88" y="5198725"/>
            <a:ext cx="6579219" cy="156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53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9337" y="254566"/>
            <a:ext cx="10963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solidFill>
                  <a:schemeClr val="accent3"/>
                </a:solidFill>
                <a:latin typeface="+mj-lt"/>
              </a:rPr>
              <a:t>Modernizacijski fond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8106189B-D347-B017-AC5D-1341DA43EDF1}"/>
              </a:ext>
            </a:extLst>
          </p:cNvPr>
          <p:cNvSpPr txBox="1"/>
          <p:nvPr/>
        </p:nvSpPr>
        <p:spPr>
          <a:xfrm>
            <a:off x="639337" y="1112659"/>
            <a:ext cx="10794380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600" dirty="0"/>
              <a:t>Ministarstvo gospodarstva i održivog razvoja objavilo je </a:t>
            </a:r>
            <a:r>
              <a:rPr lang="hr-HR" sz="1600" b="1" dirty="0"/>
              <a:t>Poziv za dodjelu sredstava za proizvodnju električne energije iz obnovljivih izvora u prerađivačkoj industriji i </a:t>
            </a:r>
            <a:r>
              <a:rPr lang="hr-HR" sz="1600" b="1" dirty="0" err="1"/>
              <a:t>toplinarstvu</a:t>
            </a:r>
            <a:r>
              <a:rPr lang="hr-HR" sz="1600" b="1" dirty="0"/>
              <a:t> </a:t>
            </a:r>
            <a:endParaRPr lang="hr-HR" sz="16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600" dirty="0"/>
              <a:t>Fond će biti provedbeno tijelo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600" b="1" dirty="0"/>
              <a:t>Cilj poziva</a:t>
            </a:r>
            <a:r>
              <a:rPr lang="hr-HR" sz="1600" dirty="0"/>
              <a:t>: utjecati na smanjenje emisija stakleničkih plinova (60 000 t CO2/god), povećanje proizvodnje energije iz obnovljivih izvora (80MW), uštedu energije (140.000 MWh godišnje), te povećanje kapaciteta skladištenja energije (20MWh).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600" b="1" dirty="0"/>
              <a:t>Vrijednost Poziva</a:t>
            </a:r>
            <a:r>
              <a:rPr lang="hr-HR" sz="1600" dirty="0"/>
              <a:t>: </a:t>
            </a:r>
            <a:r>
              <a:rPr lang="hr-HR" sz="1600" b="1" dirty="0"/>
              <a:t>60 milijuna eura </a:t>
            </a:r>
            <a:r>
              <a:rPr lang="hr-HR" sz="1600" dirty="0"/>
              <a:t>(više od 450 milijuna kuna)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600" dirty="0"/>
              <a:t>Bespovratni iznos po projektnom prijedlogu: </a:t>
            </a:r>
            <a:r>
              <a:rPr lang="hr-HR" sz="1600" b="1" dirty="0"/>
              <a:t>od 100.000 </a:t>
            </a:r>
            <a:r>
              <a:rPr lang="hr-HR" sz="1600" dirty="0"/>
              <a:t>do </a:t>
            </a:r>
            <a:r>
              <a:rPr lang="hr-HR" sz="1600" b="1" dirty="0"/>
              <a:t>2 milijuna eura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hr-HR" sz="1600" dirty="0"/>
              <a:t>prijavitelj može prijaviti više projekata, a maksimalni iznos po prijavitelju je </a:t>
            </a:r>
            <a:r>
              <a:rPr lang="hr-HR" sz="1600" b="1" dirty="0"/>
              <a:t>4 milijuna eura</a:t>
            </a:r>
            <a:endParaRPr lang="hr-HR" sz="1600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66E98162-9FBA-947D-E4BD-406399DA1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1220" y="174544"/>
            <a:ext cx="2586458" cy="60814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9E96200-CEBE-5440-872F-5EA6E74ABF4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8693" y="4377498"/>
            <a:ext cx="3868588" cy="2579562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CFC6FEE4-E2CC-5B2A-EBA6-CAF9F84C4CC9}"/>
              </a:ext>
            </a:extLst>
          </p:cNvPr>
          <p:cNvSpPr txBox="1"/>
          <p:nvPr/>
        </p:nvSpPr>
        <p:spPr>
          <a:xfrm>
            <a:off x="2661424" y="4377498"/>
            <a:ext cx="8326243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600" dirty="0"/>
              <a:t>Unutar navedenog raspoloživog iznosa, sredstva će se raspodijeliti prema vrsti ulaganja u: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hr-HR" sz="1600" dirty="0"/>
              <a:t>1. fotonaponske elektrane - alokacija </a:t>
            </a:r>
            <a:r>
              <a:rPr lang="hr-HR" sz="1600" b="1" dirty="0"/>
              <a:t>50 milijuna eura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hr-HR" sz="1600" dirty="0"/>
              <a:t>2. elektrane na biomasu - alokacija </a:t>
            </a:r>
            <a:r>
              <a:rPr lang="hr-HR" sz="1600" b="1" dirty="0"/>
              <a:t>5 milijuna eura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hr-HR" sz="1600" dirty="0"/>
              <a:t>3. bioplinske elektrane - alokacija </a:t>
            </a:r>
            <a:r>
              <a:rPr lang="hr-HR" sz="1600" b="1" dirty="0"/>
              <a:t>5 milijuna eura</a:t>
            </a:r>
          </a:p>
        </p:txBody>
      </p:sp>
    </p:spTree>
    <p:extLst>
      <p:ext uri="{BB962C8B-B14F-4D97-AF65-F5344CB8AC3E}">
        <p14:creationId xmlns:p14="http://schemas.microsoft.com/office/powerpoint/2010/main" val="2695563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9337" y="254566"/>
            <a:ext cx="10963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solidFill>
                  <a:schemeClr val="accent3"/>
                </a:solidFill>
                <a:latin typeface="+mj-lt"/>
              </a:rPr>
              <a:t>Modernizacijski fond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8106189B-D347-B017-AC5D-1341DA43EDF1}"/>
              </a:ext>
            </a:extLst>
          </p:cNvPr>
          <p:cNvSpPr txBox="1"/>
          <p:nvPr/>
        </p:nvSpPr>
        <p:spPr>
          <a:xfrm>
            <a:off x="639337" y="1112659"/>
            <a:ext cx="1129246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600" b="1" dirty="0"/>
              <a:t>Program dodjele državnih potpora za ulaganje u mjere energetske učinkovitosti i visokoučinkovite kogeneracije 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hr-HR" sz="1600" b="1" dirty="0"/>
              <a:t>40 milijuna eura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hr-HR" sz="1600" i="1" dirty="0"/>
              <a:t>Prijavitelji: trgovačka društva odnosno mikro, mali, srednji i veliki poduzetnici koji temeljem Odluke NKD 2007. pripadaju području C: Prerađivačka industrija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600" b="1" dirty="0"/>
              <a:t>Program ulaganja u promicanje energije iz obnovljivih izvora energije za davatelje javne usluge sakupljanja komunalnog otpada 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hr-HR" sz="1600" b="1" dirty="0"/>
              <a:t>5 milijuna eura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hr-HR" sz="1600" i="1" dirty="0"/>
              <a:t>Prijavitelji</a:t>
            </a:r>
            <a:r>
              <a:rPr lang="hr-HR" sz="1600" dirty="0"/>
              <a:t>: trgovačka društva koje osniva jedna ili više jedinica lokalne samouprave i u kojem većinski dio dionica odnosno udjela čine dionice odnosno udjeli jedne ili nekoliko jedinica lokalne samouprave, temeljem odluke predstavničkog tijela JLS o dodjeli obavljanja usluge sakupljanja komunalnog otpada ili pravna ili fizička osoba – obrtnik, temeljem koncesije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600" b="1" dirty="0"/>
              <a:t>Program korištenja obnovljivih izvora energije za javne isporučitelje vodnih usluga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hr-HR" sz="1600" b="1" dirty="0"/>
              <a:t>23 milijuna eura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hr-HR" sz="1600" i="1" dirty="0"/>
              <a:t>Prijavitelji</a:t>
            </a:r>
            <a:r>
              <a:rPr lang="hr-HR" sz="1600" dirty="0"/>
              <a:t>: </a:t>
            </a:r>
            <a:r>
              <a:rPr lang="hr-HR" sz="1600" i="1" dirty="0"/>
              <a:t>trgovačka društva odnosno mikro, mali, srednji i veliki poduzetnici koji su temeljem ZVU javni isporučitelji vodnih usluga u Republici Hrvatskoj</a:t>
            </a:r>
            <a:endParaRPr lang="hr-HR" sz="1600" b="1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66E98162-9FBA-947D-E4BD-406399DA1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1220" y="174544"/>
            <a:ext cx="2586458" cy="60814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9E96200-CEBE-5440-872F-5EA6E74ABF4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4878" y="5056548"/>
            <a:ext cx="2984000" cy="198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51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3" y="6179631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1809" y="386427"/>
            <a:ext cx="11558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dirty="0">
                <a:solidFill>
                  <a:srgbClr val="078240"/>
                </a:solidFill>
              </a:rPr>
              <a:t>Javni poziv za uspostavu infrastrukture za punjenje </a:t>
            </a:r>
            <a:r>
              <a:rPr lang="pl-PL" sz="2400" dirty="0">
                <a:solidFill>
                  <a:srgbClr val="FF0000"/>
                </a:solidFill>
              </a:rPr>
              <a:t>– planirana objava u lipnju</a:t>
            </a:r>
          </a:p>
          <a:p>
            <a:endParaRPr lang="hr-HR" sz="3000" dirty="0">
              <a:solidFill>
                <a:srgbClr val="078240"/>
              </a:solidFill>
            </a:endParaRPr>
          </a:p>
        </p:txBody>
      </p:sp>
      <p:pic>
        <p:nvPicPr>
          <p:cNvPr id="9" name="Picture 3" descr="znak_fotka_plavo_zeleno_dorada.psd">
            <a:extLst>
              <a:ext uri="{FF2B5EF4-FFF2-40B4-BE49-F238E27FC236}">
                <a16:creationId xmlns:a16="http://schemas.microsoft.com/office/drawing/2014/main" id="{F78B20A5-DB93-4F41-956E-CB0EAA7FD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113613" y="4560924"/>
            <a:ext cx="1469953" cy="3124200"/>
          </a:xfrm>
          <a:prstGeom prst="rect">
            <a:avLst/>
          </a:prstGeom>
        </p:spPr>
      </p:pic>
      <p:sp>
        <p:nvSpPr>
          <p:cNvPr id="11" name="Oval 4">
            <a:extLst>
              <a:ext uri="{FF2B5EF4-FFF2-40B4-BE49-F238E27FC236}">
                <a16:creationId xmlns:a16="http://schemas.microsoft.com/office/drawing/2014/main" id="{7F490916-459F-4BD9-8447-4AD7895515DA}"/>
              </a:ext>
            </a:extLst>
          </p:cNvPr>
          <p:cNvSpPr/>
          <p:nvPr/>
        </p:nvSpPr>
        <p:spPr>
          <a:xfrm>
            <a:off x="10435997" y="4608441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3">
            <a:extLst>
              <a:ext uri="{FF2B5EF4-FFF2-40B4-BE49-F238E27FC236}">
                <a16:creationId xmlns:a16="http://schemas.microsoft.com/office/drawing/2014/main" id="{1467B601-F96E-477C-98CE-14C90872FEC7}"/>
              </a:ext>
            </a:extLst>
          </p:cNvPr>
          <p:cNvGrpSpPr/>
          <p:nvPr/>
        </p:nvGrpSpPr>
        <p:grpSpPr>
          <a:xfrm>
            <a:off x="4435515" y="1612029"/>
            <a:ext cx="3428041" cy="1883271"/>
            <a:chOff x="4825572" y="1903543"/>
            <a:chExt cx="2901809" cy="1847828"/>
          </a:xfrm>
        </p:grpSpPr>
        <p:sp>
          <p:nvSpPr>
            <p:cNvPr id="73" name="Rectangle: Rounded Corners 1">
              <a:extLst>
                <a:ext uri="{FF2B5EF4-FFF2-40B4-BE49-F238E27FC236}">
                  <a16:creationId xmlns:a16="http://schemas.microsoft.com/office/drawing/2014/main" id="{216A1E4B-815A-4448-8A0E-3B07EC39A111}"/>
                </a:ext>
              </a:extLst>
            </p:cNvPr>
            <p:cNvSpPr/>
            <p:nvPr/>
          </p:nvSpPr>
          <p:spPr>
            <a:xfrm>
              <a:off x="4825572" y="1903543"/>
              <a:ext cx="2901809" cy="1847828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4" name="Straight Connector 36">
              <a:extLst>
                <a:ext uri="{FF2B5EF4-FFF2-40B4-BE49-F238E27FC236}">
                  <a16:creationId xmlns:a16="http://schemas.microsoft.com/office/drawing/2014/main" id="{218B9038-2206-4EE1-BD20-0766014A6E5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41">
              <a:extLst>
                <a:ext uri="{FF2B5EF4-FFF2-40B4-BE49-F238E27FC236}">
                  <a16:creationId xmlns:a16="http://schemas.microsoft.com/office/drawing/2014/main" id="{7D077136-0B4A-4116-A19D-34AE849B8DD1}"/>
                </a:ext>
              </a:extLst>
            </p:cNvPr>
            <p:cNvSpPr/>
            <p:nvPr/>
          </p:nvSpPr>
          <p:spPr>
            <a:xfrm>
              <a:off x="5068216" y="2460060"/>
              <a:ext cx="2464521" cy="93615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Punionice za električna </a:t>
              </a:r>
              <a:r>
                <a:rPr kumimoji="0" lang="hr-H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vozil</a:t>
              </a:r>
              <a:r>
                <a:rPr lang="hr-HR" sz="1400" dirty="0">
                  <a:solidFill>
                    <a:srgbClr val="6D6E70"/>
                  </a:solidFill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a na parkiralištima zgrada javnog sektora koje su obvezne postaviti mjesta za punjenje sukladno Zakonu o gradnji.</a:t>
              </a:r>
              <a:endPara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76" name="Rectangle 42">
              <a:extLst>
                <a:ext uri="{FF2B5EF4-FFF2-40B4-BE49-F238E27FC236}">
                  <a16:creationId xmlns:a16="http://schemas.microsoft.com/office/drawing/2014/main" id="{9F275C1C-11EE-4684-9E97-D18518AA795D}"/>
                </a:ext>
              </a:extLst>
            </p:cNvPr>
            <p:cNvSpPr/>
            <p:nvPr/>
          </p:nvSpPr>
          <p:spPr>
            <a:xfrm>
              <a:off x="5129899" y="1980136"/>
              <a:ext cx="2293154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Predmet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77" name="Group 151">
            <a:extLst>
              <a:ext uri="{FF2B5EF4-FFF2-40B4-BE49-F238E27FC236}">
                <a16:creationId xmlns:a16="http://schemas.microsoft.com/office/drawing/2014/main" id="{9DFE9002-5969-4900-9C9E-79975A292A0F}"/>
              </a:ext>
            </a:extLst>
          </p:cNvPr>
          <p:cNvGrpSpPr/>
          <p:nvPr/>
        </p:nvGrpSpPr>
        <p:grpSpPr>
          <a:xfrm>
            <a:off x="4421655" y="3694763"/>
            <a:ext cx="3388892" cy="1706936"/>
            <a:chOff x="4825572" y="1903543"/>
            <a:chExt cx="2901809" cy="1552571"/>
          </a:xfrm>
        </p:grpSpPr>
        <p:sp>
          <p:nvSpPr>
            <p:cNvPr id="78" name="Rectangle: Rounded Corners 152">
              <a:extLst>
                <a:ext uri="{FF2B5EF4-FFF2-40B4-BE49-F238E27FC236}">
                  <a16:creationId xmlns:a16="http://schemas.microsoft.com/office/drawing/2014/main" id="{F1E4B239-5F05-487F-A016-72884D63390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9" name="Straight Connector 153">
              <a:extLst>
                <a:ext uri="{FF2B5EF4-FFF2-40B4-BE49-F238E27FC236}">
                  <a16:creationId xmlns:a16="http://schemas.microsoft.com/office/drawing/2014/main" id="{9978A488-FB5C-4776-B6D6-D8B5AE85E85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154">
              <a:extLst>
                <a:ext uri="{FF2B5EF4-FFF2-40B4-BE49-F238E27FC236}">
                  <a16:creationId xmlns:a16="http://schemas.microsoft.com/office/drawing/2014/main" id="{0207F7D4-E23C-4BEF-BC7F-0F528422A70D}"/>
                </a:ext>
              </a:extLst>
            </p:cNvPr>
            <p:cNvSpPr/>
            <p:nvPr/>
          </p:nvSpPr>
          <p:spPr>
            <a:xfrm>
              <a:off x="4969822" y="2665370"/>
              <a:ext cx="2613307" cy="27994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l-PL" sz="1400" dirty="0">
                  <a:solidFill>
                    <a:srgbClr val="6D6E70"/>
                  </a:solidFill>
                </a:rPr>
                <a:t>Maksimalno do </a:t>
              </a:r>
              <a:r>
                <a:rPr lang="pl-PL" sz="1400" b="1" dirty="0">
                  <a:solidFill>
                    <a:srgbClr val="6D6E70"/>
                  </a:solidFill>
                </a:rPr>
                <a:t>20.000 eura</a:t>
              </a:r>
              <a:endParaRPr kumimoji="0" lang="en-IN" sz="140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1" name="Rectangle 155">
              <a:extLst>
                <a:ext uri="{FF2B5EF4-FFF2-40B4-BE49-F238E27FC236}">
                  <a16:creationId xmlns:a16="http://schemas.microsoft.com/office/drawing/2014/main" id="{4E3F127C-7ABA-48BB-9897-90AE39F769AC}"/>
                </a:ext>
              </a:extLst>
            </p:cNvPr>
            <p:cNvSpPr/>
            <p:nvPr/>
          </p:nvSpPr>
          <p:spPr>
            <a:xfrm>
              <a:off x="5129899" y="1980136"/>
              <a:ext cx="2293154" cy="3079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Iznos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2" name="Group 156">
            <a:extLst>
              <a:ext uri="{FF2B5EF4-FFF2-40B4-BE49-F238E27FC236}">
                <a16:creationId xmlns:a16="http://schemas.microsoft.com/office/drawing/2014/main" id="{1104E833-4D7E-41CB-BD22-5E534927B33D}"/>
              </a:ext>
            </a:extLst>
          </p:cNvPr>
          <p:cNvGrpSpPr/>
          <p:nvPr/>
        </p:nvGrpSpPr>
        <p:grpSpPr>
          <a:xfrm>
            <a:off x="8292692" y="3700163"/>
            <a:ext cx="3407189" cy="1710081"/>
            <a:chOff x="4825572" y="1903543"/>
            <a:chExt cx="2901809" cy="1552571"/>
          </a:xfrm>
        </p:grpSpPr>
        <p:sp>
          <p:nvSpPr>
            <p:cNvPr id="83" name="Rectangle: Rounded Corners 157">
              <a:extLst>
                <a:ext uri="{FF2B5EF4-FFF2-40B4-BE49-F238E27FC236}">
                  <a16:creationId xmlns:a16="http://schemas.microsoft.com/office/drawing/2014/main" id="{E05957AB-E457-4563-B67A-D3173839BAC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4" name="Straight Connector 158">
              <a:extLst>
                <a:ext uri="{FF2B5EF4-FFF2-40B4-BE49-F238E27FC236}">
                  <a16:creationId xmlns:a16="http://schemas.microsoft.com/office/drawing/2014/main" id="{9CBE4D7A-1B11-43DD-BCF2-F2D635B4DD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3" y="1174280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159">
              <a:extLst>
                <a:ext uri="{FF2B5EF4-FFF2-40B4-BE49-F238E27FC236}">
                  <a16:creationId xmlns:a16="http://schemas.microsoft.com/office/drawing/2014/main" id="{98CF6260-8AA1-4D4C-B258-E236C92BEAB7}"/>
                </a:ext>
              </a:extLst>
            </p:cNvPr>
            <p:cNvSpPr/>
            <p:nvPr/>
          </p:nvSpPr>
          <p:spPr>
            <a:xfrm>
              <a:off x="5144154" y="2566050"/>
              <a:ext cx="2293154" cy="33531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b="1" dirty="0">
                  <a:solidFill>
                    <a:srgbClr val="6D6E70"/>
                  </a:solidFill>
                </a:rPr>
                <a:t>5 milijuna eura</a:t>
              </a:r>
              <a:endParaRPr kumimoji="0" lang="en-IN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6" name="Rectangle 160">
              <a:extLst>
                <a:ext uri="{FF2B5EF4-FFF2-40B4-BE49-F238E27FC236}">
                  <a16:creationId xmlns:a16="http://schemas.microsoft.com/office/drawing/2014/main" id="{3297F1F8-6A60-405B-ACD9-534338BD336D}"/>
                </a:ext>
              </a:extLst>
            </p:cNvPr>
            <p:cNvSpPr/>
            <p:nvPr/>
          </p:nvSpPr>
          <p:spPr>
            <a:xfrm>
              <a:off x="5129899" y="2007018"/>
              <a:ext cx="2293154" cy="30737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Vrijednost poziva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7" name="Group 146">
            <a:extLst>
              <a:ext uri="{FF2B5EF4-FFF2-40B4-BE49-F238E27FC236}">
                <a16:creationId xmlns:a16="http://schemas.microsoft.com/office/drawing/2014/main" id="{2AB47924-2933-45EC-9CC4-AA0D1EE8B694}"/>
              </a:ext>
            </a:extLst>
          </p:cNvPr>
          <p:cNvGrpSpPr/>
          <p:nvPr/>
        </p:nvGrpSpPr>
        <p:grpSpPr>
          <a:xfrm>
            <a:off x="8283442" y="1639549"/>
            <a:ext cx="3428041" cy="1883270"/>
            <a:chOff x="4825572" y="1903543"/>
            <a:chExt cx="2901809" cy="2250031"/>
          </a:xfrm>
        </p:grpSpPr>
        <p:sp>
          <p:nvSpPr>
            <p:cNvPr id="88" name="Rectangle: Rounded Corners 147">
              <a:extLst>
                <a:ext uri="{FF2B5EF4-FFF2-40B4-BE49-F238E27FC236}">
                  <a16:creationId xmlns:a16="http://schemas.microsoft.com/office/drawing/2014/main" id="{F7679AB6-7C5D-485A-ADEE-371B295E6A84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9" name="Straight Connector 148">
              <a:extLst>
                <a:ext uri="{FF2B5EF4-FFF2-40B4-BE49-F238E27FC236}">
                  <a16:creationId xmlns:a16="http://schemas.microsoft.com/office/drawing/2014/main" id="{F89AB09B-C172-48BD-AEDE-A75E0FD1754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2403" y="1266378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149">
              <a:extLst>
                <a:ext uri="{FF2B5EF4-FFF2-40B4-BE49-F238E27FC236}">
                  <a16:creationId xmlns:a16="http://schemas.microsoft.com/office/drawing/2014/main" id="{1456D567-D9F2-49B0-AF7F-F3AF33C458AB}"/>
                </a:ext>
              </a:extLst>
            </p:cNvPr>
            <p:cNvSpPr/>
            <p:nvPr/>
          </p:nvSpPr>
          <p:spPr>
            <a:xfrm>
              <a:off x="5304636" y="2849286"/>
              <a:ext cx="2083591" cy="36771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Vlasnici zgrada javnog sektora</a:t>
              </a:r>
              <a:endParaRPr lang="hr-HR" sz="1400" dirty="0">
                <a:solidFill>
                  <a:srgbClr val="6D6E7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91" name="Rectangle 150">
              <a:extLst>
                <a:ext uri="{FF2B5EF4-FFF2-40B4-BE49-F238E27FC236}">
                  <a16:creationId xmlns:a16="http://schemas.microsoft.com/office/drawing/2014/main" id="{01E166A8-9E63-413D-A068-CA3C76F25FBF}"/>
                </a:ext>
              </a:extLst>
            </p:cNvPr>
            <p:cNvSpPr/>
            <p:nvPr/>
          </p:nvSpPr>
          <p:spPr>
            <a:xfrm>
              <a:off x="5129899" y="1980136"/>
              <a:ext cx="2293154" cy="4044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Potencijalni prijavitelji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150" name="Grupa 149">
            <a:extLst>
              <a:ext uri="{FF2B5EF4-FFF2-40B4-BE49-F238E27FC236}">
                <a16:creationId xmlns:a16="http://schemas.microsoft.com/office/drawing/2014/main" id="{C5BD728E-2AFE-4427-B58A-3B58A30FD12A}"/>
              </a:ext>
            </a:extLst>
          </p:cNvPr>
          <p:cNvGrpSpPr/>
          <p:nvPr/>
        </p:nvGrpSpPr>
        <p:grpSpPr>
          <a:xfrm>
            <a:off x="7921222" y="4278958"/>
            <a:ext cx="728799" cy="718694"/>
            <a:chOff x="3171776" y="4571533"/>
            <a:chExt cx="813028" cy="791195"/>
          </a:xfrm>
        </p:grpSpPr>
        <p:sp>
          <p:nvSpPr>
            <p:cNvPr id="151" name="Dijagram toka: Poveznik 150">
              <a:extLst>
                <a:ext uri="{FF2B5EF4-FFF2-40B4-BE49-F238E27FC236}">
                  <a16:creationId xmlns:a16="http://schemas.microsoft.com/office/drawing/2014/main" id="{7E770C96-2711-4F97-AE76-3D11CCFAFD00}"/>
                </a:ext>
              </a:extLst>
            </p:cNvPr>
            <p:cNvSpPr/>
            <p:nvPr/>
          </p:nvSpPr>
          <p:spPr>
            <a:xfrm>
              <a:off x="3171776" y="4571533"/>
              <a:ext cx="813028" cy="791195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52" name="Dijagram toka: Poveznik 151">
              <a:extLst>
                <a:ext uri="{FF2B5EF4-FFF2-40B4-BE49-F238E27FC236}">
                  <a16:creationId xmlns:a16="http://schemas.microsoft.com/office/drawing/2014/main" id="{8359A419-2C2E-4803-AD82-DAD46CBCB07D}"/>
                </a:ext>
              </a:extLst>
            </p:cNvPr>
            <p:cNvSpPr/>
            <p:nvPr/>
          </p:nvSpPr>
          <p:spPr>
            <a:xfrm>
              <a:off x="3266281" y="4662243"/>
              <a:ext cx="624019" cy="611537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159" name="Grupa 158">
            <a:extLst>
              <a:ext uri="{FF2B5EF4-FFF2-40B4-BE49-F238E27FC236}">
                <a16:creationId xmlns:a16="http://schemas.microsoft.com/office/drawing/2014/main" id="{1987896D-952B-4998-A78D-93CAFAE457EC}"/>
              </a:ext>
            </a:extLst>
          </p:cNvPr>
          <p:cNvGrpSpPr/>
          <p:nvPr/>
        </p:nvGrpSpPr>
        <p:grpSpPr>
          <a:xfrm>
            <a:off x="4009289" y="2209102"/>
            <a:ext cx="728799" cy="718694"/>
            <a:chOff x="4009289" y="2209102"/>
            <a:chExt cx="728799" cy="718694"/>
          </a:xfrm>
        </p:grpSpPr>
        <p:grpSp>
          <p:nvGrpSpPr>
            <p:cNvPr id="4" name="Grupa 3">
              <a:extLst>
                <a:ext uri="{FF2B5EF4-FFF2-40B4-BE49-F238E27FC236}">
                  <a16:creationId xmlns:a16="http://schemas.microsoft.com/office/drawing/2014/main" id="{843DCFAF-8769-4E2E-9206-0C0A3C31E529}"/>
                </a:ext>
              </a:extLst>
            </p:cNvPr>
            <p:cNvGrpSpPr/>
            <p:nvPr/>
          </p:nvGrpSpPr>
          <p:grpSpPr>
            <a:xfrm>
              <a:off x="4009289" y="2209102"/>
              <a:ext cx="728799" cy="718694"/>
              <a:chOff x="3171776" y="4571533"/>
              <a:chExt cx="813028" cy="791195"/>
            </a:xfrm>
          </p:grpSpPr>
          <p:sp>
            <p:nvSpPr>
              <p:cNvPr id="143" name="Dijagram toka: Poveznik 142">
                <a:extLst>
                  <a:ext uri="{FF2B5EF4-FFF2-40B4-BE49-F238E27FC236}">
                    <a16:creationId xmlns:a16="http://schemas.microsoft.com/office/drawing/2014/main" id="{6366121C-E438-4532-B97B-A1A38A25F264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" name="Dijagram toka: Poveznik 1">
                <a:extLst>
                  <a:ext uri="{FF2B5EF4-FFF2-40B4-BE49-F238E27FC236}">
                    <a16:creationId xmlns:a16="http://schemas.microsoft.com/office/drawing/2014/main" id="{45B8C11C-39D8-41D6-AB24-C2A6BC72AA0A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7" name="Grafika 6" descr="Fast Forward outline">
              <a:extLst>
                <a:ext uri="{FF2B5EF4-FFF2-40B4-BE49-F238E27FC236}">
                  <a16:creationId xmlns:a16="http://schemas.microsoft.com/office/drawing/2014/main" id="{F33D6F2F-38F6-4B73-8938-E5D20A9D3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22639" y="2301953"/>
              <a:ext cx="528899" cy="528899"/>
            </a:xfrm>
            <a:prstGeom prst="rect">
              <a:avLst/>
            </a:prstGeom>
          </p:spPr>
        </p:pic>
      </p:grpSp>
      <p:grpSp>
        <p:nvGrpSpPr>
          <p:cNvPr id="158" name="Grupa 157">
            <a:extLst>
              <a:ext uri="{FF2B5EF4-FFF2-40B4-BE49-F238E27FC236}">
                <a16:creationId xmlns:a16="http://schemas.microsoft.com/office/drawing/2014/main" id="{FE64933B-4F93-4B6D-AB11-A4068C5F0B49}"/>
              </a:ext>
            </a:extLst>
          </p:cNvPr>
          <p:cNvGrpSpPr/>
          <p:nvPr/>
        </p:nvGrpSpPr>
        <p:grpSpPr>
          <a:xfrm>
            <a:off x="7934180" y="2219555"/>
            <a:ext cx="728799" cy="718694"/>
            <a:chOff x="7934180" y="2219555"/>
            <a:chExt cx="728799" cy="718694"/>
          </a:xfrm>
        </p:grpSpPr>
        <p:grpSp>
          <p:nvGrpSpPr>
            <p:cNvPr id="147" name="Grupa 146">
              <a:extLst>
                <a:ext uri="{FF2B5EF4-FFF2-40B4-BE49-F238E27FC236}">
                  <a16:creationId xmlns:a16="http://schemas.microsoft.com/office/drawing/2014/main" id="{9D4AFE4E-5B7F-4D31-B75B-CA390BDF1434}"/>
                </a:ext>
              </a:extLst>
            </p:cNvPr>
            <p:cNvGrpSpPr/>
            <p:nvPr/>
          </p:nvGrpSpPr>
          <p:grpSpPr>
            <a:xfrm>
              <a:off x="7934180" y="2219555"/>
              <a:ext cx="728799" cy="718694"/>
              <a:chOff x="3171776" y="4571533"/>
              <a:chExt cx="813028" cy="791195"/>
            </a:xfrm>
          </p:grpSpPr>
          <p:sp>
            <p:nvSpPr>
              <p:cNvPr id="148" name="Dijagram toka: Poveznik 147">
                <a:extLst>
                  <a:ext uri="{FF2B5EF4-FFF2-40B4-BE49-F238E27FC236}">
                    <a16:creationId xmlns:a16="http://schemas.microsoft.com/office/drawing/2014/main" id="{8E10A60B-688E-4222-8A00-270D6A81AD7D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9" name="Dijagram toka: Poveznik 148">
                <a:extLst>
                  <a:ext uri="{FF2B5EF4-FFF2-40B4-BE49-F238E27FC236}">
                    <a16:creationId xmlns:a16="http://schemas.microsoft.com/office/drawing/2014/main" id="{D0E8C1BE-98E4-499D-88E3-AAB152F2E797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4" name="Grafika 153" descr="Users with solid fill">
              <a:extLst>
                <a:ext uri="{FF2B5EF4-FFF2-40B4-BE49-F238E27FC236}">
                  <a16:creationId xmlns:a16="http://schemas.microsoft.com/office/drawing/2014/main" id="{03F7F799-8DF9-422C-A7BD-27E83A19A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49209" y="2378533"/>
              <a:ext cx="468466" cy="468466"/>
            </a:xfrm>
            <a:prstGeom prst="rect">
              <a:avLst/>
            </a:prstGeom>
          </p:spPr>
        </p:pic>
      </p:grpSp>
      <p:grpSp>
        <p:nvGrpSpPr>
          <p:cNvPr id="157" name="Grupa 156">
            <a:extLst>
              <a:ext uri="{FF2B5EF4-FFF2-40B4-BE49-F238E27FC236}">
                <a16:creationId xmlns:a16="http://schemas.microsoft.com/office/drawing/2014/main" id="{5A5CA612-3E97-4E49-BC39-5919DA58469E}"/>
              </a:ext>
            </a:extLst>
          </p:cNvPr>
          <p:cNvGrpSpPr/>
          <p:nvPr/>
        </p:nvGrpSpPr>
        <p:grpSpPr>
          <a:xfrm>
            <a:off x="4072245" y="4249093"/>
            <a:ext cx="728799" cy="718694"/>
            <a:chOff x="4072245" y="4249093"/>
            <a:chExt cx="728799" cy="718694"/>
          </a:xfrm>
        </p:grpSpPr>
        <p:grpSp>
          <p:nvGrpSpPr>
            <p:cNvPr id="144" name="Grupa 143">
              <a:extLst>
                <a:ext uri="{FF2B5EF4-FFF2-40B4-BE49-F238E27FC236}">
                  <a16:creationId xmlns:a16="http://schemas.microsoft.com/office/drawing/2014/main" id="{84B8A85A-8CAD-4368-A32C-30F9FF2E40DF}"/>
                </a:ext>
              </a:extLst>
            </p:cNvPr>
            <p:cNvGrpSpPr/>
            <p:nvPr/>
          </p:nvGrpSpPr>
          <p:grpSpPr>
            <a:xfrm>
              <a:off x="4072245" y="4249093"/>
              <a:ext cx="728799" cy="718694"/>
              <a:chOff x="3188500" y="4665683"/>
              <a:chExt cx="813028" cy="791195"/>
            </a:xfrm>
          </p:grpSpPr>
          <p:sp>
            <p:nvSpPr>
              <p:cNvPr id="145" name="Dijagram toka: Poveznik 144">
                <a:extLst>
                  <a:ext uri="{FF2B5EF4-FFF2-40B4-BE49-F238E27FC236}">
                    <a16:creationId xmlns:a16="http://schemas.microsoft.com/office/drawing/2014/main" id="{527D2F18-43A6-4F1F-AC77-18327A6CA9C2}"/>
                  </a:ext>
                </a:extLst>
              </p:cNvPr>
              <p:cNvSpPr/>
              <p:nvPr/>
            </p:nvSpPr>
            <p:spPr>
              <a:xfrm>
                <a:off x="3188500" y="466568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6" name="Dijagram toka: Poveznik 145">
                <a:extLst>
                  <a:ext uri="{FF2B5EF4-FFF2-40B4-BE49-F238E27FC236}">
                    <a16:creationId xmlns:a16="http://schemas.microsoft.com/office/drawing/2014/main" id="{93BE73EA-8D98-42F9-B59B-C07EC52AC19F}"/>
                  </a:ext>
                </a:extLst>
              </p:cNvPr>
              <p:cNvSpPr/>
              <p:nvPr/>
            </p:nvSpPr>
            <p:spPr>
              <a:xfrm>
                <a:off x="3291645" y="475506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dirty="0"/>
              </a:p>
            </p:txBody>
          </p:sp>
        </p:grpSp>
        <p:pic>
          <p:nvPicPr>
            <p:cNvPr id="156" name="Grafika 155" descr="Coins outline">
              <a:extLst>
                <a:ext uri="{FF2B5EF4-FFF2-40B4-BE49-F238E27FC236}">
                  <a16:creationId xmlns:a16="http://schemas.microsoft.com/office/drawing/2014/main" id="{2C7AC466-CBAF-4DF8-8F1B-5ADE2EB0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05238" y="4413873"/>
              <a:ext cx="406918" cy="406918"/>
            </a:xfrm>
            <a:prstGeom prst="rect">
              <a:avLst/>
            </a:prstGeom>
          </p:spPr>
        </p:pic>
      </p:grpSp>
      <p:pic>
        <p:nvPicPr>
          <p:cNvPr id="161" name="Grafika 160" descr="Piggy Bank outline">
            <a:extLst>
              <a:ext uri="{FF2B5EF4-FFF2-40B4-BE49-F238E27FC236}">
                <a16:creationId xmlns:a16="http://schemas.microsoft.com/office/drawing/2014/main" id="{82E0A90A-3744-4F09-AAE7-6E2B7DE8D6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56434" y="4412603"/>
            <a:ext cx="469661" cy="469661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18E30BF7-7454-0159-66B2-05334503784C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352" y="1596720"/>
            <a:ext cx="3654739" cy="392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25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3" y="6179631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1809" y="386427"/>
            <a:ext cx="11558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dirty="0">
                <a:solidFill>
                  <a:srgbClr val="078240"/>
                </a:solidFill>
              </a:rPr>
              <a:t>Javni poziv za poticanje obnovljivih izvora energije pravnim osobama</a:t>
            </a:r>
          </a:p>
          <a:p>
            <a:r>
              <a:rPr lang="hr-HR" sz="2400" dirty="0">
                <a:solidFill>
                  <a:srgbClr val="FF0000"/>
                </a:solidFill>
              </a:rPr>
              <a:t>- planirana objava u studenom</a:t>
            </a:r>
            <a:endParaRPr lang="hr-HR" sz="3000" dirty="0">
              <a:solidFill>
                <a:srgbClr val="FF0000"/>
              </a:solidFill>
            </a:endParaRPr>
          </a:p>
        </p:txBody>
      </p:sp>
      <p:pic>
        <p:nvPicPr>
          <p:cNvPr id="9" name="Picture 3" descr="znak_fotka_plavo_zeleno_dorada.psd">
            <a:extLst>
              <a:ext uri="{FF2B5EF4-FFF2-40B4-BE49-F238E27FC236}">
                <a16:creationId xmlns:a16="http://schemas.microsoft.com/office/drawing/2014/main" id="{F78B20A5-DB93-4F41-956E-CB0EAA7FD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113613" y="4560924"/>
            <a:ext cx="1469953" cy="3124200"/>
          </a:xfrm>
          <a:prstGeom prst="rect">
            <a:avLst/>
          </a:prstGeom>
        </p:spPr>
      </p:pic>
      <p:sp>
        <p:nvSpPr>
          <p:cNvPr id="11" name="Oval 4">
            <a:extLst>
              <a:ext uri="{FF2B5EF4-FFF2-40B4-BE49-F238E27FC236}">
                <a16:creationId xmlns:a16="http://schemas.microsoft.com/office/drawing/2014/main" id="{7F490916-459F-4BD9-8447-4AD7895515DA}"/>
              </a:ext>
            </a:extLst>
          </p:cNvPr>
          <p:cNvSpPr/>
          <p:nvPr/>
        </p:nvSpPr>
        <p:spPr>
          <a:xfrm>
            <a:off x="10435997" y="4608441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3">
            <a:extLst>
              <a:ext uri="{FF2B5EF4-FFF2-40B4-BE49-F238E27FC236}">
                <a16:creationId xmlns:a16="http://schemas.microsoft.com/office/drawing/2014/main" id="{1467B601-F96E-477C-98CE-14C90872FEC7}"/>
              </a:ext>
            </a:extLst>
          </p:cNvPr>
          <p:cNvGrpSpPr/>
          <p:nvPr/>
        </p:nvGrpSpPr>
        <p:grpSpPr>
          <a:xfrm>
            <a:off x="4411199" y="1612029"/>
            <a:ext cx="3452355" cy="1883269"/>
            <a:chOff x="4804990" y="1903543"/>
            <a:chExt cx="2922391" cy="1847828"/>
          </a:xfrm>
        </p:grpSpPr>
        <p:sp>
          <p:nvSpPr>
            <p:cNvPr id="73" name="Rectangle: Rounded Corners 1">
              <a:extLst>
                <a:ext uri="{FF2B5EF4-FFF2-40B4-BE49-F238E27FC236}">
                  <a16:creationId xmlns:a16="http://schemas.microsoft.com/office/drawing/2014/main" id="{216A1E4B-815A-4448-8A0E-3B07EC39A111}"/>
                </a:ext>
              </a:extLst>
            </p:cNvPr>
            <p:cNvSpPr/>
            <p:nvPr/>
          </p:nvSpPr>
          <p:spPr>
            <a:xfrm>
              <a:off x="4825572" y="1903543"/>
              <a:ext cx="2901809" cy="1847828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4" name="Straight Connector 36">
              <a:extLst>
                <a:ext uri="{FF2B5EF4-FFF2-40B4-BE49-F238E27FC236}">
                  <a16:creationId xmlns:a16="http://schemas.microsoft.com/office/drawing/2014/main" id="{218B9038-2206-4EE1-BD20-0766014A6E5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41">
              <a:extLst>
                <a:ext uri="{FF2B5EF4-FFF2-40B4-BE49-F238E27FC236}">
                  <a16:creationId xmlns:a16="http://schemas.microsoft.com/office/drawing/2014/main" id="{7D077136-0B4A-4116-A19D-34AE849B8DD1}"/>
                </a:ext>
              </a:extLst>
            </p:cNvPr>
            <p:cNvSpPr/>
            <p:nvPr/>
          </p:nvSpPr>
          <p:spPr>
            <a:xfrm>
              <a:off x="4804990" y="2394348"/>
              <a:ext cx="2922391" cy="119283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hr-HR" sz="1400" dirty="0">
                  <a:solidFill>
                    <a:srgbClr val="6D6E70"/>
                  </a:solidFill>
                </a:rPr>
                <a:t>Sustavi za korištenje obnovljivih izvora energije za vlastitu potrošnju</a:t>
              </a:r>
            </a:p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lang="hr-HR" sz="1200" dirty="0">
                <a:solidFill>
                  <a:srgbClr val="6D6E70"/>
                </a:solidFill>
              </a:endParaRPr>
            </a:p>
            <a:p>
              <a:pPr marL="357188" marR="0" lvl="0" indent="-179388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hr-HR" sz="1100" dirty="0">
                  <a:solidFill>
                    <a:srgbClr val="6D6E70"/>
                  </a:solidFill>
                </a:rPr>
                <a:t>za grijanje/hlađenje: dizalice topline, solarni kolektori, kotlovi na biomasu</a:t>
              </a:r>
            </a:p>
            <a:p>
              <a:pPr marL="357188" marR="0" lvl="0" indent="-179388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hr-HR" sz="1100" dirty="0">
                  <a:solidFill>
                    <a:srgbClr val="6D6E70"/>
                  </a:solidFill>
                </a:rPr>
                <a:t>za proizvodnju el. energije: fotonaponske elektrane</a:t>
              </a:r>
            </a:p>
          </p:txBody>
        </p:sp>
        <p:sp>
          <p:nvSpPr>
            <p:cNvPr id="76" name="Rectangle 42">
              <a:extLst>
                <a:ext uri="{FF2B5EF4-FFF2-40B4-BE49-F238E27FC236}">
                  <a16:creationId xmlns:a16="http://schemas.microsoft.com/office/drawing/2014/main" id="{9F275C1C-11EE-4684-9E97-D18518AA795D}"/>
                </a:ext>
              </a:extLst>
            </p:cNvPr>
            <p:cNvSpPr/>
            <p:nvPr/>
          </p:nvSpPr>
          <p:spPr>
            <a:xfrm>
              <a:off x="5129899" y="1980136"/>
              <a:ext cx="2293154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Predmet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77" name="Group 151">
            <a:extLst>
              <a:ext uri="{FF2B5EF4-FFF2-40B4-BE49-F238E27FC236}">
                <a16:creationId xmlns:a16="http://schemas.microsoft.com/office/drawing/2014/main" id="{9DFE9002-5969-4900-9C9E-79975A292A0F}"/>
              </a:ext>
            </a:extLst>
          </p:cNvPr>
          <p:cNvGrpSpPr/>
          <p:nvPr/>
        </p:nvGrpSpPr>
        <p:grpSpPr>
          <a:xfrm>
            <a:off x="4421655" y="3694762"/>
            <a:ext cx="3388892" cy="1706935"/>
            <a:chOff x="4825572" y="1903543"/>
            <a:chExt cx="2901809" cy="1552571"/>
          </a:xfrm>
        </p:grpSpPr>
        <p:sp>
          <p:nvSpPr>
            <p:cNvPr id="78" name="Rectangle: Rounded Corners 152">
              <a:extLst>
                <a:ext uri="{FF2B5EF4-FFF2-40B4-BE49-F238E27FC236}">
                  <a16:creationId xmlns:a16="http://schemas.microsoft.com/office/drawing/2014/main" id="{F1E4B239-5F05-487F-A016-72884D63390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9" name="Straight Connector 153">
              <a:extLst>
                <a:ext uri="{FF2B5EF4-FFF2-40B4-BE49-F238E27FC236}">
                  <a16:creationId xmlns:a16="http://schemas.microsoft.com/office/drawing/2014/main" id="{9978A488-FB5C-4776-B6D6-D8B5AE85E85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154">
              <a:extLst>
                <a:ext uri="{FF2B5EF4-FFF2-40B4-BE49-F238E27FC236}">
                  <a16:creationId xmlns:a16="http://schemas.microsoft.com/office/drawing/2014/main" id="{0207F7D4-E23C-4BEF-BC7F-0F528422A70D}"/>
                </a:ext>
              </a:extLst>
            </p:cNvPr>
            <p:cNvSpPr/>
            <p:nvPr/>
          </p:nvSpPr>
          <p:spPr>
            <a:xfrm>
              <a:off x="5048026" y="2621659"/>
              <a:ext cx="2482703" cy="27994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Maksimalno </a:t>
              </a: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do 200.000 eura</a:t>
              </a: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1" name="Rectangle 155">
              <a:extLst>
                <a:ext uri="{FF2B5EF4-FFF2-40B4-BE49-F238E27FC236}">
                  <a16:creationId xmlns:a16="http://schemas.microsoft.com/office/drawing/2014/main" id="{4E3F127C-7ABA-48BB-9897-90AE39F769AC}"/>
                </a:ext>
              </a:extLst>
            </p:cNvPr>
            <p:cNvSpPr/>
            <p:nvPr/>
          </p:nvSpPr>
          <p:spPr>
            <a:xfrm>
              <a:off x="5129899" y="1980136"/>
              <a:ext cx="2293154" cy="3079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Iznos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2" name="Group 156">
            <a:extLst>
              <a:ext uri="{FF2B5EF4-FFF2-40B4-BE49-F238E27FC236}">
                <a16:creationId xmlns:a16="http://schemas.microsoft.com/office/drawing/2014/main" id="{1104E833-4D7E-41CB-BD22-5E534927B33D}"/>
              </a:ext>
            </a:extLst>
          </p:cNvPr>
          <p:cNvGrpSpPr/>
          <p:nvPr/>
        </p:nvGrpSpPr>
        <p:grpSpPr>
          <a:xfrm>
            <a:off x="8292692" y="3700163"/>
            <a:ext cx="3407189" cy="1710081"/>
            <a:chOff x="4825572" y="1903543"/>
            <a:chExt cx="2901809" cy="1552571"/>
          </a:xfrm>
        </p:grpSpPr>
        <p:sp>
          <p:nvSpPr>
            <p:cNvPr id="83" name="Rectangle: Rounded Corners 157">
              <a:extLst>
                <a:ext uri="{FF2B5EF4-FFF2-40B4-BE49-F238E27FC236}">
                  <a16:creationId xmlns:a16="http://schemas.microsoft.com/office/drawing/2014/main" id="{E05957AB-E457-4563-B67A-D3173839BAC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4" name="Straight Connector 158">
              <a:extLst>
                <a:ext uri="{FF2B5EF4-FFF2-40B4-BE49-F238E27FC236}">
                  <a16:creationId xmlns:a16="http://schemas.microsoft.com/office/drawing/2014/main" id="{9CBE4D7A-1B11-43DD-BCF2-F2D635B4DD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3" y="1174280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159">
              <a:extLst>
                <a:ext uri="{FF2B5EF4-FFF2-40B4-BE49-F238E27FC236}">
                  <a16:creationId xmlns:a16="http://schemas.microsoft.com/office/drawing/2014/main" id="{98CF6260-8AA1-4D4C-B258-E236C92BEAB7}"/>
                </a:ext>
              </a:extLst>
            </p:cNvPr>
            <p:cNvSpPr/>
            <p:nvPr/>
          </p:nvSpPr>
          <p:spPr>
            <a:xfrm>
              <a:off x="5127013" y="2609278"/>
              <a:ext cx="2293154" cy="33531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b="1" dirty="0">
                  <a:solidFill>
                    <a:srgbClr val="6D6E70"/>
                  </a:solidFill>
                </a:rPr>
                <a:t>15 milijuna eura</a:t>
              </a:r>
              <a:endParaRPr kumimoji="0" lang="en-IN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6" name="Rectangle 160">
              <a:extLst>
                <a:ext uri="{FF2B5EF4-FFF2-40B4-BE49-F238E27FC236}">
                  <a16:creationId xmlns:a16="http://schemas.microsoft.com/office/drawing/2014/main" id="{3297F1F8-6A60-405B-ACD9-534338BD336D}"/>
                </a:ext>
              </a:extLst>
            </p:cNvPr>
            <p:cNvSpPr/>
            <p:nvPr/>
          </p:nvSpPr>
          <p:spPr>
            <a:xfrm>
              <a:off x="5129899" y="2007018"/>
              <a:ext cx="2293154" cy="30737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Vrijednost poziva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7" name="Group 146">
            <a:extLst>
              <a:ext uri="{FF2B5EF4-FFF2-40B4-BE49-F238E27FC236}">
                <a16:creationId xmlns:a16="http://schemas.microsoft.com/office/drawing/2014/main" id="{2AB47924-2933-45EC-9CC4-AA0D1EE8B694}"/>
              </a:ext>
            </a:extLst>
          </p:cNvPr>
          <p:cNvGrpSpPr/>
          <p:nvPr/>
        </p:nvGrpSpPr>
        <p:grpSpPr>
          <a:xfrm>
            <a:off x="8283442" y="1639549"/>
            <a:ext cx="3428041" cy="1886624"/>
            <a:chOff x="4825572" y="1903543"/>
            <a:chExt cx="2901809" cy="2254038"/>
          </a:xfrm>
        </p:grpSpPr>
        <p:sp>
          <p:nvSpPr>
            <p:cNvPr id="88" name="Rectangle: Rounded Corners 147">
              <a:extLst>
                <a:ext uri="{FF2B5EF4-FFF2-40B4-BE49-F238E27FC236}">
                  <a16:creationId xmlns:a16="http://schemas.microsoft.com/office/drawing/2014/main" id="{F7679AB6-7C5D-485A-ADEE-371B295E6A84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9" name="Straight Connector 148">
              <a:extLst>
                <a:ext uri="{FF2B5EF4-FFF2-40B4-BE49-F238E27FC236}">
                  <a16:creationId xmlns:a16="http://schemas.microsoft.com/office/drawing/2014/main" id="{F89AB09B-C172-48BD-AEDE-A75E0FD1754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2403" y="1266378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149">
              <a:extLst>
                <a:ext uri="{FF2B5EF4-FFF2-40B4-BE49-F238E27FC236}">
                  <a16:creationId xmlns:a16="http://schemas.microsoft.com/office/drawing/2014/main" id="{1456D567-D9F2-49B0-AF7F-F3AF33C458AB}"/>
                </a:ext>
              </a:extLst>
            </p:cNvPr>
            <p:cNvSpPr/>
            <p:nvPr/>
          </p:nvSpPr>
          <p:spPr>
            <a:xfrm>
              <a:off x="4870864" y="2447706"/>
              <a:ext cx="2803495" cy="170987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500" dirty="0">
                  <a:solidFill>
                    <a:srgbClr val="6D6E70"/>
                  </a:solidFill>
                </a:rPr>
                <a:t>Pravne osobe </a:t>
              </a:r>
            </a:p>
            <a:p>
              <a:pPr algn="ctr"/>
              <a:r>
                <a:rPr lang="hr-HR" sz="1200" dirty="0">
                  <a:solidFill>
                    <a:srgbClr val="6D6E70"/>
                  </a:solidFill>
                </a:rPr>
                <a:t>JL(R)S, tijela državne uprave, proračunski i izvanproračunski korisnici, ustanove, zadruge, trgovačka društva, obrtnici, samostalne djelatnosti, suvlasnici višestambenih zgrada (putem upravitelja), vjerske zajednice i ostali pravni subjekti - osim udruga. </a:t>
              </a:r>
            </a:p>
          </p:txBody>
        </p:sp>
        <p:sp>
          <p:nvSpPr>
            <p:cNvPr id="91" name="Rectangle 150">
              <a:extLst>
                <a:ext uri="{FF2B5EF4-FFF2-40B4-BE49-F238E27FC236}">
                  <a16:creationId xmlns:a16="http://schemas.microsoft.com/office/drawing/2014/main" id="{01E166A8-9E63-413D-A068-CA3C76F25FBF}"/>
                </a:ext>
              </a:extLst>
            </p:cNvPr>
            <p:cNvSpPr/>
            <p:nvPr/>
          </p:nvSpPr>
          <p:spPr>
            <a:xfrm>
              <a:off x="5129899" y="1980136"/>
              <a:ext cx="2293154" cy="4044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Potencijalni prijavitelji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pic>
        <p:nvPicPr>
          <p:cNvPr id="5" name="Slika 4">
            <a:extLst>
              <a:ext uri="{FF2B5EF4-FFF2-40B4-BE49-F238E27FC236}">
                <a16:creationId xmlns:a16="http://schemas.microsoft.com/office/drawing/2014/main" id="{F482A015-B6CB-5B43-B50B-AF6D310560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59" t="5956" r="3899" b="4918"/>
          <a:stretch/>
        </p:blipFill>
        <p:spPr>
          <a:xfrm>
            <a:off x="14440" y="2478297"/>
            <a:ext cx="4256347" cy="2074289"/>
          </a:xfrm>
          <a:prstGeom prst="rect">
            <a:avLst/>
          </a:prstGeom>
        </p:spPr>
      </p:pic>
      <p:grpSp>
        <p:nvGrpSpPr>
          <p:cNvPr id="150" name="Grupa 149">
            <a:extLst>
              <a:ext uri="{FF2B5EF4-FFF2-40B4-BE49-F238E27FC236}">
                <a16:creationId xmlns:a16="http://schemas.microsoft.com/office/drawing/2014/main" id="{C5BD728E-2AFE-4427-B58A-3B58A30FD12A}"/>
              </a:ext>
            </a:extLst>
          </p:cNvPr>
          <p:cNvGrpSpPr/>
          <p:nvPr/>
        </p:nvGrpSpPr>
        <p:grpSpPr>
          <a:xfrm>
            <a:off x="7921222" y="4278958"/>
            <a:ext cx="728799" cy="718694"/>
            <a:chOff x="3171776" y="4571533"/>
            <a:chExt cx="813028" cy="791195"/>
          </a:xfrm>
        </p:grpSpPr>
        <p:sp>
          <p:nvSpPr>
            <p:cNvPr id="151" name="Dijagram toka: Poveznik 150">
              <a:extLst>
                <a:ext uri="{FF2B5EF4-FFF2-40B4-BE49-F238E27FC236}">
                  <a16:creationId xmlns:a16="http://schemas.microsoft.com/office/drawing/2014/main" id="{7E770C96-2711-4F97-AE76-3D11CCFAFD00}"/>
                </a:ext>
              </a:extLst>
            </p:cNvPr>
            <p:cNvSpPr/>
            <p:nvPr/>
          </p:nvSpPr>
          <p:spPr>
            <a:xfrm>
              <a:off x="3171776" y="4571533"/>
              <a:ext cx="813028" cy="791195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52" name="Dijagram toka: Poveznik 151">
              <a:extLst>
                <a:ext uri="{FF2B5EF4-FFF2-40B4-BE49-F238E27FC236}">
                  <a16:creationId xmlns:a16="http://schemas.microsoft.com/office/drawing/2014/main" id="{8359A419-2C2E-4803-AD82-DAD46CBCB07D}"/>
                </a:ext>
              </a:extLst>
            </p:cNvPr>
            <p:cNvSpPr/>
            <p:nvPr/>
          </p:nvSpPr>
          <p:spPr>
            <a:xfrm>
              <a:off x="3266281" y="4662243"/>
              <a:ext cx="624019" cy="611537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159" name="Grupa 158">
            <a:extLst>
              <a:ext uri="{FF2B5EF4-FFF2-40B4-BE49-F238E27FC236}">
                <a16:creationId xmlns:a16="http://schemas.microsoft.com/office/drawing/2014/main" id="{1987896D-952B-4998-A78D-93CAFAE457EC}"/>
              </a:ext>
            </a:extLst>
          </p:cNvPr>
          <p:cNvGrpSpPr/>
          <p:nvPr/>
        </p:nvGrpSpPr>
        <p:grpSpPr>
          <a:xfrm>
            <a:off x="4009289" y="2209102"/>
            <a:ext cx="728799" cy="718694"/>
            <a:chOff x="4009289" y="2209102"/>
            <a:chExt cx="728799" cy="718694"/>
          </a:xfrm>
        </p:grpSpPr>
        <p:grpSp>
          <p:nvGrpSpPr>
            <p:cNvPr id="4" name="Grupa 3">
              <a:extLst>
                <a:ext uri="{FF2B5EF4-FFF2-40B4-BE49-F238E27FC236}">
                  <a16:creationId xmlns:a16="http://schemas.microsoft.com/office/drawing/2014/main" id="{843DCFAF-8769-4E2E-9206-0C0A3C31E529}"/>
                </a:ext>
              </a:extLst>
            </p:cNvPr>
            <p:cNvGrpSpPr/>
            <p:nvPr/>
          </p:nvGrpSpPr>
          <p:grpSpPr>
            <a:xfrm>
              <a:off x="4009289" y="2209102"/>
              <a:ext cx="728799" cy="718694"/>
              <a:chOff x="3171776" y="4571533"/>
              <a:chExt cx="813028" cy="791195"/>
            </a:xfrm>
          </p:grpSpPr>
          <p:sp>
            <p:nvSpPr>
              <p:cNvPr id="143" name="Dijagram toka: Poveznik 142">
                <a:extLst>
                  <a:ext uri="{FF2B5EF4-FFF2-40B4-BE49-F238E27FC236}">
                    <a16:creationId xmlns:a16="http://schemas.microsoft.com/office/drawing/2014/main" id="{6366121C-E438-4532-B97B-A1A38A25F264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" name="Dijagram toka: Poveznik 1">
                <a:extLst>
                  <a:ext uri="{FF2B5EF4-FFF2-40B4-BE49-F238E27FC236}">
                    <a16:creationId xmlns:a16="http://schemas.microsoft.com/office/drawing/2014/main" id="{45B8C11C-39D8-41D6-AB24-C2A6BC72AA0A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7" name="Grafika 6" descr="Fast Forward outline">
              <a:extLst>
                <a:ext uri="{FF2B5EF4-FFF2-40B4-BE49-F238E27FC236}">
                  <a16:creationId xmlns:a16="http://schemas.microsoft.com/office/drawing/2014/main" id="{F33D6F2F-38F6-4B73-8938-E5D20A9D3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22639" y="2301953"/>
              <a:ext cx="528899" cy="528899"/>
            </a:xfrm>
            <a:prstGeom prst="rect">
              <a:avLst/>
            </a:prstGeom>
          </p:spPr>
        </p:pic>
      </p:grpSp>
      <p:grpSp>
        <p:nvGrpSpPr>
          <p:cNvPr id="158" name="Grupa 157">
            <a:extLst>
              <a:ext uri="{FF2B5EF4-FFF2-40B4-BE49-F238E27FC236}">
                <a16:creationId xmlns:a16="http://schemas.microsoft.com/office/drawing/2014/main" id="{FE64933B-4F93-4B6D-AB11-A4068C5F0B49}"/>
              </a:ext>
            </a:extLst>
          </p:cNvPr>
          <p:cNvGrpSpPr/>
          <p:nvPr/>
        </p:nvGrpSpPr>
        <p:grpSpPr>
          <a:xfrm>
            <a:off x="7905822" y="1922556"/>
            <a:ext cx="728799" cy="718694"/>
            <a:chOff x="7934180" y="2219555"/>
            <a:chExt cx="728799" cy="718694"/>
          </a:xfrm>
        </p:grpSpPr>
        <p:grpSp>
          <p:nvGrpSpPr>
            <p:cNvPr id="147" name="Grupa 146">
              <a:extLst>
                <a:ext uri="{FF2B5EF4-FFF2-40B4-BE49-F238E27FC236}">
                  <a16:creationId xmlns:a16="http://schemas.microsoft.com/office/drawing/2014/main" id="{9D4AFE4E-5B7F-4D31-B75B-CA390BDF1434}"/>
                </a:ext>
              </a:extLst>
            </p:cNvPr>
            <p:cNvGrpSpPr/>
            <p:nvPr/>
          </p:nvGrpSpPr>
          <p:grpSpPr>
            <a:xfrm>
              <a:off x="7934180" y="2219555"/>
              <a:ext cx="728799" cy="718694"/>
              <a:chOff x="3171776" y="4571533"/>
              <a:chExt cx="813028" cy="791195"/>
            </a:xfrm>
          </p:grpSpPr>
          <p:sp>
            <p:nvSpPr>
              <p:cNvPr id="148" name="Dijagram toka: Poveznik 147">
                <a:extLst>
                  <a:ext uri="{FF2B5EF4-FFF2-40B4-BE49-F238E27FC236}">
                    <a16:creationId xmlns:a16="http://schemas.microsoft.com/office/drawing/2014/main" id="{8E10A60B-688E-4222-8A00-270D6A81AD7D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9" name="Dijagram toka: Poveznik 148">
                <a:extLst>
                  <a:ext uri="{FF2B5EF4-FFF2-40B4-BE49-F238E27FC236}">
                    <a16:creationId xmlns:a16="http://schemas.microsoft.com/office/drawing/2014/main" id="{D0E8C1BE-98E4-499D-88E3-AAB152F2E797}"/>
                  </a:ext>
                </a:extLst>
              </p:cNvPr>
              <p:cNvSpPr/>
              <p:nvPr/>
            </p:nvSpPr>
            <p:spPr>
              <a:xfrm>
                <a:off x="3266279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dirty="0"/>
              </a:p>
            </p:txBody>
          </p:sp>
        </p:grpSp>
        <p:pic>
          <p:nvPicPr>
            <p:cNvPr id="154" name="Grafika 153" descr="Users with solid fill">
              <a:extLst>
                <a:ext uri="{FF2B5EF4-FFF2-40B4-BE49-F238E27FC236}">
                  <a16:creationId xmlns:a16="http://schemas.microsoft.com/office/drawing/2014/main" id="{03F7F799-8DF9-422C-A7BD-27E83A19A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049209" y="2378533"/>
              <a:ext cx="468466" cy="468466"/>
            </a:xfrm>
            <a:prstGeom prst="rect">
              <a:avLst/>
            </a:prstGeom>
          </p:spPr>
        </p:pic>
      </p:grpSp>
      <p:grpSp>
        <p:nvGrpSpPr>
          <p:cNvPr id="157" name="Grupa 156">
            <a:extLst>
              <a:ext uri="{FF2B5EF4-FFF2-40B4-BE49-F238E27FC236}">
                <a16:creationId xmlns:a16="http://schemas.microsoft.com/office/drawing/2014/main" id="{5A5CA612-3E97-4E49-BC39-5919DA58469E}"/>
              </a:ext>
            </a:extLst>
          </p:cNvPr>
          <p:cNvGrpSpPr/>
          <p:nvPr/>
        </p:nvGrpSpPr>
        <p:grpSpPr>
          <a:xfrm>
            <a:off x="4102559" y="4288086"/>
            <a:ext cx="728799" cy="718694"/>
            <a:chOff x="4057254" y="4163571"/>
            <a:chExt cx="728799" cy="718694"/>
          </a:xfrm>
        </p:grpSpPr>
        <p:grpSp>
          <p:nvGrpSpPr>
            <p:cNvPr id="144" name="Grupa 143">
              <a:extLst>
                <a:ext uri="{FF2B5EF4-FFF2-40B4-BE49-F238E27FC236}">
                  <a16:creationId xmlns:a16="http://schemas.microsoft.com/office/drawing/2014/main" id="{84B8A85A-8CAD-4368-A32C-30F9FF2E40DF}"/>
                </a:ext>
              </a:extLst>
            </p:cNvPr>
            <p:cNvGrpSpPr/>
            <p:nvPr/>
          </p:nvGrpSpPr>
          <p:grpSpPr>
            <a:xfrm>
              <a:off x="4057254" y="4163571"/>
              <a:ext cx="728799" cy="718694"/>
              <a:chOff x="3171776" y="4571533"/>
              <a:chExt cx="813028" cy="791195"/>
            </a:xfrm>
          </p:grpSpPr>
          <p:sp>
            <p:nvSpPr>
              <p:cNvPr id="145" name="Dijagram toka: Poveznik 144">
                <a:extLst>
                  <a:ext uri="{FF2B5EF4-FFF2-40B4-BE49-F238E27FC236}">
                    <a16:creationId xmlns:a16="http://schemas.microsoft.com/office/drawing/2014/main" id="{527D2F18-43A6-4F1F-AC77-18327A6CA9C2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6" name="Dijagram toka: Poveznik 145">
                <a:extLst>
                  <a:ext uri="{FF2B5EF4-FFF2-40B4-BE49-F238E27FC236}">
                    <a16:creationId xmlns:a16="http://schemas.microsoft.com/office/drawing/2014/main" id="{93BE73EA-8D98-42F9-B59B-C07EC52AC19F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6" name="Grafika 155" descr="Coins outline">
              <a:extLst>
                <a:ext uri="{FF2B5EF4-FFF2-40B4-BE49-F238E27FC236}">
                  <a16:creationId xmlns:a16="http://schemas.microsoft.com/office/drawing/2014/main" id="{2C7AC466-CBAF-4DF8-8F1B-5ADE2EB0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205237" y="4347015"/>
              <a:ext cx="406918" cy="406918"/>
            </a:xfrm>
            <a:prstGeom prst="rect">
              <a:avLst/>
            </a:prstGeom>
          </p:spPr>
        </p:pic>
      </p:grpSp>
      <p:pic>
        <p:nvPicPr>
          <p:cNvPr id="161" name="Grafika 160" descr="Piggy Bank outline">
            <a:extLst>
              <a:ext uri="{FF2B5EF4-FFF2-40B4-BE49-F238E27FC236}">
                <a16:creationId xmlns:a16="http://schemas.microsoft.com/office/drawing/2014/main" id="{82E0A90A-3744-4F09-AAE7-6E2B7DE8D6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56434" y="4412603"/>
            <a:ext cx="469661" cy="46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005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3" y="6179631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1809" y="386427"/>
            <a:ext cx="11558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dirty="0">
                <a:solidFill>
                  <a:srgbClr val="078240"/>
                </a:solidFill>
              </a:rPr>
              <a:t>Javni natječaj za poticanje razvoja pametnih i održivih rješenja i usluga</a:t>
            </a:r>
          </a:p>
          <a:p>
            <a:r>
              <a:rPr lang="hr-HR" sz="2400" dirty="0">
                <a:solidFill>
                  <a:srgbClr val="078240"/>
                </a:solidFill>
              </a:rPr>
              <a:t>(</a:t>
            </a:r>
            <a:r>
              <a:rPr lang="hr-HR" sz="2400" dirty="0" err="1">
                <a:solidFill>
                  <a:srgbClr val="078240"/>
                </a:solidFill>
              </a:rPr>
              <a:t>EnU</a:t>
            </a:r>
            <a:r>
              <a:rPr lang="hr-HR" sz="2400" dirty="0">
                <a:solidFill>
                  <a:srgbClr val="078240"/>
                </a:solidFill>
              </a:rPr>
              <a:t> 3/2023) – </a:t>
            </a:r>
            <a:r>
              <a:rPr lang="hr-HR" sz="2400" dirty="0">
                <a:solidFill>
                  <a:srgbClr val="FF0000"/>
                </a:solidFill>
              </a:rPr>
              <a:t>planirana objava u prosincu</a:t>
            </a:r>
          </a:p>
          <a:p>
            <a:r>
              <a:rPr lang="pl-PL" sz="3000" dirty="0">
                <a:solidFill>
                  <a:srgbClr val="078240"/>
                </a:solidFill>
              </a:rPr>
              <a:t> </a:t>
            </a:r>
            <a:endParaRPr lang="hr-HR" sz="3000" dirty="0">
              <a:solidFill>
                <a:srgbClr val="078240"/>
              </a:solidFill>
            </a:endParaRPr>
          </a:p>
        </p:txBody>
      </p:sp>
      <p:pic>
        <p:nvPicPr>
          <p:cNvPr id="9" name="Picture 3" descr="znak_fotka_plavo_zeleno_dorada.psd">
            <a:extLst>
              <a:ext uri="{FF2B5EF4-FFF2-40B4-BE49-F238E27FC236}">
                <a16:creationId xmlns:a16="http://schemas.microsoft.com/office/drawing/2014/main" id="{F78B20A5-DB93-4F41-956E-CB0EAA7FD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113613" y="4560924"/>
            <a:ext cx="1469953" cy="3124200"/>
          </a:xfrm>
          <a:prstGeom prst="rect">
            <a:avLst/>
          </a:prstGeom>
        </p:spPr>
      </p:pic>
      <p:sp>
        <p:nvSpPr>
          <p:cNvPr id="11" name="Oval 4">
            <a:extLst>
              <a:ext uri="{FF2B5EF4-FFF2-40B4-BE49-F238E27FC236}">
                <a16:creationId xmlns:a16="http://schemas.microsoft.com/office/drawing/2014/main" id="{7F490916-459F-4BD9-8447-4AD7895515DA}"/>
              </a:ext>
            </a:extLst>
          </p:cNvPr>
          <p:cNvSpPr/>
          <p:nvPr/>
        </p:nvSpPr>
        <p:spPr>
          <a:xfrm>
            <a:off x="10435997" y="4608441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3">
            <a:extLst>
              <a:ext uri="{FF2B5EF4-FFF2-40B4-BE49-F238E27FC236}">
                <a16:creationId xmlns:a16="http://schemas.microsoft.com/office/drawing/2014/main" id="{1467B601-F96E-477C-98CE-14C90872FEC7}"/>
              </a:ext>
            </a:extLst>
          </p:cNvPr>
          <p:cNvGrpSpPr/>
          <p:nvPr/>
        </p:nvGrpSpPr>
        <p:grpSpPr>
          <a:xfrm>
            <a:off x="4435515" y="1612031"/>
            <a:ext cx="3428041" cy="1883272"/>
            <a:chOff x="4825572" y="1903543"/>
            <a:chExt cx="2901809" cy="1847828"/>
          </a:xfrm>
        </p:grpSpPr>
        <p:sp>
          <p:nvSpPr>
            <p:cNvPr id="73" name="Rectangle: Rounded Corners 1">
              <a:extLst>
                <a:ext uri="{FF2B5EF4-FFF2-40B4-BE49-F238E27FC236}">
                  <a16:creationId xmlns:a16="http://schemas.microsoft.com/office/drawing/2014/main" id="{216A1E4B-815A-4448-8A0E-3B07EC39A111}"/>
                </a:ext>
              </a:extLst>
            </p:cNvPr>
            <p:cNvSpPr/>
            <p:nvPr/>
          </p:nvSpPr>
          <p:spPr>
            <a:xfrm>
              <a:off x="4825572" y="1903543"/>
              <a:ext cx="2901809" cy="1847828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4" name="Straight Connector 36">
              <a:extLst>
                <a:ext uri="{FF2B5EF4-FFF2-40B4-BE49-F238E27FC236}">
                  <a16:creationId xmlns:a16="http://schemas.microsoft.com/office/drawing/2014/main" id="{218B9038-2206-4EE1-BD20-0766014A6E5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41">
              <a:extLst>
                <a:ext uri="{FF2B5EF4-FFF2-40B4-BE49-F238E27FC236}">
                  <a16:creationId xmlns:a16="http://schemas.microsoft.com/office/drawing/2014/main" id="{7D077136-0B4A-4116-A19D-34AE849B8DD1}"/>
                </a:ext>
              </a:extLst>
            </p:cNvPr>
            <p:cNvSpPr/>
            <p:nvPr/>
          </p:nvSpPr>
          <p:spPr>
            <a:xfrm>
              <a:off x="4975096" y="2375104"/>
              <a:ext cx="2673814" cy="132873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1400" dirty="0">
                  <a:solidFill>
                    <a:srgbClr val="6D6E70"/>
                  </a:solidFill>
                </a:rPr>
                <a:t>razvoj pametnih i održivih rješenja i usluga u javnom sektoru, u područjima: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hr-HR" sz="300" dirty="0">
                <a:solidFill>
                  <a:srgbClr val="6D6E70"/>
                </a:solidFill>
              </a:endParaRPr>
            </a:p>
            <a:p>
              <a:pPr marL="88900" marR="0" lvl="0" indent="-889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hr-HR" sz="1200" dirty="0">
                  <a:solidFill>
                    <a:srgbClr val="6D6E70"/>
                  </a:solidFill>
                </a:rPr>
                <a:t>pametna i održiva rješenja u prometnom sustavu</a:t>
              </a:r>
            </a:p>
            <a:p>
              <a:pPr marL="88900" marR="0" lvl="0" indent="-889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hr-HR" sz="1200" dirty="0">
                  <a:solidFill>
                    <a:srgbClr val="6D6E70"/>
                  </a:solidFill>
                </a:rPr>
                <a:t>digitalna javna uprava</a:t>
              </a:r>
            </a:p>
            <a:p>
              <a:pPr marL="88900" marR="0" lvl="0" indent="-889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hr-HR" sz="1200" dirty="0">
                  <a:solidFill>
                    <a:srgbClr val="6D6E70"/>
                  </a:solidFill>
                </a:rPr>
                <a:t>klimatske promjene i zelena tranzicija</a:t>
              </a:r>
            </a:p>
          </p:txBody>
        </p:sp>
        <p:sp>
          <p:nvSpPr>
            <p:cNvPr id="76" name="Rectangle 42">
              <a:extLst>
                <a:ext uri="{FF2B5EF4-FFF2-40B4-BE49-F238E27FC236}">
                  <a16:creationId xmlns:a16="http://schemas.microsoft.com/office/drawing/2014/main" id="{9F275C1C-11EE-4684-9E97-D18518AA795D}"/>
                </a:ext>
              </a:extLst>
            </p:cNvPr>
            <p:cNvSpPr/>
            <p:nvPr/>
          </p:nvSpPr>
          <p:spPr>
            <a:xfrm>
              <a:off x="5129899" y="1980136"/>
              <a:ext cx="2293154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Predmet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77" name="Group 151">
            <a:extLst>
              <a:ext uri="{FF2B5EF4-FFF2-40B4-BE49-F238E27FC236}">
                <a16:creationId xmlns:a16="http://schemas.microsoft.com/office/drawing/2014/main" id="{9DFE9002-5969-4900-9C9E-79975A292A0F}"/>
              </a:ext>
            </a:extLst>
          </p:cNvPr>
          <p:cNvGrpSpPr/>
          <p:nvPr/>
        </p:nvGrpSpPr>
        <p:grpSpPr>
          <a:xfrm>
            <a:off x="4421655" y="3694763"/>
            <a:ext cx="3388892" cy="1706936"/>
            <a:chOff x="4825572" y="1903543"/>
            <a:chExt cx="2901809" cy="1552571"/>
          </a:xfrm>
        </p:grpSpPr>
        <p:sp>
          <p:nvSpPr>
            <p:cNvPr id="78" name="Rectangle: Rounded Corners 152">
              <a:extLst>
                <a:ext uri="{FF2B5EF4-FFF2-40B4-BE49-F238E27FC236}">
                  <a16:creationId xmlns:a16="http://schemas.microsoft.com/office/drawing/2014/main" id="{F1E4B239-5F05-487F-A016-72884D63390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9" name="Straight Connector 153">
              <a:extLst>
                <a:ext uri="{FF2B5EF4-FFF2-40B4-BE49-F238E27FC236}">
                  <a16:creationId xmlns:a16="http://schemas.microsoft.com/office/drawing/2014/main" id="{9978A488-FB5C-4776-B6D6-D8B5AE85E85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154">
              <a:extLst>
                <a:ext uri="{FF2B5EF4-FFF2-40B4-BE49-F238E27FC236}">
                  <a16:creationId xmlns:a16="http://schemas.microsoft.com/office/drawing/2014/main" id="{0207F7D4-E23C-4BEF-BC7F-0F528422A70D}"/>
                </a:ext>
              </a:extLst>
            </p:cNvPr>
            <p:cNvSpPr/>
            <p:nvPr/>
          </p:nvSpPr>
          <p:spPr>
            <a:xfrm>
              <a:off x="5035124" y="2621658"/>
              <a:ext cx="2482703" cy="27994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l-PL" sz="1400" dirty="0">
                  <a:solidFill>
                    <a:srgbClr val="6D6E70"/>
                  </a:solidFill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m</a:t>
              </a: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aksimalno </a:t>
              </a: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do </a:t>
              </a:r>
              <a:r>
                <a:rPr lang="pl-PL" sz="1400" b="1" dirty="0">
                  <a:solidFill>
                    <a:srgbClr val="6D6E70"/>
                  </a:solidFill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80.000 eur</a:t>
              </a:r>
              <a:endParaRPr kumimoji="0" lang="en-IN" sz="140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1" name="Rectangle 155">
              <a:extLst>
                <a:ext uri="{FF2B5EF4-FFF2-40B4-BE49-F238E27FC236}">
                  <a16:creationId xmlns:a16="http://schemas.microsoft.com/office/drawing/2014/main" id="{4E3F127C-7ABA-48BB-9897-90AE39F769AC}"/>
                </a:ext>
              </a:extLst>
            </p:cNvPr>
            <p:cNvSpPr/>
            <p:nvPr/>
          </p:nvSpPr>
          <p:spPr>
            <a:xfrm>
              <a:off x="5129899" y="1980136"/>
              <a:ext cx="2293154" cy="3079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Iznos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2" name="Group 156">
            <a:extLst>
              <a:ext uri="{FF2B5EF4-FFF2-40B4-BE49-F238E27FC236}">
                <a16:creationId xmlns:a16="http://schemas.microsoft.com/office/drawing/2014/main" id="{1104E833-4D7E-41CB-BD22-5E534927B33D}"/>
              </a:ext>
            </a:extLst>
          </p:cNvPr>
          <p:cNvGrpSpPr/>
          <p:nvPr/>
        </p:nvGrpSpPr>
        <p:grpSpPr>
          <a:xfrm>
            <a:off x="8292692" y="3700163"/>
            <a:ext cx="3407189" cy="1710081"/>
            <a:chOff x="4825572" y="1903543"/>
            <a:chExt cx="2901809" cy="1552571"/>
          </a:xfrm>
        </p:grpSpPr>
        <p:sp>
          <p:nvSpPr>
            <p:cNvPr id="83" name="Rectangle: Rounded Corners 157">
              <a:extLst>
                <a:ext uri="{FF2B5EF4-FFF2-40B4-BE49-F238E27FC236}">
                  <a16:creationId xmlns:a16="http://schemas.microsoft.com/office/drawing/2014/main" id="{E05957AB-E457-4563-B67A-D3173839BAC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4" name="Straight Connector 158">
              <a:extLst>
                <a:ext uri="{FF2B5EF4-FFF2-40B4-BE49-F238E27FC236}">
                  <a16:creationId xmlns:a16="http://schemas.microsoft.com/office/drawing/2014/main" id="{9CBE4D7A-1B11-43DD-BCF2-F2D635B4DD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3" y="1174280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159">
              <a:extLst>
                <a:ext uri="{FF2B5EF4-FFF2-40B4-BE49-F238E27FC236}">
                  <a16:creationId xmlns:a16="http://schemas.microsoft.com/office/drawing/2014/main" id="{98CF6260-8AA1-4D4C-B258-E236C92BEAB7}"/>
                </a:ext>
              </a:extLst>
            </p:cNvPr>
            <p:cNvSpPr/>
            <p:nvPr/>
          </p:nvSpPr>
          <p:spPr>
            <a:xfrm>
              <a:off x="5135912" y="2584112"/>
              <a:ext cx="2293154" cy="33531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b="1" dirty="0">
                  <a:solidFill>
                    <a:srgbClr val="6D6E70"/>
                  </a:solidFill>
                </a:rPr>
                <a:t>5 milijuna eura</a:t>
              </a:r>
              <a:endParaRPr kumimoji="0" lang="en-IN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6" name="Rectangle 160">
              <a:extLst>
                <a:ext uri="{FF2B5EF4-FFF2-40B4-BE49-F238E27FC236}">
                  <a16:creationId xmlns:a16="http://schemas.microsoft.com/office/drawing/2014/main" id="{3297F1F8-6A60-405B-ACD9-534338BD336D}"/>
                </a:ext>
              </a:extLst>
            </p:cNvPr>
            <p:cNvSpPr/>
            <p:nvPr/>
          </p:nvSpPr>
          <p:spPr>
            <a:xfrm>
              <a:off x="5129899" y="2007018"/>
              <a:ext cx="2293154" cy="30737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Vrijednost </a:t>
              </a:r>
              <a:r>
                <a:rPr lang="hr-HR" sz="1600" b="1" dirty="0">
                  <a:solidFill>
                    <a:srgbClr val="009E4D"/>
                  </a:solidFill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natječaja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7" name="Group 146">
            <a:extLst>
              <a:ext uri="{FF2B5EF4-FFF2-40B4-BE49-F238E27FC236}">
                <a16:creationId xmlns:a16="http://schemas.microsoft.com/office/drawing/2014/main" id="{2AB47924-2933-45EC-9CC4-AA0D1EE8B694}"/>
              </a:ext>
            </a:extLst>
          </p:cNvPr>
          <p:cNvGrpSpPr/>
          <p:nvPr/>
        </p:nvGrpSpPr>
        <p:grpSpPr>
          <a:xfrm>
            <a:off x="8283442" y="1639549"/>
            <a:ext cx="3428041" cy="1883270"/>
            <a:chOff x="4825572" y="1903543"/>
            <a:chExt cx="2901809" cy="2250031"/>
          </a:xfrm>
        </p:grpSpPr>
        <p:sp>
          <p:nvSpPr>
            <p:cNvPr id="88" name="Rectangle: Rounded Corners 147">
              <a:extLst>
                <a:ext uri="{FF2B5EF4-FFF2-40B4-BE49-F238E27FC236}">
                  <a16:creationId xmlns:a16="http://schemas.microsoft.com/office/drawing/2014/main" id="{F7679AB6-7C5D-485A-ADEE-371B295E6A84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9" name="Straight Connector 148">
              <a:extLst>
                <a:ext uri="{FF2B5EF4-FFF2-40B4-BE49-F238E27FC236}">
                  <a16:creationId xmlns:a16="http://schemas.microsoft.com/office/drawing/2014/main" id="{F89AB09B-C172-48BD-AEDE-A75E0FD1754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2403" y="1266378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149">
              <a:extLst>
                <a:ext uri="{FF2B5EF4-FFF2-40B4-BE49-F238E27FC236}">
                  <a16:creationId xmlns:a16="http://schemas.microsoft.com/office/drawing/2014/main" id="{1456D567-D9F2-49B0-AF7F-F3AF33C458AB}"/>
                </a:ext>
              </a:extLst>
            </p:cNvPr>
            <p:cNvSpPr/>
            <p:nvPr/>
          </p:nvSpPr>
          <p:spPr>
            <a:xfrm>
              <a:off x="5211390" y="2737909"/>
              <a:ext cx="2136440" cy="62511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l-PL" sz="1400" dirty="0">
                  <a:solidFill>
                    <a:srgbClr val="6D6E70"/>
                  </a:solidFill>
                </a:rPr>
                <a:t>Jedinice lokalne i </a:t>
              </a:r>
            </a:p>
            <a:p>
              <a:pPr algn="ctr"/>
              <a:r>
                <a:rPr lang="pl-PL" sz="1400" dirty="0">
                  <a:solidFill>
                    <a:srgbClr val="6D6E70"/>
                  </a:solidFill>
                </a:rPr>
                <a:t>regionalne samouprave</a:t>
              </a:r>
              <a:endParaRPr lang="hr-HR" sz="1200" dirty="0">
                <a:solidFill>
                  <a:srgbClr val="6D6E70"/>
                </a:solidFill>
              </a:endParaRPr>
            </a:p>
          </p:txBody>
        </p:sp>
        <p:sp>
          <p:nvSpPr>
            <p:cNvPr id="91" name="Rectangle 150">
              <a:extLst>
                <a:ext uri="{FF2B5EF4-FFF2-40B4-BE49-F238E27FC236}">
                  <a16:creationId xmlns:a16="http://schemas.microsoft.com/office/drawing/2014/main" id="{01E166A8-9E63-413D-A068-CA3C76F25FBF}"/>
                </a:ext>
              </a:extLst>
            </p:cNvPr>
            <p:cNvSpPr/>
            <p:nvPr/>
          </p:nvSpPr>
          <p:spPr>
            <a:xfrm>
              <a:off x="5129899" y="1980136"/>
              <a:ext cx="2293154" cy="4044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Potencijalni prijavitelji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150" name="Grupa 149">
            <a:extLst>
              <a:ext uri="{FF2B5EF4-FFF2-40B4-BE49-F238E27FC236}">
                <a16:creationId xmlns:a16="http://schemas.microsoft.com/office/drawing/2014/main" id="{C5BD728E-2AFE-4427-B58A-3B58A30FD12A}"/>
              </a:ext>
            </a:extLst>
          </p:cNvPr>
          <p:cNvGrpSpPr/>
          <p:nvPr/>
        </p:nvGrpSpPr>
        <p:grpSpPr>
          <a:xfrm>
            <a:off x="7921222" y="4278958"/>
            <a:ext cx="728799" cy="718694"/>
            <a:chOff x="3171776" y="4571533"/>
            <a:chExt cx="813028" cy="791195"/>
          </a:xfrm>
        </p:grpSpPr>
        <p:sp>
          <p:nvSpPr>
            <p:cNvPr id="151" name="Dijagram toka: Poveznik 150">
              <a:extLst>
                <a:ext uri="{FF2B5EF4-FFF2-40B4-BE49-F238E27FC236}">
                  <a16:creationId xmlns:a16="http://schemas.microsoft.com/office/drawing/2014/main" id="{7E770C96-2711-4F97-AE76-3D11CCFAFD00}"/>
                </a:ext>
              </a:extLst>
            </p:cNvPr>
            <p:cNvSpPr/>
            <p:nvPr/>
          </p:nvSpPr>
          <p:spPr>
            <a:xfrm>
              <a:off x="3171776" y="4571533"/>
              <a:ext cx="813028" cy="791195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52" name="Dijagram toka: Poveznik 151">
              <a:extLst>
                <a:ext uri="{FF2B5EF4-FFF2-40B4-BE49-F238E27FC236}">
                  <a16:creationId xmlns:a16="http://schemas.microsoft.com/office/drawing/2014/main" id="{8359A419-2C2E-4803-AD82-DAD46CBCB07D}"/>
                </a:ext>
              </a:extLst>
            </p:cNvPr>
            <p:cNvSpPr/>
            <p:nvPr/>
          </p:nvSpPr>
          <p:spPr>
            <a:xfrm>
              <a:off x="3266281" y="4662243"/>
              <a:ext cx="624019" cy="611537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159" name="Grupa 158">
            <a:extLst>
              <a:ext uri="{FF2B5EF4-FFF2-40B4-BE49-F238E27FC236}">
                <a16:creationId xmlns:a16="http://schemas.microsoft.com/office/drawing/2014/main" id="{1987896D-952B-4998-A78D-93CAFAE457EC}"/>
              </a:ext>
            </a:extLst>
          </p:cNvPr>
          <p:cNvGrpSpPr/>
          <p:nvPr/>
        </p:nvGrpSpPr>
        <p:grpSpPr>
          <a:xfrm>
            <a:off x="4009289" y="2209102"/>
            <a:ext cx="728799" cy="718694"/>
            <a:chOff x="4009289" y="2209102"/>
            <a:chExt cx="728799" cy="718694"/>
          </a:xfrm>
        </p:grpSpPr>
        <p:grpSp>
          <p:nvGrpSpPr>
            <p:cNvPr id="4" name="Grupa 3">
              <a:extLst>
                <a:ext uri="{FF2B5EF4-FFF2-40B4-BE49-F238E27FC236}">
                  <a16:creationId xmlns:a16="http://schemas.microsoft.com/office/drawing/2014/main" id="{843DCFAF-8769-4E2E-9206-0C0A3C31E529}"/>
                </a:ext>
              </a:extLst>
            </p:cNvPr>
            <p:cNvGrpSpPr/>
            <p:nvPr/>
          </p:nvGrpSpPr>
          <p:grpSpPr>
            <a:xfrm>
              <a:off x="4009289" y="2209102"/>
              <a:ext cx="728799" cy="718694"/>
              <a:chOff x="3171776" y="4571533"/>
              <a:chExt cx="813028" cy="791195"/>
            </a:xfrm>
          </p:grpSpPr>
          <p:sp>
            <p:nvSpPr>
              <p:cNvPr id="143" name="Dijagram toka: Poveznik 142">
                <a:extLst>
                  <a:ext uri="{FF2B5EF4-FFF2-40B4-BE49-F238E27FC236}">
                    <a16:creationId xmlns:a16="http://schemas.microsoft.com/office/drawing/2014/main" id="{6366121C-E438-4532-B97B-A1A38A25F264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" name="Dijagram toka: Poveznik 1">
                <a:extLst>
                  <a:ext uri="{FF2B5EF4-FFF2-40B4-BE49-F238E27FC236}">
                    <a16:creationId xmlns:a16="http://schemas.microsoft.com/office/drawing/2014/main" id="{45B8C11C-39D8-41D6-AB24-C2A6BC72AA0A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7" name="Grafika 6" descr="Fast Forward outline">
              <a:extLst>
                <a:ext uri="{FF2B5EF4-FFF2-40B4-BE49-F238E27FC236}">
                  <a16:creationId xmlns:a16="http://schemas.microsoft.com/office/drawing/2014/main" id="{F33D6F2F-38F6-4B73-8938-E5D20A9D3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22639" y="2301953"/>
              <a:ext cx="528899" cy="528899"/>
            </a:xfrm>
            <a:prstGeom prst="rect">
              <a:avLst/>
            </a:prstGeom>
          </p:spPr>
        </p:pic>
      </p:grpSp>
      <p:grpSp>
        <p:nvGrpSpPr>
          <p:cNvPr id="158" name="Grupa 157">
            <a:extLst>
              <a:ext uri="{FF2B5EF4-FFF2-40B4-BE49-F238E27FC236}">
                <a16:creationId xmlns:a16="http://schemas.microsoft.com/office/drawing/2014/main" id="{FE64933B-4F93-4B6D-AB11-A4068C5F0B49}"/>
              </a:ext>
            </a:extLst>
          </p:cNvPr>
          <p:cNvGrpSpPr/>
          <p:nvPr/>
        </p:nvGrpSpPr>
        <p:grpSpPr>
          <a:xfrm>
            <a:off x="7934180" y="2219555"/>
            <a:ext cx="728799" cy="718694"/>
            <a:chOff x="7934180" y="2219555"/>
            <a:chExt cx="728799" cy="718694"/>
          </a:xfrm>
        </p:grpSpPr>
        <p:grpSp>
          <p:nvGrpSpPr>
            <p:cNvPr id="147" name="Grupa 146">
              <a:extLst>
                <a:ext uri="{FF2B5EF4-FFF2-40B4-BE49-F238E27FC236}">
                  <a16:creationId xmlns:a16="http://schemas.microsoft.com/office/drawing/2014/main" id="{9D4AFE4E-5B7F-4D31-B75B-CA390BDF1434}"/>
                </a:ext>
              </a:extLst>
            </p:cNvPr>
            <p:cNvGrpSpPr/>
            <p:nvPr/>
          </p:nvGrpSpPr>
          <p:grpSpPr>
            <a:xfrm>
              <a:off x="7934180" y="2219555"/>
              <a:ext cx="728799" cy="718694"/>
              <a:chOff x="3171776" y="4571533"/>
              <a:chExt cx="813028" cy="791195"/>
            </a:xfrm>
          </p:grpSpPr>
          <p:sp>
            <p:nvSpPr>
              <p:cNvPr id="148" name="Dijagram toka: Poveznik 147">
                <a:extLst>
                  <a:ext uri="{FF2B5EF4-FFF2-40B4-BE49-F238E27FC236}">
                    <a16:creationId xmlns:a16="http://schemas.microsoft.com/office/drawing/2014/main" id="{8E10A60B-688E-4222-8A00-270D6A81AD7D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9" name="Dijagram toka: Poveznik 148">
                <a:extLst>
                  <a:ext uri="{FF2B5EF4-FFF2-40B4-BE49-F238E27FC236}">
                    <a16:creationId xmlns:a16="http://schemas.microsoft.com/office/drawing/2014/main" id="{D0E8C1BE-98E4-499D-88E3-AAB152F2E797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4" name="Grafika 153" descr="Users with solid fill">
              <a:extLst>
                <a:ext uri="{FF2B5EF4-FFF2-40B4-BE49-F238E27FC236}">
                  <a16:creationId xmlns:a16="http://schemas.microsoft.com/office/drawing/2014/main" id="{03F7F799-8DF9-422C-A7BD-27E83A19A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49209" y="2378533"/>
              <a:ext cx="468466" cy="468466"/>
            </a:xfrm>
            <a:prstGeom prst="rect">
              <a:avLst/>
            </a:prstGeom>
          </p:spPr>
        </p:pic>
      </p:grpSp>
      <p:grpSp>
        <p:nvGrpSpPr>
          <p:cNvPr id="157" name="Grupa 156">
            <a:extLst>
              <a:ext uri="{FF2B5EF4-FFF2-40B4-BE49-F238E27FC236}">
                <a16:creationId xmlns:a16="http://schemas.microsoft.com/office/drawing/2014/main" id="{5A5CA612-3E97-4E49-BC39-5919DA58469E}"/>
              </a:ext>
            </a:extLst>
          </p:cNvPr>
          <p:cNvGrpSpPr/>
          <p:nvPr/>
        </p:nvGrpSpPr>
        <p:grpSpPr>
          <a:xfrm>
            <a:off x="4057252" y="4262269"/>
            <a:ext cx="728799" cy="718694"/>
            <a:chOff x="4057254" y="4163571"/>
            <a:chExt cx="728799" cy="718694"/>
          </a:xfrm>
        </p:grpSpPr>
        <p:grpSp>
          <p:nvGrpSpPr>
            <p:cNvPr id="144" name="Grupa 143">
              <a:extLst>
                <a:ext uri="{FF2B5EF4-FFF2-40B4-BE49-F238E27FC236}">
                  <a16:creationId xmlns:a16="http://schemas.microsoft.com/office/drawing/2014/main" id="{84B8A85A-8CAD-4368-A32C-30F9FF2E40DF}"/>
                </a:ext>
              </a:extLst>
            </p:cNvPr>
            <p:cNvGrpSpPr/>
            <p:nvPr/>
          </p:nvGrpSpPr>
          <p:grpSpPr>
            <a:xfrm>
              <a:off x="4057254" y="4163571"/>
              <a:ext cx="728799" cy="718694"/>
              <a:chOff x="3171776" y="4571533"/>
              <a:chExt cx="813028" cy="791195"/>
            </a:xfrm>
          </p:grpSpPr>
          <p:sp>
            <p:nvSpPr>
              <p:cNvPr id="145" name="Dijagram toka: Poveznik 144">
                <a:extLst>
                  <a:ext uri="{FF2B5EF4-FFF2-40B4-BE49-F238E27FC236}">
                    <a16:creationId xmlns:a16="http://schemas.microsoft.com/office/drawing/2014/main" id="{527D2F18-43A6-4F1F-AC77-18327A6CA9C2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6" name="Dijagram toka: Poveznik 145">
                <a:extLst>
                  <a:ext uri="{FF2B5EF4-FFF2-40B4-BE49-F238E27FC236}">
                    <a16:creationId xmlns:a16="http://schemas.microsoft.com/office/drawing/2014/main" id="{93BE73EA-8D98-42F9-B59B-C07EC52AC19F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6" name="Grafika 155" descr="Coins outline">
              <a:extLst>
                <a:ext uri="{FF2B5EF4-FFF2-40B4-BE49-F238E27FC236}">
                  <a16:creationId xmlns:a16="http://schemas.microsoft.com/office/drawing/2014/main" id="{2C7AC466-CBAF-4DF8-8F1B-5ADE2EB0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05237" y="4347015"/>
              <a:ext cx="406918" cy="406918"/>
            </a:xfrm>
            <a:prstGeom prst="rect">
              <a:avLst/>
            </a:prstGeom>
          </p:spPr>
        </p:pic>
      </p:grpSp>
      <p:pic>
        <p:nvPicPr>
          <p:cNvPr id="161" name="Grafika 160" descr="Piggy Bank outline">
            <a:extLst>
              <a:ext uri="{FF2B5EF4-FFF2-40B4-BE49-F238E27FC236}">
                <a16:creationId xmlns:a16="http://schemas.microsoft.com/office/drawing/2014/main" id="{82E0A90A-3744-4F09-AAE7-6E2B7DE8D6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56434" y="4412603"/>
            <a:ext cx="469661" cy="46966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4F4F8F5-0B38-4930-B9B1-0560A2AE312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03"/>
          <a:stretch/>
        </p:blipFill>
        <p:spPr>
          <a:xfrm>
            <a:off x="126786" y="2407064"/>
            <a:ext cx="3836518" cy="214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467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1807" y="388380"/>
            <a:ext cx="111707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solidFill>
                  <a:srgbClr val="0BA356"/>
                </a:solidFill>
                <a:latin typeface="+mj-lt"/>
              </a:rPr>
              <a:t>Ostali planirani pozivi iz područja energetske učinkovitosti i korištenja obnovljivih izvora energije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8106189B-D347-B017-AC5D-1341DA43EDF1}"/>
              </a:ext>
            </a:extLst>
          </p:cNvPr>
          <p:cNvSpPr txBox="1"/>
          <p:nvPr/>
        </p:nvSpPr>
        <p:spPr>
          <a:xfrm>
            <a:off x="431806" y="1689580"/>
            <a:ext cx="755246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hr-HR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Sans"/>
              </a:rPr>
              <a:t>U izradi su pozivi za sufinanciranje:</a:t>
            </a:r>
          </a:p>
          <a:p>
            <a:pPr marL="742950" lvl="1" indent="-285750">
              <a:spcBef>
                <a:spcPts val="12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hr-HR" dirty="0">
                <a:solidFill>
                  <a:schemeClr val="tx1">
                    <a:lumMod val="75000"/>
                    <a:lumOff val="25000"/>
                  </a:schemeClr>
                </a:solidFill>
                <a:latin typeface="OpenSans"/>
              </a:rPr>
              <a:t>ugradnje fotonaponskih elektrana za kućanstva u obiteljskim i višestambenim zgradama </a:t>
            </a:r>
          </a:p>
          <a:p>
            <a:pPr marL="742950" lvl="1" indent="-285750">
              <a:spcBef>
                <a:spcPts val="12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hr-HR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Sans"/>
              </a:rPr>
              <a:t>energetske obnove obiteljskih kuća</a:t>
            </a:r>
          </a:p>
          <a:p>
            <a:pPr marL="742950" lvl="1" indent="-285750">
              <a:spcBef>
                <a:spcPts val="12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hr-HR" dirty="0">
                <a:solidFill>
                  <a:schemeClr val="tx1">
                    <a:lumMod val="75000"/>
                    <a:lumOff val="25000"/>
                  </a:schemeClr>
                </a:solidFill>
                <a:latin typeface="OpenSans"/>
              </a:rPr>
              <a:t>energetske obnove višestambenih zgrada</a:t>
            </a:r>
          </a:p>
          <a:p>
            <a:pPr marL="742950" lvl="1" indent="-285750">
              <a:spcBef>
                <a:spcPts val="12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hr-HR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Sans"/>
              </a:rPr>
              <a:t>nabave energetski učinkovitih vozila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hr-HR" b="1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OpenSans"/>
            </a:endParaRPr>
          </a:p>
          <a:p>
            <a:pPr marL="742950" lvl="1" indent="-28575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hr-HR" b="1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OpenSans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D90C5D7A-27A4-7D32-882F-6BC8EB0D650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27143" y="3873190"/>
            <a:ext cx="5603387" cy="298481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7259E424-A0F8-7F8F-9AF3-50978FD8596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1350" y="1027942"/>
            <a:ext cx="3675187" cy="3675187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377CC5FD-265A-4EB9-88BC-B760DA26BEEC}"/>
              </a:ext>
            </a:extLst>
          </p:cNvPr>
          <p:cNvSpPr txBox="1"/>
          <p:nvPr/>
        </p:nvSpPr>
        <p:spPr>
          <a:xfrm>
            <a:off x="431806" y="5059733"/>
            <a:ext cx="61399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hr-HR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Sans"/>
              </a:rPr>
              <a:t>U pripremi je i pokretanje programa za poticanje korištenja geotermalne energije</a:t>
            </a:r>
          </a:p>
        </p:txBody>
      </p:sp>
    </p:spTree>
    <p:extLst>
      <p:ext uri="{BB962C8B-B14F-4D97-AF65-F5344CB8AC3E}">
        <p14:creationId xmlns:p14="http://schemas.microsoft.com/office/powerpoint/2010/main" val="298571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118" y="1905000"/>
            <a:ext cx="2310882" cy="4953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470571" y="3928188"/>
            <a:ext cx="3537422" cy="3706074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77" y="519038"/>
            <a:ext cx="3402427" cy="88201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41362" y="2547412"/>
            <a:ext cx="88155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>
                <a:solidFill>
                  <a:srgbClr val="6D6E70"/>
                </a:solidFill>
                <a:ea typeface="Open Sans ExtraBold" panose="020B0604020202020204" pitchFamily="34" charset="0"/>
                <a:cs typeface="Open Sans ExtraBold" panose="020B0604020202020204" pitchFamily="34" charset="0"/>
              </a:rPr>
              <a:t>Sufinanciranje projekata zaštite okoliša i gospodarenja otpadom</a:t>
            </a:r>
            <a:endParaRPr lang="hr-HR" sz="4800" b="1" dirty="0">
              <a:solidFill>
                <a:srgbClr val="0BA356"/>
              </a:solidFill>
              <a:ea typeface="Open Sans ExtraBold" panose="020B0604020202020204" pitchFamily="34" charset="0"/>
              <a:cs typeface="Open Sans ExtraBold" panose="020B0604020202020204" pitchFamily="34" charset="0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DCFE0E1E-33A0-4D9E-B941-6093DD4E2C05}"/>
              </a:ext>
            </a:extLst>
          </p:cNvPr>
          <p:cNvSpPr txBox="1"/>
          <p:nvPr/>
        </p:nvSpPr>
        <p:spPr>
          <a:xfrm>
            <a:off x="7371184" y="10317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dirty="0" err="1">
              <a:solidFill>
                <a:srgbClr val="0782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5181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118" y="1905000"/>
            <a:ext cx="2310882" cy="4953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470571" y="3928188"/>
            <a:ext cx="3537422" cy="3706074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77" y="519038"/>
            <a:ext cx="3402427" cy="88201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72565" y="2639408"/>
            <a:ext cx="102779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>
                <a:solidFill>
                  <a:srgbClr val="6D6E70"/>
                </a:solidFill>
                <a:ea typeface="Open Sans ExtraBold" panose="020B0604020202020204" pitchFamily="34" charset="0"/>
                <a:cs typeface="Open Sans ExtraBold" panose="020B0604020202020204" pitchFamily="34" charset="0"/>
              </a:rPr>
              <a:t>Mogućnosti sufinanciranja iz EU izvora te vođenje i provedba EU projekata</a:t>
            </a:r>
            <a:endParaRPr lang="hr-HR" sz="4800" b="1" dirty="0">
              <a:solidFill>
                <a:srgbClr val="0BA356"/>
              </a:solidFill>
              <a:ea typeface="Open Sans ExtraBold" panose="020B0604020202020204" pitchFamily="34" charset="0"/>
              <a:cs typeface="Open Sans ExtraBold" panose="020B0604020202020204" pitchFamily="34" charset="0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DCFE0E1E-33A0-4D9E-B941-6093DD4E2C05}"/>
              </a:ext>
            </a:extLst>
          </p:cNvPr>
          <p:cNvSpPr txBox="1"/>
          <p:nvPr/>
        </p:nvSpPr>
        <p:spPr>
          <a:xfrm>
            <a:off x="7371184" y="10317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dirty="0" err="1">
              <a:solidFill>
                <a:srgbClr val="0782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29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1807" y="254566"/>
            <a:ext cx="11170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solidFill>
                  <a:schemeClr val="accent3"/>
                </a:solidFill>
                <a:latin typeface="+mj-lt"/>
              </a:rPr>
              <a:t>Nacionalni plan oporavka i otpornosti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B6227920-3160-3938-2BBB-1B4681AAD7A1}"/>
              </a:ext>
            </a:extLst>
          </p:cNvPr>
          <p:cNvSpPr txBox="1"/>
          <p:nvPr/>
        </p:nvSpPr>
        <p:spPr>
          <a:xfrm>
            <a:off x="431806" y="1032545"/>
            <a:ext cx="89655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just">
              <a:spcBef>
                <a:spcPts val="600"/>
              </a:spcBef>
              <a:spcAft>
                <a:spcPts val="600"/>
              </a:spcAft>
              <a:buClr>
                <a:srgbClr val="009E4D"/>
              </a:buClr>
            </a:pPr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OBNOVA ZGRADA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reformi i 4 investicije</a:t>
            </a:r>
            <a:endParaRPr lang="pl-PL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8106189B-D347-B017-AC5D-1341DA43EDF1}"/>
              </a:ext>
            </a:extLst>
          </p:cNvPr>
          <p:cNvSpPr txBox="1"/>
          <p:nvPr/>
        </p:nvSpPr>
        <p:spPr>
          <a:xfrm>
            <a:off x="431806" y="1830177"/>
            <a:ext cx="1100191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b="1" dirty="0" err="1"/>
              <a:t>Dekarbonizacija</a:t>
            </a:r>
            <a:r>
              <a:rPr lang="hr-HR" b="1" dirty="0"/>
              <a:t> zgrada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Razvoj okvira za osiguranje adekvatnih vještina u kontekstu zelenih poslova potrebnih za obnovu nakon potresa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Povećanje učinkovitosti procesa obnove, smanjenje administrativnog opterećenja i digitalizacija procesa obnove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Modernizacija i integracija seizmičkih podataka za proces obnove i planiranje buduće gradnje te monitoring javne infrastrukture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Uvođenje novog modela strategija zelene urbane obnove i provedba pilot projekata razvoja zelene infrastrukture i kružnog gospodarenja prostorom i zgradama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Pilot projekt uspostave i provedbe sustavnog gospodarenja energijom te razvoj novog modela financiranja 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33FDD843-C43E-935E-4CAC-A856EBED4853}"/>
              </a:ext>
            </a:extLst>
          </p:cNvPr>
          <p:cNvSpPr txBox="1"/>
          <p:nvPr/>
        </p:nvSpPr>
        <p:spPr>
          <a:xfrm>
            <a:off x="818382" y="6092656"/>
            <a:ext cx="10459218" cy="51077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hr-HR" sz="2400" dirty="0"/>
              <a:t>Ukupna procijenjena vrijednost ulaganja - </a:t>
            </a:r>
            <a:r>
              <a:rPr lang="hr-HR" sz="2400" b="1" dirty="0"/>
              <a:t>781.500.000 </a:t>
            </a:r>
            <a:r>
              <a:rPr lang="hr-HR" sz="2400" b="1" dirty="0" err="1"/>
              <a:t>eur</a:t>
            </a:r>
            <a:endParaRPr lang="hr-HR" sz="2400" b="1" dirty="0"/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A106EF5E-2EEE-2A45-C53F-6F1BA506938D}"/>
              </a:ext>
            </a:extLst>
          </p:cNvPr>
          <p:cNvSpPr txBox="1"/>
          <p:nvPr/>
        </p:nvSpPr>
        <p:spPr>
          <a:xfrm>
            <a:off x="3569016" y="183155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/>
              <a:t>Energetska obnova zgrada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/>
              <a:t>Obnova zgrada oštećenih u potresu s energetskom obnovom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/>
              <a:t>Energetska obnova zgrada sa statusom kulturnog dobra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/>
              <a:t>Razvoj mreže seizmoloških podataka </a:t>
            </a: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B9F553DE-8786-F0D9-81FB-D644133A9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3541" y="86426"/>
            <a:ext cx="3130239" cy="961430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DDC44615-4091-EB5B-34A5-F65B33EC156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87371" y="1525501"/>
            <a:ext cx="2736999" cy="162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370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CD04C2E6-3D3D-C3F8-2A39-BA79DE9F7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6216" y="1241502"/>
            <a:ext cx="2881109" cy="15686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1807" y="254566"/>
            <a:ext cx="11170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solidFill>
                  <a:schemeClr val="accent3"/>
                </a:solidFill>
                <a:latin typeface="+mj-lt"/>
              </a:rPr>
              <a:t>Nacionalni plan oporavka i otpornosti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B6227920-3160-3938-2BBB-1B4681AAD7A1}"/>
              </a:ext>
            </a:extLst>
          </p:cNvPr>
          <p:cNvSpPr txBox="1"/>
          <p:nvPr/>
        </p:nvSpPr>
        <p:spPr>
          <a:xfrm>
            <a:off x="431806" y="947617"/>
            <a:ext cx="89655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just">
              <a:spcBef>
                <a:spcPts val="600"/>
              </a:spcBef>
              <a:spcAft>
                <a:spcPts val="600"/>
              </a:spcAft>
              <a:buClr>
                <a:srgbClr val="009E4D"/>
              </a:buClr>
            </a:pPr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GOSPODARSTVO</a:t>
            </a:r>
            <a:endParaRPr lang="pl-PL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8106189B-D347-B017-AC5D-1341DA43EDF1}"/>
              </a:ext>
            </a:extLst>
          </p:cNvPr>
          <p:cNvSpPr txBox="1"/>
          <p:nvPr/>
        </p:nvSpPr>
        <p:spPr>
          <a:xfrm>
            <a:off x="431806" y="1555765"/>
            <a:ext cx="11001911" cy="460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Otporno, zeleno i digitalno gospodarstvo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Energetska tranzicija za održivo gospodarstvo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Unaprjeđenje vodnog gospodarstva i gospodarenja otpadom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Razvoj konkurentnog, energetski održivog i učinkovitog prometnog sustava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33FDD843-C43E-935E-4CAC-A856EBED4853}"/>
              </a:ext>
            </a:extLst>
          </p:cNvPr>
          <p:cNvSpPr txBox="1"/>
          <p:nvPr/>
        </p:nvSpPr>
        <p:spPr>
          <a:xfrm>
            <a:off x="787595" y="6183535"/>
            <a:ext cx="10459218" cy="51077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hr-HR" sz="2400" dirty="0"/>
              <a:t>Ukupna procijenjena vrijednost ulaganja - </a:t>
            </a:r>
            <a:r>
              <a:rPr lang="hr-HR" sz="2400" b="1" dirty="0"/>
              <a:t>3.448.000.000 </a:t>
            </a:r>
            <a:r>
              <a:rPr lang="hr-HR" sz="2400" b="1" dirty="0" err="1"/>
              <a:t>eur</a:t>
            </a:r>
            <a:endParaRPr lang="hr-HR" sz="2400" b="1" dirty="0"/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A106EF5E-2EEE-2A45-C53F-6F1BA506938D}"/>
              </a:ext>
            </a:extLst>
          </p:cNvPr>
          <p:cNvSpPr txBox="1"/>
          <p:nvPr/>
        </p:nvSpPr>
        <p:spPr>
          <a:xfrm>
            <a:off x="1552061" y="1892892"/>
            <a:ext cx="96947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1600" dirty="0"/>
              <a:t>Jačanje konkurentnosti i zelena tranzicija gospodarstva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hr-HR" sz="1600" dirty="0"/>
              <a:t>Potpora poduzećima za tranziciju na energetski i resorno učinkovito gospodarstvo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hr-HR" sz="5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1600" dirty="0"/>
              <a:t>Poticanje inovacija i digitalizacija gospodarstva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2439A737-D0E7-DCFB-08A5-FE2E80CA3E70}"/>
              </a:ext>
            </a:extLst>
          </p:cNvPr>
          <p:cNvSpPr txBox="1"/>
          <p:nvPr/>
        </p:nvSpPr>
        <p:spPr>
          <a:xfrm>
            <a:off x="1552061" y="3454152"/>
            <a:ext cx="105050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1600" dirty="0"/>
              <a:t>Revitalizacija, izgradnja i digitalizacija energetskog sustava i prateće infrastrukture za </a:t>
            </a:r>
            <a:r>
              <a:rPr lang="hr-HR" sz="1600" dirty="0" err="1"/>
              <a:t>dekarbonizaciju</a:t>
            </a:r>
            <a:r>
              <a:rPr lang="hr-HR" sz="1600" dirty="0"/>
              <a:t> energetskog sektora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1600" dirty="0"/>
              <a:t>Poticanje energetske učinkovitosti, </a:t>
            </a:r>
            <a:r>
              <a:rPr lang="hr-HR" sz="1600" dirty="0" err="1"/>
              <a:t>toplinarstva</a:t>
            </a:r>
            <a:r>
              <a:rPr lang="hr-HR" sz="1600" dirty="0"/>
              <a:t> i obnovljivih izvora energije za </a:t>
            </a:r>
            <a:r>
              <a:rPr lang="hr-HR" sz="1600" dirty="0" err="1"/>
              <a:t>dekarbonizaciju</a:t>
            </a:r>
            <a:r>
              <a:rPr lang="hr-HR" sz="1600" dirty="0"/>
              <a:t> energetskog sektora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1600" dirty="0"/>
              <a:t>Korištenje vodika i novih tehnologija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D920D29B-B27E-7C9C-7C0E-097849AFD534}"/>
              </a:ext>
            </a:extLst>
          </p:cNvPr>
          <p:cNvSpPr txBox="1"/>
          <p:nvPr/>
        </p:nvSpPr>
        <p:spPr>
          <a:xfrm>
            <a:off x="1552061" y="4868497"/>
            <a:ext cx="100239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1600" dirty="0"/>
              <a:t>Program smanjenja odlaganja otpada (izgradnja </a:t>
            </a:r>
            <a:r>
              <a:rPr lang="hr-HR" sz="1600" dirty="0" err="1"/>
              <a:t>sortirnica,kompostana</a:t>
            </a:r>
            <a:r>
              <a:rPr lang="hr-HR" sz="1600" dirty="0"/>
              <a:t>, bioplinskih postrojenja, </a:t>
            </a:r>
            <a:r>
              <a:rPr lang="hr-HR" sz="1600" dirty="0" err="1"/>
              <a:t>reciklažnih</a:t>
            </a:r>
            <a:r>
              <a:rPr lang="hr-HR" sz="1600" dirty="0"/>
              <a:t> dvorišta)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1600" dirty="0"/>
              <a:t>Program sanacije zatvorenih odlagališta i lokacija onečišćenih opasnim otpadom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66E98162-9FBA-947D-E4BD-406399DA1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3735" y="364270"/>
            <a:ext cx="2586458" cy="608148"/>
          </a:xfrm>
          <a:prstGeom prst="rect">
            <a:avLst/>
          </a:prstGeom>
        </p:spPr>
      </p:pic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5FDAE967-FAFF-9441-0F7E-B727C91B93AC}"/>
              </a:ext>
            </a:extLst>
          </p:cNvPr>
          <p:cNvCxnSpPr/>
          <p:nvPr/>
        </p:nvCxnSpPr>
        <p:spPr>
          <a:xfrm>
            <a:off x="9708995" y="5181600"/>
            <a:ext cx="17247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1278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3" y="6179631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9506" y="177008"/>
            <a:ext cx="10305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000" dirty="0">
                <a:solidFill>
                  <a:schemeClr val="accent4">
                    <a:lumMod val="75000"/>
                  </a:schemeClr>
                </a:solidFill>
              </a:rPr>
              <a:t>Energetska obnova zgrada javnog sektora</a:t>
            </a:r>
            <a:endParaRPr lang="hr-HR" sz="30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hr-HR" sz="2400" dirty="0">
                <a:solidFill>
                  <a:srgbClr val="FF0000"/>
                </a:solidFill>
              </a:rPr>
              <a:t>– poziv je u fazi obrade</a:t>
            </a:r>
          </a:p>
        </p:txBody>
      </p:sp>
      <p:pic>
        <p:nvPicPr>
          <p:cNvPr id="9" name="Picture 3" descr="znak_fotka_plavo_zeleno_dorada.psd">
            <a:extLst>
              <a:ext uri="{FF2B5EF4-FFF2-40B4-BE49-F238E27FC236}">
                <a16:creationId xmlns:a16="http://schemas.microsoft.com/office/drawing/2014/main" id="{F78B20A5-DB93-4F41-956E-CB0EAA7FD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113613" y="4560924"/>
            <a:ext cx="1469953" cy="3124200"/>
          </a:xfrm>
          <a:prstGeom prst="rect">
            <a:avLst/>
          </a:prstGeom>
        </p:spPr>
      </p:pic>
      <p:sp>
        <p:nvSpPr>
          <p:cNvPr id="11" name="Oval 4">
            <a:extLst>
              <a:ext uri="{FF2B5EF4-FFF2-40B4-BE49-F238E27FC236}">
                <a16:creationId xmlns:a16="http://schemas.microsoft.com/office/drawing/2014/main" id="{7F490916-459F-4BD9-8447-4AD7895515DA}"/>
              </a:ext>
            </a:extLst>
          </p:cNvPr>
          <p:cNvSpPr/>
          <p:nvPr/>
        </p:nvSpPr>
        <p:spPr>
          <a:xfrm>
            <a:off x="10435997" y="4608441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3">
            <a:extLst>
              <a:ext uri="{FF2B5EF4-FFF2-40B4-BE49-F238E27FC236}">
                <a16:creationId xmlns:a16="http://schemas.microsoft.com/office/drawing/2014/main" id="{1467B601-F96E-477C-98CE-14C90872FEC7}"/>
              </a:ext>
            </a:extLst>
          </p:cNvPr>
          <p:cNvGrpSpPr/>
          <p:nvPr/>
        </p:nvGrpSpPr>
        <p:grpSpPr>
          <a:xfrm>
            <a:off x="4435515" y="1612027"/>
            <a:ext cx="3428041" cy="1904988"/>
            <a:chOff x="4825572" y="1903543"/>
            <a:chExt cx="2901809" cy="1869136"/>
          </a:xfrm>
        </p:grpSpPr>
        <p:sp>
          <p:nvSpPr>
            <p:cNvPr id="73" name="Rectangle: Rounded Corners 1">
              <a:extLst>
                <a:ext uri="{FF2B5EF4-FFF2-40B4-BE49-F238E27FC236}">
                  <a16:creationId xmlns:a16="http://schemas.microsoft.com/office/drawing/2014/main" id="{216A1E4B-815A-4448-8A0E-3B07EC39A111}"/>
                </a:ext>
              </a:extLst>
            </p:cNvPr>
            <p:cNvSpPr/>
            <p:nvPr/>
          </p:nvSpPr>
          <p:spPr>
            <a:xfrm>
              <a:off x="4825572" y="1903543"/>
              <a:ext cx="2901809" cy="1847828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4" name="Straight Connector 36">
              <a:extLst>
                <a:ext uri="{FF2B5EF4-FFF2-40B4-BE49-F238E27FC236}">
                  <a16:creationId xmlns:a16="http://schemas.microsoft.com/office/drawing/2014/main" id="{218B9038-2206-4EE1-BD20-0766014A6E5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2665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41">
              <a:extLst>
                <a:ext uri="{FF2B5EF4-FFF2-40B4-BE49-F238E27FC236}">
                  <a16:creationId xmlns:a16="http://schemas.microsoft.com/office/drawing/2014/main" id="{7D077136-0B4A-4116-A19D-34AE849B8DD1}"/>
                </a:ext>
              </a:extLst>
            </p:cNvPr>
            <p:cNvSpPr/>
            <p:nvPr/>
          </p:nvSpPr>
          <p:spPr>
            <a:xfrm>
              <a:off x="4971972" y="2353353"/>
              <a:ext cx="2629219" cy="141932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1400" dirty="0">
                  <a:solidFill>
                    <a:srgbClr val="6D6E70"/>
                  </a:solidFill>
                </a:rPr>
                <a:t>Izrada projektne dokumentacije i energetska obnova postojećih zgrada javnog sektora, neoštećenih u potresu, u kojima se obavljaju društvene djelatnosti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hr-HR" sz="600" dirty="0">
                <a:solidFill>
                  <a:srgbClr val="6D6E70"/>
                </a:solidFill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1200" i="1" dirty="0">
                  <a:solidFill>
                    <a:srgbClr val="6D6E70"/>
                  </a:solidFill>
                </a:rPr>
                <a:t>*Podnošenje prijava završeno 23.5. 2023.</a:t>
              </a:r>
              <a:r>
                <a:rPr lang="hr-HR" sz="1200" dirty="0">
                  <a:solidFill>
                    <a:srgbClr val="6D6E70"/>
                  </a:solidFill>
                </a:rPr>
                <a:t> </a:t>
              </a:r>
              <a:endPara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76" name="Rectangle 42">
              <a:extLst>
                <a:ext uri="{FF2B5EF4-FFF2-40B4-BE49-F238E27FC236}">
                  <a16:creationId xmlns:a16="http://schemas.microsoft.com/office/drawing/2014/main" id="{9F275C1C-11EE-4684-9E97-D18518AA795D}"/>
                </a:ext>
              </a:extLst>
            </p:cNvPr>
            <p:cNvSpPr/>
            <p:nvPr/>
          </p:nvSpPr>
          <p:spPr>
            <a:xfrm>
              <a:off x="5129899" y="1980136"/>
              <a:ext cx="2293154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Predmet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77" name="Group 151">
            <a:extLst>
              <a:ext uri="{FF2B5EF4-FFF2-40B4-BE49-F238E27FC236}">
                <a16:creationId xmlns:a16="http://schemas.microsoft.com/office/drawing/2014/main" id="{9DFE9002-5969-4900-9C9E-79975A292A0F}"/>
              </a:ext>
            </a:extLst>
          </p:cNvPr>
          <p:cNvGrpSpPr/>
          <p:nvPr/>
        </p:nvGrpSpPr>
        <p:grpSpPr>
          <a:xfrm>
            <a:off x="4421654" y="3694764"/>
            <a:ext cx="3388891" cy="1706937"/>
            <a:chOff x="4825572" y="1903543"/>
            <a:chExt cx="2901809" cy="1552571"/>
          </a:xfrm>
        </p:grpSpPr>
        <p:sp>
          <p:nvSpPr>
            <p:cNvPr id="78" name="Rectangle: Rounded Corners 152">
              <a:extLst>
                <a:ext uri="{FF2B5EF4-FFF2-40B4-BE49-F238E27FC236}">
                  <a16:creationId xmlns:a16="http://schemas.microsoft.com/office/drawing/2014/main" id="{F1E4B239-5F05-487F-A016-72884D63390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9" name="Straight Connector 153">
              <a:extLst>
                <a:ext uri="{FF2B5EF4-FFF2-40B4-BE49-F238E27FC236}">
                  <a16:creationId xmlns:a16="http://schemas.microsoft.com/office/drawing/2014/main" id="{9978A488-FB5C-4776-B6D6-D8B5AE85E85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154">
              <a:extLst>
                <a:ext uri="{FF2B5EF4-FFF2-40B4-BE49-F238E27FC236}">
                  <a16:creationId xmlns:a16="http://schemas.microsoft.com/office/drawing/2014/main" id="{0207F7D4-E23C-4BEF-BC7F-0F528422A70D}"/>
                </a:ext>
              </a:extLst>
            </p:cNvPr>
            <p:cNvSpPr/>
            <p:nvPr/>
          </p:nvSpPr>
          <p:spPr>
            <a:xfrm>
              <a:off x="5068196" y="2504217"/>
              <a:ext cx="2442367" cy="47590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Ministarstvo prostornoga uređenja, graditeljstva i državne imovine</a:t>
              </a: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1" name="Rectangle 155">
              <a:extLst>
                <a:ext uri="{FF2B5EF4-FFF2-40B4-BE49-F238E27FC236}">
                  <a16:creationId xmlns:a16="http://schemas.microsoft.com/office/drawing/2014/main" id="{4E3F127C-7ABA-48BB-9897-90AE39F769AC}"/>
                </a:ext>
              </a:extLst>
            </p:cNvPr>
            <p:cNvSpPr/>
            <p:nvPr/>
          </p:nvSpPr>
          <p:spPr>
            <a:xfrm>
              <a:off x="5065058" y="2013549"/>
              <a:ext cx="2293154" cy="3079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Poziv objavljuje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2" name="Group 156">
            <a:extLst>
              <a:ext uri="{FF2B5EF4-FFF2-40B4-BE49-F238E27FC236}">
                <a16:creationId xmlns:a16="http://schemas.microsoft.com/office/drawing/2014/main" id="{1104E833-4D7E-41CB-BD22-5E534927B33D}"/>
              </a:ext>
            </a:extLst>
          </p:cNvPr>
          <p:cNvGrpSpPr/>
          <p:nvPr/>
        </p:nvGrpSpPr>
        <p:grpSpPr>
          <a:xfrm>
            <a:off x="8292692" y="3700163"/>
            <a:ext cx="3407189" cy="1710081"/>
            <a:chOff x="4825572" y="1903543"/>
            <a:chExt cx="2901809" cy="1552571"/>
          </a:xfrm>
        </p:grpSpPr>
        <p:sp>
          <p:nvSpPr>
            <p:cNvPr id="83" name="Rectangle: Rounded Corners 157">
              <a:extLst>
                <a:ext uri="{FF2B5EF4-FFF2-40B4-BE49-F238E27FC236}">
                  <a16:creationId xmlns:a16="http://schemas.microsoft.com/office/drawing/2014/main" id="{E05957AB-E457-4563-B67A-D3173839BAC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4" name="Straight Connector 158">
              <a:extLst>
                <a:ext uri="{FF2B5EF4-FFF2-40B4-BE49-F238E27FC236}">
                  <a16:creationId xmlns:a16="http://schemas.microsoft.com/office/drawing/2014/main" id="{9CBE4D7A-1B11-43DD-BCF2-F2D635B4DD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3" y="1174280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159">
              <a:extLst>
                <a:ext uri="{FF2B5EF4-FFF2-40B4-BE49-F238E27FC236}">
                  <a16:creationId xmlns:a16="http://schemas.microsoft.com/office/drawing/2014/main" id="{98CF6260-8AA1-4D4C-B258-E236C92BEAB7}"/>
                </a:ext>
              </a:extLst>
            </p:cNvPr>
            <p:cNvSpPr/>
            <p:nvPr/>
          </p:nvSpPr>
          <p:spPr>
            <a:xfrm>
              <a:off x="5132126" y="2597807"/>
              <a:ext cx="2293154" cy="33531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b="1" dirty="0">
                  <a:solidFill>
                    <a:srgbClr val="6D6E70"/>
                  </a:solidFill>
                </a:rPr>
                <a:t>40 milijuna eura</a:t>
              </a:r>
              <a:endParaRPr kumimoji="0" lang="en-IN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6" name="Rectangle 160">
              <a:extLst>
                <a:ext uri="{FF2B5EF4-FFF2-40B4-BE49-F238E27FC236}">
                  <a16:creationId xmlns:a16="http://schemas.microsoft.com/office/drawing/2014/main" id="{3297F1F8-6A60-405B-ACD9-534338BD336D}"/>
                </a:ext>
              </a:extLst>
            </p:cNvPr>
            <p:cNvSpPr/>
            <p:nvPr/>
          </p:nvSpPr>
          <p:spPr>
            <a:xfrm>
              <a:off x="5129899" y="2007018"/>
              <a:ext cx="2293154" cy="30737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Vrijednost poziva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pic>
        <p:nvPicPr>
          <p:cNvPr id="32" name="Slika 31">
            <a:extLst>
              <a:ext uri="{FF2B5EF4-FFF2-40B4-BE49-F238E27FC236}">
                <a16:creationId xmlns:a16="http://schemas.microsoft.com/office/drawing/2014/main" id="{E7C8853F-A4A0-56B6-C071-036CA987ECF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02855" y="1744321"/>
            <a:ext cx="4724655" cy="3147254"/>
          </a:xfrm>
          <a:prstGeom prst="rect">
            <a:avLst/>
          </a:prstGeom>
        </p:spPr>
      </p:pic>
      <p:grpSp>
        <p:nvGrpSpPr>
          <p:cNvPr id="87" name="Group 146">
            <a:extLst>
              <a:ext uri="{FF2B5EF4-FFF2-40B4-BE49-F238E27FC236}">
                <a16:creationId xmlns:a16="http://schemas.microsoft.com/office/drawing/2014/main" id="{2AB47924-2933-45EC-9CC4-AA0D1EE8B694}"/>
              </a:ext>
            </a:extLst>
          </p:cNvPr>
          <p:cNvGrpSpPr/>
          <p:nvPr/>
        </p:nvGrpSpPr>
        <p:grpSpPr>
          <a:xfrm>
            <a:off x="8283442" y="1639549"/>
            <a:ext cx="3428041" cy="1883270"/>
            <a:chOff x="4825572" y="1903543"/>
            <a:chExt cx="2901809" cy="2250031"/>
          </a:xfrm>
        </p:grpSpPr>
        <p:sp>
          <p:nvSpPr>
            <p:cNvPr id="88" name="Rectangle: Rounded Corners 147">
              <a:extLst>
                <a:ext uri="{FF2B5EF4-FFF2-40B4-BE49-F238E27FC236}">
                  <a16:creationId xmlns:a16="http://schemas.microsoft.com/office/drawing/2014/main" id="{F7679AB6-7C5D-485A-ADEE-371B295E6A84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9" name="Straight Connector 148">
              <a:extLst>
                <a:ext uri="{FF2B5EF4-FFF2-40B4-BE49-F238E27FC236}">
                  <a16:creationId xmlns:a16="http://schemas.microsoft.com/office/drawing/2014/main" id="{F89AB09B-C172-48BD-AEDE-A75E0FD1754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2403" y="1266378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149">
              <a:extLst>
                <a:ext uri="{FF2B5EF4-FFF2-40B4-BE49-F238E27FC236}">
                  <a16:creationId xmlns:a16="http://schemas.microsoft.com/office/drawing/2014/main" id="{1456D567-D9F2-49B0-AF7F-F3AF33C458AB}"/>
                </a:ext>
              </a:extLst>
            </p:cNvPr>
            <p:cNvSpPr/>
            <p:nvPr/>
          </p:nvSpPr>
          <p:spPr>
            <a:xfrm>
              <a:off x="5230332" y="2452135"/>
              <a:ext cx="2192721" cy="139731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ministarstva, državne upravne organizacije, organizacije civilnog društva, jedinice lokalne i područne samouprave te ustanove</a:t>
              </a:r>
            </a:p>
          </p:txBody>
        </p:sp>
        <p:sp>
          <p:nvSpPr>
            <p:cNvPr id="91" name="Rectangle 150">
              <a:extLst>
                <a:ext uri="{FF2B5EF4-FFF2-40B4-BE49-F238E27FC236}">
                  <a16:creationId xmlns:a16="http://schemas.microsoft.com/office/drawing/2014/main" id="{01E166A8-9E63-413D-A068-CA3C76F25FBF}"/>
                </a:ext>
              </a:extLst>
            </p:cNvPr>
            <p:cNvSpPr/>
            <p:nvPr/>
          </p:nvSpPr>
          <p:spPr>
            <a:xfrm>
              <a:off x="5129899" y="1980136"/>
              <a:ext cx="2293154" cy="4044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Prihvatljivi prijavitelji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157" name="Grupa 156">
            <a:extLst>
              <a:ext uri="{FF2B5EF4-FFF2-40B4-BE49-F238E27FC236}">
                <a16:creationId xmlns:a16="http://schemas.microsoft.com/office/drawing/2014/main" id="{5A5CA612-3E97-4E49-BC39-5919DA58469E}"/>
              </a:ext>
            </a:extLst>
          </p:cNvPr>
          <p:cNvGrpSpPr/>
          <p:nvPr/>
        </p:nvGrpSpPr>
        <p:grpSpPr>
          <a:xfrm>
            <a:off x="4057254" y="4163571"/>
            <a:ext cx="728799" cy="718694"/>
            <a:chOff x="4057254" y="4163571"/>
            <a:chExt cx="728799" cy="718694"/>
          </a:xfrm>
        </p:grpSpPr>
        <p:grpSp>
          <p:nvGrpSpPr>
            <p:cNvPr id="144" name="Grupa 143">
              <a:extLst>
                <a:ext uri="{FF2B5EF4-FFF2-40B4-BE49-F238E27FC236}">
                  <a16:creationId xmlns:a16="http://schemas.microsoft.com/office/drawing/2014/main" id="{84B8A85A-8CAD-4368-A32C-30F9FF2E40DF}"/>
                </a:ext>
              </a:extLst>
            </p:cNvPr>
            <p:cNvGrpSpPr/>
            <p:nvPr/>
          </p:nvGrpSpPr>
          <p:grpSpPr>
            <a:xfrm>
              <a:off x="4057254" y="4163571"/>
              <a:ext cx="728799" cy="718694"/>
              <a:chOff x="3171776" y="4571533"/>
              <a:chExt cx="813028" cy="791195"/>
            </a:xfrm>
          </p:grpSpPr>
          <p:sp>
            <p:nvSpPr>
              <p:cNvPr id="145" name="Dijagram toka: Poveznik 144">
                <a:extLst>
                  <a:ext uri="{FF2B5EF4-FFF2-40B4-BE49-F238E27FC236}">
                    <a16:creationId xmlns:a16="http://schemas.microsoft.com/office/drawing/2014/main" id="{527D2F18-43A6-4F1F-AC77-18327A6CA9C2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6" name="Dijagram toka: Poveznik 145">
                <a:extLst>
                  <a:ext uri="{FF2B5EF4-FFF2-40B4-BE49-F238E27FC236}">
                    <a16:creationId xmlns:a16="http://schemas.microsoft.com/office/drawing/2014/main" id="{93BE73EA-8D98-42F9-B59B-C07EC52AC19F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6" name="Grafika 155" descr="Coins outline">
              <a:extLst>
                <a:ext uri="{FF2B5EF4-FFF2-40B4-BE49-F238E27FC236}">
                  <a16:creationId xmlns:a16="http://schemas.microsoft.com/office/drawing/2014/main" id="{2C7AC466-CBAF-4DF8-8F1B-5ADE2EB0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05237" y="4347015"/>
              <a:ext cx="406918" cy="406918"/>
            </a:xfrm>
            <a:prstGeom prst="rect">
              <a:avLst/>
            </a:prstGeom>
          </p:spPr>
        </p:pic>
      </p:grpSp>
      <p:pic>
        <p:nvPicPr>
          <p:cNvPr id="10" name="Slika 9">
            <a:extLst>
              <a:ext uri="{FF2B5EF4-FFF2-40B4-BE49-F238E27FC236}">
                <a16:creationId xmlns:a16="http://schemas.microsoft.com/office/drawing/2014/main" id="{C2047F43-3C8D-E474-C15E-6AFED2F641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8432" y="29960"/>
            <a:ext cx="1487070" cy="1332474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389AC444-38F9-5403-0D3C-104482605A1A}"/>
              </a:ext>
            </a:extLst>
          </p:cNvPr>
          <p:cNvGrpSpPr/>
          <p:nvPr/>
        </p:nvGrpSpPr>
        <p:grpSpPr>
          <a:xfrm>
            <a:off x="3986401" y="2253418"/>
            <a:ext cx="728799" cy="718694"/>
            <a:chOff x="3171776" y="4571533"/>
            <a:chExt cx="813028" cy="791195"/>
          </a:xfrm>
        </p:grpSpPr>
        <p:sp>
          <p:nvSpPr>
            <p:cNvPr id="15" name="Dijagram toka: Poveznik 14">
              <a:extLst>
                <a:ext uri="{FF2B5EF4-FFF2-40B4-BE49-F238E27FC236}">
                  <a16:creationId xmlns:a16="http://schemas.microsoft.com/office/drawing/2014/main" id="{86C88EEB-B279-8C10-5B96-CDC46C2CF30A}"/>
                </a:ext>
              </a:extLst>
            </p:cNvPr>
            <p:cNvSpPr/>
            <p:nvPr/>
          </p:nvSpPr>
          <p:spPr>
            <a:xfrm>
              <a:off x="3171776" y="4571533"/>
              <a:ext cx="813028" cy="791195"/>
            </a:xfrm>
            <a:prstGeom prst="flowChartConnector">
              <a:avLst/>
            </a:prstGeom>
            <a:solidFill>
              <a:srgbClr val="26659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6" name="Dijagram toka: Poveznik 15">
              <a:extLst>
                <a:ext uri="{FF2B5EF4-FFF2-40B4-BE49-F238E27FC236}">
                  <a16:creationId xmlns:a16="http://schemas.microsoft.com/office/drawing/2014/main" id="{F513CC65-53D2-E396-91B2-B7220F08984C}"/>
                </a:ext>
              </a:extLst>
            </p:cNvPr>
            <p:cNvSpPr/>
            <p:nvPr/>
          </p:nvSpPr>
          <p:spPr>
            <a:xfrm>
              <a:off x="3266281" y="4662243"/>
              <a:ext cx="624019" cy="611537"/>
            </a:xfrm>
            <a:prstGeom prst="flowChartConnector">
              <a:avLst/>
            </a:prstGeom>
            <a:solidFill>
              <a:srgbClr val="26659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pic>
        <p:nvPicPr>
          <p:cNvPr id="17" name="Grafika 16" descr="Fast Forward outline">
            <a:extLst>
              <a:ext uri="{FF2B5EF4-FFF2-40B4-BE49-F238E27FC236}">
                <a16:creationId xmlns:a16="http://schemas.microsoft.com/office/drawing/2014/main" id="{AAE1C81A-1971-BBFD-E716-6862D05CC7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13129" y="2348316"/>
            <a:ext cx="528899" cy="528899"/>
          </a:xfrm>
          <a:prstGeom prst="rect">
            <a:avLst/>
          </a:prstGeom>
        </p:spPr>
      </p:pic>
      <p:grpSp>
        <p:nvGrpSpPr>
          <p:cNvPr id="26" name="Grupa 25">
            <a:extLst>
              <a:ext uri="{FF2B5EF4-FFF2-40B4-BE49-F238E27FC236}">
                <a16:creationId xmlns:a16="http://schemas.microsoft.com/office/drawing/2014/main" id="{6D24C499-97B4-EED7-4DF8-39E99625D63F}"/>
              </a:ext>
            </a:extLst>
          </p:cNvPr>
          <p:cNvGrpSpPr/>
          <p:nvPr/>
        </p:nvGrpSpPr>
        <p:grpSpPr>
          <a:xfrm>
            <a:off x="7935842" y="2265903"/>
            <a:ext cx="728799" cy="718694"/>
            <a:chOff x="7935842" y="2265903"/>
            <a:chExt cx="728799" cy="718694"/>
          </a:xfrm>
        </p:grpSpPr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D8E2FCF2-3EE8-A20E-17BE-39C2556E0AFB}"/>
                </a:ext>
              </a:extLst>
            </p:cNvPr>
            <p:cNvGrpSpPr/>
            <p:nvPr/>
          </p:nvGrpSpPr>
          <p:grpSpPr>
            <a:xfrm>
              <a:off x="7935842" y="2265903"/>
              <a:ext cx="728799" cy="718694"/>
              <a:chOff x="3171776" y="4571533"/>
              <a:chExt cx="813028" cy="791195"/>
            </a:xfrm>
          </p:grpSpPr>
          <p:sp>
            <p:nvSpPr>
              <p:cNvPr id="20" name="Dijagram toka: Poveznik 19">
                <a:extLst>
                  <a:ext uri="{FF2B5EF4-FFF2-40B4-BE49-F238E27FC236}">
                    <a16:creationId xmlns:a16="http://schemas.microsoft.com/office/drawing/2014/main" id="{44AE22A6-BF37-BD7C-7E18-FC2B8F69854D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1" name="Dijagram toka: Poveznik 20">
                <a:extLst>
                  <a:ext uri="{FF2B5EF4-FFF2-40B4-BE49-F238E27FC236}">
                    <a16:creationId xmlns:a16="http://schemas.microsoft.com/office/drawing/2014/main" id="{FB8ED875-BE51-8398-7733-769461DBBCD6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8" name="Grafika 17" descr="Users with solid fill">
              <a:extLst>
                <a:ext uri="{FF2B5EF4-FFF2-40B4-BE49-F238E27FC236}">
                  <a16:creationId xmlns:a16="http://schemas.microsoft.com/office/drawing/2014/main" id="{5F411993-6832-332C-8025-C3245D66D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087022" y="2391017"/>
              <a:ext cx="416898" cy="468466"/>
            </a:xfrm>
            <a:prstGeom prst="rect">
              <a:avLst/>
            </a:prstGeom>
          </p:spPr>
        </p:pic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2F49A356-2054-29D0-8677-1C6B5AFAF315}"/>
              </a:ext>
            </a:extLst>
          </p:cNvPr>
          <p:cNvGrpSpPr/>
          <p:nvPr/>
        </p:nvGrpSpPr>
        <p:grpSpPr>
          <a:xfrm>
            <a:off x="7964609" y="4321877"/>
            <a:ext cx="728799" cy="718694"/>
            <a:chOff x="7964609" y="4321877"/>
            <a:chExt cx="728799" cy="718694"/>
          </a:xfrm>
        </p:grpSpPr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F1FB3CF5-23DF-48F4-E625-B28C322D2E9B}"/>
                </a:ext>
              </a:extLst>
            </p:cNvPr>
            <p:cNvGrpSpPr/>
            <p:nvPr/>
          </p:nvGrpSpPr>
          <p:grpSpPr>
            <a:xfrm>
              <a:off x="7964609" y="4321877"/>
              <a:ext cx="728799" cy="718694"/>
              <a:chOff x="3171776" y="4571533"/>
              <a:chExt cx="813028" cy="791195"/>
            </a:xfrm>
          </p:grpSpPr>
          <p:sp>
            <p:nvSpPr>
              <p:cNvPr id="23" name="Dijagram toka: Poveznik 22">
                <a:extLst>
                  <a:ext uri="{FF2B5EF4-FFF2-40B4-BE49-F238E27FC236}">
                    <a16:creationId xmlns:a16="http://schemas.microsoft.com/office/drawing/2014/main" id="{E3F8D1CF-3C47-9958-657F-4A6899D1FFC8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4" name="Dijagram toka: Poveznik 23">
                <a:extLst>
                  <a:ext uri="{FF2B5EF4-FFF2-40B4-BE49-F238E27FC236}">
                    <a16:creationId xmlns:a16="http://schemas.microsoft.com/office/drawing/2014/main" id="{52449081-1B54-98E6-3566-398C8CF9E381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61" name="Grafika 160" descr="Piggy Bank outline">
              <a:extLst>
                <a:ext uri="{FF2B5EF4-FFF2-40B4-BE49-F238E27FC236}">
                  <a16:creationId xmlns:a16="http://schemas.microsoft.com/office/drawing/2014/main" id="{82E0A90A-3744-4F09-AAE7-6E2B7DE8D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110266" y="4440119"/>
              <a:ext cx="469661" cy="469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29150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3" y="6179631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9506" y="177008"/>
            <a:ext cx="10305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000" dirty="0">
                <a:solidFill>
                  <a:schemeClr val="accent4">
                    <a:lumMod val="75000"/>
                  </a:schemeClr>
                </a:solidFill>
              </a:rPr>
              <a:t>Uspostava reciklažnih dvorišta</a:t>
            </a:r>
            <a:endParaRPr lang="hr-HR" sz="30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hr-HR" sz="2400" dirty="0">
                <a:solidFill>
                  <a:srgbClr val="FF0000"/>
                </a:solidFill>
              </a:rPr>
              <a:t>– u fazi zaprimanja prijava</a:t>
            </a:r>
          </a:p>
        </p:txBody>
      </p:sp>
      <p:pic>
        <p:nvPicPr>
          <p:cNvPr id="9" name="Picture 3" descr="znak_fotka_plavo_zeleno_dorada.psd">
            <a:extLst>
              <a:ext uri="{FF2B5EF4-FFF2-40B4-BE49-F238E27FC236}">
                <a16:creationId xmlns:a16="http://schemas.microsoft.com/office/drawing/2014/main" id="{F78B20A5-DB93-4F41-956E-CB0EAA7FD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113613" y="4560924"/>
            <a:ext cx="1469953" cy="31242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BF4C7C25-B0FB-60C3-8F6F-4B5C0E82C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568" y="1726712"/>
            <a:ext cx="4423751" cy="3826545"/>
          </a:xfrm>
          <a:prstGeom prst="rect">
            <a:avLst/>
          </a:prstGeom>
        </p:spPr>
      </p:pic>
      <p:sp>
        <p:nvSpPr>
          <p:cNvPr id="11" name="Oval 4">
            <a:extLst>
              <a:ext uri="{FF2B5EF4-FFF2-40B4-BE49-F238E27FC236}">
                <a16:creationId xmlns:a16="http://schemas.microsoft.com/office/drawing/2014/main" id="{7F490916-459F-4BD9-8447-4AD7895515DA}"/>
              </a:ext>
            </a:extLst>
          </p:cNvPr>
          <p:cNvSpPr/>
          <p:nvPr/>
        </p:nvSpPr>
        <p:spPr>
          <a:xfrm>
            <a:off x="10435997" y="4608441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3">
            <a:extLst>
              <a:ext uri="{FF2B5EF4-FFF2-40B4-BE49-F238E27FC236}">
                <a16:creationId xmlns:a16="http://schemas.microsoft.com/office/drawing/2014/main" id="{1467B601-F96E-477C-98CE-14C90872FEC7}"/>
              </a:ext>
            </a:extLst>
          </p:cNvPr>
          <p:cNvGrpSpPr/>
          <p:nvPr/>
        </p:nvGrpSpPr>
        <p:grpSpPr>
          <a:xfrm>
            <a:off x="4435515" y="1612027"/>
            <a:ext cx="3428041" cy="1883271"/>
            <a:chOff x="4825572" y="1903543"/>
            <a:chExt cx="2901809" cy="1847828"/>
          </a:xfrm>
        </p:grpSpPr>
        <p:sp>
          <p:nvSpPr>
            <p:cNvPr id="73" name="Rectangle: Rounded Corners 1">
              <a:extLst>
                <a:ext uri="{FF2B5EF4-FFF2-40B4-BE49-F238E27FC236}">
                  <a16:creationId xmlns:a16="http://schemas.microsoft.com/office/drawing/2014/main" id="{216A1E4B-815A-4448-8A0E-3B07EC39A111}"/>
                </a:ext>
              </a:extLst>
            </p:cNvPr>
            <p:cNvSpPr/>
            <p:nvPr/>
          </p:nvSpPr>
          <p:spPr>
            <a:xfrm>
              <a:off x="4825572" y="1903543"/>
              <a:ext cx="2901809" cy="1847828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4" name="Straight Connector 36">
              <a:extLst>
                <a:ext uri="{FF2B5EF4-FFF2-40B4-BE49-F238E27FC236}">
                  <a16:creationId xmlns:a16="http://schemas.microsoft.com/office/drawing/2014/main" id="{218B9038-2206-4EE1-BD20-0766014A6E5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2665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41">
              <a:extLst>
                <a:ext uri="{FF2B5EF4-FFF2-40B4-BE49-F238E27FC236}">
                  <a16:creationId xmlns:a16="http://schemas.microsoft.com/office/drawing/2014/main" id="{7D077136-0B4A-4116-A19D-34AE849B8DD1}"/>
                </a:ext>
              </a:extLst>
            </p:cNvPr>
            <p:cNvSpPr/>
            <p:nvPr/>
          </p:nvSpPr>
          <p:spPr>
            <a:xfrm>
              <a:off x="5093960" y="2465758"/>
              <a:ext cx="2417673" cy="12079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1400" dirty="0">
                  <a:solidFill>
                    <a:srgbClr val="6D6E70"/>
                  </a:solidFill>
                </a:rPr>
                <a:t>građenje i opremanje novih </a:t>
              </a:r>
              <a:r>
                <a:rPr lang="hr-HR" sz="1400" dirty="0" err="1">
                  <a:solidFill>
                    <a:srgbClr val="6D6E70"/>
                  </a:solidFill>
                </a:rPr>
                <a:t>reciklažnih</a:t>
              </a:r>
              <a:r>
                <a:rPr lang="hr-HR" sz="1400" dirty="0">
                  <a:solidFill>
                    <a:srgbClr val="6D6E70"/>
                  </a:solidFill>
                </a:rPr>
                <a:t> dvorišta ili nabava mobilnih </a:t>
              </a:r>
              <a:r>
                <a:rPr lang="hr-HR" sz="1400" dirty="0" err="1">
                  <a:solidFill>
                    <a:srgbClr val="6D6E70"/>
                  </a:solidFill>
                </a:rPr>
                <a:t>reciklažnih</a:t>
              </a:r>
              <a:r>
                <a:rPr lang="hr-HR" sz="1400" dirty="0">
                  <a:solidFill>
                    <a:srgbClr val="6D6E70"/>
                  </a:solidFill>
                </a:rPr>
                <a:t> dvorišta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hr-HR" sz="1400" dirty="0">
                <a:solidFill>
                  <a:srgbClr val="6D6E70"/>
                </a:solidFill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hr-HR" sz="600" dirty="0">
                <a:solidFill>
                  <a:srgbClr val="6D6E70"/>
                </a:solidFill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1200" i="1" dirty="0">
                  <a:solidFill>
                    <a:srgbClr val="6D6E70"/>
                  </a:solidFill>
                </a:rPr>
                <a:t>*Podnošenje prijava završava 27.6. 2023.</a:t>
              </a:r>
              <a:r>
                <a:rPr lang="hr-HR" sz="1200" dirty="0">
                  <a:solidFill>
                    <a:srgbClr val="6D6E70"/>
                  </a:solidFill>
                </a:rPr>
                <a:t> </a:t>
              </a:r>
              <a:endPara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76" name="Rectangle 42">
              <a:extLst>
                <a:ext uri="{FF2B5EF4-FFF2-40B4-BE49-F238E27FC236}">
                  <a16:creationId xmlns:a16="http://schemas.microsoft.com/office/drawing/2014/main" id="{9F275C1C-11EE-4684-9E97-D18518AA795D}"/>
                </a:ext>
              </a:extLst>
            </p:cNvPr>
            <p:cNvSpPr/>
            <p:nvPr/>
          </p:nvSpPr>
          <p:spPr>
            <a:xfrm>
              <a:off x="5129899" y="1980136"/>
              <a:ext cx="2293154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Predmet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77" name="Group 151">
            <a:extLst>
              <a:ext uri="{FF2B5EF4-FFF2-40B4-BE49-F238E27FC236}">
                <a16:creationId xmlns:a16="http://schemas.microsoft.com/office/drawing/2014/main" id="{9DFE9002-5969-4900-9C9E-79975A292A0F}"/>
              </a:ext>
            </a:extLst>
          </p:cNvPr>
          <p:cNvGrpSpPr/>
          <p:nvPr/>
        </p:nvGrpSpPr>
        <p:grpSpPr>
          <a:xfrm>
            <a:off x="4421654" y="3694764"/>
            <a:ext cx="3388891" cy="1706937"/>
            <a:chOff x="4825572" y="1903543"/>
            <a:chExt cx="2901809" cy="1552571"/>
          </a:xfrm>
        </p:grpSpPr>
        <p:sp>
          <p:nvSpPr>
            <p:cNvPr id="78" name="Rectangle: Rounded Corners 152">
              <a:extLst>
                <a:ext uri="{FF2B5EF4-FFF2-40B4-BE49-F238E27FC236}">
                  <a16:creationId xmlns:a16="http://schemas.microsoft.com/office/drawing/2014/main" id="{F1E4B239-5F05-487F-A016-72884D63390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9" name="Straight Connector 153">
              <a:extLst>
                <a:ext uri="{FF2B5EF4-FFF2-40B4-BE49-F238E27FC236}">
                  <a16:creationId xmlns:a16="http://schemas.microsoft.com/office/drawing/2014/main" id="{9978A488-FB5C-4776-B6D6-D8B5AE85E85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154">
              <a:extLst>
                <a:ext uri="{FF2B5EF4-FFF2-40B4-BE49-F238E27FC236}">
                  <a16:creationId xmlns:a16="http://schemas.microsoft.com/office/drawing/2014/main" id="{0207F7D4-E23C-4BEF-BC7F-0F528422A70D}"/>
                </a:ext>
              </a:extLst>
            </p:cNvPr>
            <p:cNvSpPr/>
            <p:nvPr/>
          </p:nvSpPr>
          <p:spPr>
            <a:xfrm>
              <a:off x="5388254" y="2502913"/>
              <a:ext cx="1832112" cy="47590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l-PL" sz="1400" dirty="0">
                  <a:solidFill>
                    <a:srgbClr val="6D6E70"/>
                  </a:solidFill>
                </a:rPr>
                <a:t>Ministarstvo gospodarstva i održivog razvoja</a:t>
              </a: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1" name="Rectangle 155">
              <a:extLst>
                <a:ext uri="{FF2B5EF4-FFF2-40B4-BE49-F238E27FC236}">
                  <a16:creationId xmlns:a16="http://schemas.microsoft.com/office/drawing/2014/main" id="{4E3F127C-7ABA-48BB-9897-90AE39F769AC}"/>
                </a:ext>
              </a:extLst>
            </p:cNvPr>
            <p:cNvSpPr/>
            <p:nvPr/>
          </p:nvSpPr>
          <p:spPr>
            <a:xfrm>
              <a:off x="5065058" y="2013549"/>
              <a:ext cx="2293154" cy="3079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Poziv objavljuje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2" name="Group 156">
            <a:extLst>
              <a:ext uri="{FF2B5EF4-FFF2-40B4-BE49-F238E27FC236}">
                <a16:creationId xmlns:a16="http://schemas.microsoft.com/office/drawing/2014/main" id="{1104E833-4D7E-41CB-BD22-5E534927B33D}"/>
              </a:ext>
            </a:extLst>
          </p:cNvPr>
          <p:cNvGrpSpPr/>
          <p:nvPr/>
        </p:nvGrpSpPr>
        <p:grpSpPr>
          <a:xfrm>
            <a:off x="8292692" y="3700163"/>
            <a:ext cx="3407189" cy="1710081"/>
            <a:chOff x="4825572" y="1903543"/>
            <a:chExt cx="2901809" cy="1552571"/>
          </a:xfrm>
        </p:grpSpPr>
        <p:sp>
          <p:nvSpPr>
            <p:cNvPr id="83" name="Rectangle: Rounded Corners 157">
              <a:extLst>
                <a:ext uri="{FF2B5EF4-FFF2-40B4-BE49-F238E27FC236}">
                  <a16:creationId xmlns:a16="http://schemas.microsoft.com/office/drawing/2014/main" id="{E05957AB-E457-4563-B67A-D3173839BAC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4" name="Straight Connector 158">
              <a:extLst>
                <a:ext uri="{FF2B5EF4-FFF2-40B4-BE49-F238E27FC236}">
                  <a16:creationId xmlns:a16="http://schemas.microsoft.com/office/drawing/2014/main" id="{9CBE4D7A-1B11-43DD-BCF2-F2D635B4DD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3" y="1174280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159">
              <a:extLst>
                <a:ext uri="{FF2B5EF4-FFF2-40B4-BE49-F238E27FC236}">
                  <a16:creationId xmlns:a16="http://schemas.microsoft.com/office/drawing/2014/main" id="{98CF6260-8AA1-4D4C-B258-E236C92BEAB7}"/>
                </a:ext>
              </a:extLst>
            </p:cNvPr>
            <p:cNvSpPr/>
            <p:nvPr/>
          </p:nvSpPr>
          <p:spPr>
            <a:xfrm>
              <a:off x="5132126" y="2597807"/>
              <a:ext cx="2293154" cy="33531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b="1" dirty="0">
                  <a:solidFill>
                    <a:srgbClr val="6D6E70"/>
                  </a:solidFill>
                </a:rPr>
                <a:t>8,5 milijuna eura</a:t>
              </a:r>
              <a:endParaRPr kumimoji="0" lang="en-IN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6" name="Rectangle 160">
              <a:extLst>
                <a:ext uri="{FF2B5EF4-FFF2-40B4-BE49-F238E27FC236}">
                  <a16:creationId xmlns:a16="http://schemas.microsoft.com/office/drawing/2014/main" id="{3297F1F8-6A60-405B-ACD9-534338BD336D}"/>
                </a:ext>
              </a:extLst>
            </p:cNvPr>
            <p:cNvSpPr/>
            <p:nvPr/>
          </p:nvSpPr>
          <p:spPr>
            <a:xfrm>
              <a:off x="5129899" y="2007018"/>
              <a:ext cx="2293154" cy="30737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Vrijednost poziva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7" name="Group 146">
            <a:extLst>
              <a:ext uri="{FF2B5EF4-FFF2-40B4-BE49-F238E27FC236}">
                <a16:creationId xmlns:a16="http://schemas.microsoft.com/office/drawing/2014/main" id="{2AB47924-2933-45EC-9CC4-AA0D1EE8B694}"/>
              </a:ext>
            </a:extLst>
          </p:cNvPr>
          <p:cNvGrpSpPr/>
          <p:nvPr/>
        </p:nvGrpSpPr>
        <p:grpSpPr>
          <a:xfrm>
            <a:off x="8283442" y="1639549"/>
            <a:ext cx="3428041" cy="1883270"/>
            <a:chOff x="4825572" y="1903543"/>
            <a:chExt cx="2901809" cy="2250031"/>
          </a:xfrm>
        </p:grpSpPr>
        <p:sp>
          <p:nvSpPr>
            <p:cNvPr id="88" name="Rectangle: Rounded Corners 147">
              <a:extLst>
                <a:ext uri="{FF2B5EF4-FFF2-40B4-BE49-F238E27FC236}">
                  <a16:creationId xmlns:a16="http://schemas.microsoft.com/office/drawing/2014/main" id="{F7679AB6-7C5D-485A-ADEE-371B295E6A84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9" name="Straight Connector 148">
              <a:extLst>
                <a:ext uri="{FF2B5EF4-FFF2-40B4-BE49-F238E27FC236}">
                  <a16:creationId xmlns:a16="http://schemas.microsoft.com/office/drawing/2014/main" id="{F89AB09B-C172-48BD-AEDE-A75E0FD1754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2403" y="1266378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149">
              <a:extLst>
                <a:ext uri="{FF2B5EF4-FFF2-40B4-BE49-F238E27FC236}">
                  <a16:creationId xmlns:a16="http://schemas.microsoft.com/office/drawing/2014/main" id="{1456D567-D9F2-49B0-AF7F-F3AF33C458AB}"/>
                </a:ext>
              </a:extLst>
            </p:cNvPr>
            <p:cNvSpPr/>
            <p:nvPr/>
          </p:nvSpPr>
          <p:spPr>
            <a:xfrm>
              <a:off x="5204517" y="2862479"/>
              <a:ext cx="2192721" cy="36771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jedinice lokalne samouprave</a:t>
              </a:r>
            </a:p>
          </p:txBody>
        </p:sp>
        <p:sp>
          <p:nvSpPr>
            <p:cNvPr id="91" name="Rectangle 150">
              <a:extLst>
                <a:ext uri="{FF2B5EF4-FFF2-40B4-BE49-F238E27FC236}">
                  <a16:creationId xmlns:a16="http://schemas.microsoft.com/office/drawing/2014/main" id="{01E166A8-9E63-413D-A068-CA3C76F25FBF}"/>
                </a:ext>
              </a:extLst>
            </p:cNvPr>
            <p:cNvSpPr/>
            <p:nvPr/>
          </p:nvSpPr>
          <p:spPr>
            <a:xfrm>
              <a:off x="5129899" y="1980136"/>
              <a:ext cx="2293154" cy="4044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Prihvatljivi prijavitelji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157" name="Grupa 156">
            <a:extLst>
              <a:ext uri="{FF2B5EF4-FFF2-40B4-BE49-F238E27FC236}">
                <a16:creationId xmlns:a16="http://schemas.microsoft.com/office/drawing/2014/main" id="{5A5CA612-3E97-4E49-BC39-5919DA58469E}"/>
              </a:ext>
            </a:extLst>
          </p:cNvPr>
          <p:cNvGrpSpPr/>
          <p:nvPr/>
        </p:nvGrpSpPr>
        <p:grpSpPr>
          <a:xfrm>
            <a:off x="4057254" y="4163571"/>
            <a:ext cx="728799" cy="718694"/>
            <a:chOff x="4057254" y="4163571"/>
            <a:chExt cx="728799" cy="718694"/>
          </a:xfrm>
        </p:grpSpPr>
        <p:grpSp>
          <p:nvGrpSpPr>
            <p:cNvPr id="144" name="Grupa 143">
              <a:extLst>
                <a:ext uri="{FF2B5EF4-FFF2-40B4-BE49-F238E27FC236}">
                  <a16:creationId xmlns:a16="http://schemas.microsoft.com/office/drawing/2014/main" id="{84B8A85A-8CAD-4368-A32C-30F9FF2E40DF}"/>
                </a:ext>
              </a:extLst>
            </p:cNvPr>
            <p:cNvGrpSpPr/>
            <p:nvPr/>
          </p:nvGrpSpPr>
          <p:grpSpPr>
            <a:xfrm>
              <a:off x="4057254" y="4163571"/>
              <a:ext cx="728799" cy="718694"/>
              <a:chOff x="3171776" y="4571533"/>
              <a:chExt cx="813028" cy="791195"/>
            </a:xfrm>
          </p:grpSpPr>
          <p:sp>
            <p:nvSpPr>
              <p:cNvPr id="145" name="Dijagram toka: Poveznik 144">
                <a:extLst>
                  <a:ext uri="{FF2B5EF4-FFF2-40B4-BE49-F238E27FC236}">
                    <a16:creationId xmlns:a16="http://schemas.microsoft.com/office/drawing/2014/main" id="{527D2F18-43A6-4F1F-AC77-18327A6CA9C2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6" name="Dijagram toka: Poveznik 145">
                <a:extLst>
                  <a:ext uri="{FF2B5EF4-FFF2-40B4-BE49-F238E27FC236}">
                    <a16:creationId xmlns:a16="http://schemas.microsoft.com/office/drawing/2014/main" id="{93BE73EA-8D98-42F9-B59B-C07EC52AC19F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6" name="Grafika 155" descr="Coins outline">
              <a:extLst>
                <a:ext uri="{FF2B5EF4-FFF2-40B4-BE49-F238E27FC236}">
                  <a16:creationId xmlns:a16="http://schemas.microsoft.com/office/drawing/2014/main" id="{2C7AC466-CBAF-4DF8-8F1B-5ADE2EB0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05237" y="4347015"/>
              <a:ext cx="406918" cy="406918"/>
            </a:xfrm>
            <a:prstGeom prst="rect">
              <a:avLst/>
            </a:prstGeom>
          </p:spPr>
        </p:pic>
      </p:grpSp>
      <p:pic>
        <p:nvPicPr>
          <p:cNvPr id="10" name="Slika 9">
            <a:extLst>
              <a:ext uri="{FF2B5EF4-FFF2-40B4-BE49-F238E27FC236}">
                <a16:creationId xmlns:a16="http://schemas.microsoft.com/office/drawing/2014/main" id="{C2047F43-3C8D-E474-C15E-6AFED2F641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8432" y="29960"/>
            <a:ext cx="1487070" cy="1332474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389AC444-38F9-5403-0D3C-104482605A1A}"/>
              </a:ext>
            </a:extLst>
          </p:cNvPr>
          <p:cNvGrpSpPr/>
          <p:nvPr/>
        </p:nvGrpSpPr>
        <p:grpSpPr>
          <a:xfrm>
            <a:off x="3986401" y="2253418"/>
            <a:ext cx="728799" cy="718694"/>
            <a:chOff x="3171776" y="4571533"/>
            <a:chExt cx="813028" cy="791195"/>
          </a:xfrm>
        </p:grpSpPr>
        <p:sp>
          <p:nvSpPr>
            <p:cNvPr id="15" name="Dijagram toka: Poveznik 14">
              <a:extLst>
                <a:ext uri="{FF2B5EF4-FFF2-40B4-BE49-F238E27FC236}">
                  <a16:creationId xmlns:a16="http://schemas.microsoft.com/office/drawing/2014/main" id="{86C88EEB-B279-8C10-5B96-CDC46C2CF30A}"/>
                </a:ext>
              </a:extLst>
            </p:cNvPr>
            <p:cNvSpPr/>
            <p:nvPr/>
          </p:nvSpPr>
          <p:spPr>
            <a:xfrm>
              <a:off x="3171776" y="4571533"/>
              <a:ext cx="813028" cy="791195"/>
            </a:xfrm>
            <a:prstGeom prst="flowChartConnector">
              <a:avLst/>
            </a:prstGeom>
            <a:solidFill>
              <a:srgbClr val="26659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6" name="Dijagram toka: Poveznik 15">
              <a:extLst>
                <a:ext uri="{FF2B5EF4-FFF2-40B4-BE49-F238E27FC236}">
                  <a16:creationId xmlns:a16="http://schemas.microsoft.com/office/drawing/2014/main" id="{F513CC65-53D2-E396-91B2-B7220F08984C}"/>
                </a:ext>
              </a:extLst>
            </p:cNvPr>
            <p:cNvSpPr/>
            <p:nvPr/>
          </p:nvSpPr>
          <p:spPr>
            <a:xfrm>
              <a:off x="3266281" y="4662243"/>
              <a:ext cx="624019" cy="611537"/>
            </a:xfrm>
            <a:prstGeom prst="flowChartConnector">
              <a:avLst/>
            </a:prstGeom>
            <a:solidFill>
              <a:srgbClr val="26659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pic>
        <p:nvPicPr>
          <p:cNvPr id="17" name="Grafika 16" descr="Fast Forward outline">
            <a:extLst>
              <a:ext uri="{FF2B5EF4-FFF2-40B4-BE49-F238E27FC236}">
                <a16:creationId xmlns:a16="http://schemas.microsoft.com/office/drawing/2014/main" id="{AAE1C81A-1971-BBFD-E716-6862D05CC7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90269" y="2348316"/>
            <a:ext cx="528899" cy="528899"/>
          </a:xfrm>
          <a:prstGeom prst="rect">
            <a:avLst/>
          </a:prstGeom>
        </p:spPr>
      </p:pic>
      <p:grpSp>
        <p:nvGrpSpPr>
          <p:cNvPr id="26" name="Grupa 25">
            <a:extLst>
              <a:ext uri="{FF2B5EF4-FFF2-40B4-BE49-F238E27FC236}">
                <a16:creationId xmlns:a16="http://schemas.microsoft.com/office/drawing/2014/main" id="{6D24C499-97B4-EED7-4DF8-39E99625D63F}"/>
              </a:ext>
            </a:extLst>
          </p:cNvPr>
          <p:cNvGrpSpPr/>
          <p:nvPr/>
        </p:nvGrpSpPr>
        <p:grpSpPr>
          <a:xfrm>
            <a:off x="7935842" y="2265903"/>
            <a:ext cx="728799" cy="718694"/>
            <a:chOff x="7935842" y="2265903"/>
            <a:chExt cx="728799" cy="718694"/>
          </a:xfrm>
        </p:grpSpPr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D8E2FCF2-3EE8-A20E-17BE-39C2556E0AFB}"/>
                </a:ext>
              </a:extLst>
            </p:cNvPr>
            <p:cNvGrpSpPr/>
            <p:nvPr/>
          </p:nvGrpSpPr>
          <p:grpSpPr>
            <a:xfrm>
              <a:off x="7935842" y="2265903"/>
              <a:ext cx="728799" cy="718694"/>
              <a:chOff x="3171776" y="4571533"/>
              <a:chExt cx="813028" cy="791195"/>
            </a:xfrm>
          </p:grpSpPr>
          <p:sp>
            <p:nvSpPr>
              <p:cNvPr id="20" name="Dijagram toka: Poveznik 19">
                <a:extLst>
                  <a:ext uri="{FF2B5EF4-FFF2-40B4-BE49-F238E27FC236}">
                    <a16:creationId xmlns:a16="http://schemas.microsoft.com/office/drawing/2014/main" id="{44AE22A6-BF37-BD7C-7E18-FC2B8F69854D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1" name="Dijagram toka: Poveznik 20">
                <a:extLst>
                  <a:ext uri="{FF2B5EF4-FFF2-40B4-BE49-F238E27FC236}">
                    <a16:creationId xmlns:a16="http://schemas.microsoft.com/office/drawing/2014/main" id="{FB8ED875-BE51-8398-7733-769461DBBCD6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8" name="Grafika 17" descr="Users with solid fill">
              <a:extLst>
                <a:ext uri="{FF2B5EF4-FFF2-40B4-BE49-F238E27FC236}">
                  <a16:creationId xmlns:a16="http://schemas.microsoft.com/office/drawing/2014/main" id="{5F411993-6832-332C-8025-C3245D66D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087022" y="2391017"/>
              <a:ext cx="416898" cy="468466"/>
            </a:xfrm>
            <a:prstGeom prst="rect">
              <a:avLst/>
            </a:prstGeom>
          </p:spPr>
        </p:pic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2F49A356-2054-29D0-8677-1C6B5AFAF315}"/>
              </a:ext>
            </a:extLst>
          </p:cNvPr>
          <p:cNvGrpSpPr/>
          <p:nvPr/>
        </p:nvGrpSpPr>
        <p:grpSpPr>
          <a:xfrm>
            <a:off x="7964609" y="4321877"/>
            <a:ext cx="728799" cy="718694"/>
            <a:chOff x="7964609" y="4321877"/>
            <a:chExt cx="728799" cy="718694"/>
          </a:xfrm>
        </p:grpSpPr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F1FB3CF5-23DF-48F4-E625-B28C322D2E9B}"/>
                </a:ext>
              </a:extLst>
            </p:cNvPr>
            <p:cNvGrpSpPr/>
            <p:nvPr/>
          </p:nvGrpSpPr>
          <p:grpSpPr>
            <a:xfrm>
              <a:off x="7964609" y="4321877"/>
              <a:ext cx="728799" cy="718694"/>
              <a:chOff x="3171776" y="4571533"/>
              <a:chExt cx="813028" cy="791195"/>
            </a:xfrm>
          </p:grpSpPr>
          <p:sp>
            <p:nvSpPr>
              <p:cNvPr id="23" name="Dijagram toka: Poveznik 22">
                <a:extLst>
                  <a:ext uri="{FF2B5EF4-FFF2-40B4-BE49-F238E27FC236}">
                    <a16:creationId xmlns:a16="http://schemas.microsoft.com/office/drawing/2014/main" id="{E3F8D1CF-3C47-9958-657F-4A6899D1FFC8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4" name="Dijagram toka: Poveznik 23">
                <a:extLst>
                  <a:ext uri="{FF2B5EF4-FFF2-40B4-BE49-F238E27FC236}">
                    <a16:creationId xmlns:a16="http://schemas.microsoft.com/office/drawing/2014/main" id="{52449081-1B54-98E6-3566-398C8CF9E381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61" name="Grafika 160" descr="Piggy Bank outline">
              <a:extLst>
                <a:ext uri="{FF2B5EF4-FFF2-40B4-BE49-F238E27FC236}">
                  <a16:creationId xmlns:a16="http://schemas.microsoft.com/office/drawing/2014/main" id="{82E0A90A-3744-4F09-AAE7-6E2B7DE8D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110266" y="4440119"/>
              <a:ext cx="469661" cy="469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51924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3" y="6179631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9506" y="177008"/>
            <a:ext cx="103051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000" dirty="0">
                <a:solidFill>
                  <a:schemeClr val="accent4">
                    <a:lumMod val="75000"/>
                  </a:schemeClr>
                </a:solidFill>
              </a:rPr>
              <a:t>Pilot projekt razvoja zelene infrastrukture i kružnog gospodarenja prostorom i zgradam</a:t>
            </a:r>
            <a:r>
              <a:rPr lang="hr-HR" sz="3000" dirty="0">
                <a:solidFill>
                  <a:schemeClr val="accent4">
                    <a:lumMod val="75000"/>
                  </a:schemeClr>
                </a:solidFill>
              </a:rPr>
              <a:t>a</a:t>
            </a:r>
          </a:p>
          <a:p>
            <a:r>
              <a:rPr lang="hr-HR" sz="2400" dirty="0">
                <a:solidFill>
                  <a:srgbClr val="FF0000"/>
                </a:solidFill>
              </a:rPr>
              <a:t>– u fazi zaprimanja prijava</a:t>
            </a:r>
          </a:p>
        </p:txBody>
      </p:sp>
      <p:pic>
        <p:nvPicPr>
          <p:cNvPr id="9" name="Picture 3" descr="znak_fotka_plavo_zeleno_dorada.psd">
            <a:extLst>
              <a:ext uri="{FF2B5EF4-FFF2-40B4-BE49-F238E27FC236}">
                <a16:creationId xmlns:a16="http://schemas.microsoft.com/office/drawing/2014/main" id="{F78B20A5-DB93-4F41-956E-CB0EAA7FD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113613" y="4560924"/>
            <a:ext cx="1469953" cy="3124200"/>
          </a:xfrm>
          <a:prstGeom prst="rect">
            <a:avLst/>
          </a:prstGeom>
        </p:spPr>
      </p:pic>
      <p:sp>
        <p:nvSpPr>
          <p:cNvPr id="11" name="Oval 4">
            <a:extLst>
              <a:ext uri="{FF2B5EF4-FFF2-40B4-BE49-F238E27FC236}">
                <a16:creationId xmlns:a16="http://schemas.microsoft.com/office/drawing/2014/main" id="{7F490916-459F-4BD9-8447-4AD7895515DA}"/>
              </a:ext>
            </a:extLst>
          </p:cNvPr>
          <p:cNvSpPr/>
          <p:nvPr/>
        </p:nvSpPr>
        <p:spPr>
          <a:xfrm>
            <a:off x="10435997" y="4608441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3">
            <a:extLst>
              <a:ext uri="{FF2B5EF4-FFF2-40B4-BE49-F238E27FC236}">
                <a16:creationId xmlns:a16="http://schemas.microsoft.com/office/drawing/2014/main" id="{1467B601-F96E-477C-98CE-14C90872FEC7}"/>
              </a:ext>
            </a:extLst>
          </p:cNvPr>
          <p:cNvGrpSpPr/>
          <p:nvPr/>
        </p:nvGrpSpPr>
        <p:grpSpPr>
          <a:xfrm>
            <a:off x="4435515" y="1612027"/>
            <a:ext cx="3428041" cy="1890076"/>
            <a:chOff x="4825572" y="1903543"/>
            <a:chExt cx="2901809" cy="1854505"/>
          </a:xfrm>
        </p:grpSpPr>
        <p:sp>
          <p:nvSpPr>
            <p:cNvPr id="73" name="Rectangle: Rounded Corners 1">
              <a:extLst>
                <a:ext uri="{FF2B5EF4-FFF2-40B4-BE49-F238E27FC236}">
                  <a16:creationId xmlns:a16="http://schemas.microsoft.com/office/drawing/2014/main" id="{216A1E4B-815A-4448-8A0E-3B07EC39A111}"/>
                </a:ext>
              </a:extLst>
            </p:cNvPr>
            <p:cNvSpPr/>
            <p:nvPr/>
          </p:nvSpPr>
          <p:spPr>
            <a:xfrm>
              <a:off x="4825572" y="1903543"/>
              <a:ext cx="2901809" cy="1847828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4" name="Straight Connector 36">
              <a:extLst>
                <a:ext uri="{FF2B5EF4-FFF2-40B4-BE49-F238E27FC236}">
                  <a16:creationId xmlns:a16="http://schemas.microsoft.com/office/drawing/2014/main" id="{218B9038-2206-4EE1-BD20-0766014A6E5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2665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41">
              <a:extLst>
                <a:ext uri="{FF2B5EF4-FFF2-40B4-BE49-F238E27FC236}">
                  <a16:creationId xmlns:a16="http://schemas.microsoft.com/office/drawing/2014/main" id="{7D077136-0B4A-4116-A19D-34AE849B8DD1}"/>
                </a:ext>
              </a:extLst>
            </p:cNvPr>
            <p:cNvSpPr/>
            <p:nvPr/>
          </p:nvSpPr>
          <p:spPr>
            <a:xfrm>
              <a:off x="5062323" y="2338722"/>
              <a:ext cx="2417673" cy="141932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1400" dirty="0">
                  <a:solidFill>
                    <a:srgbClr val="6D6E70"/>
                  </a:solidFill>
                </a:rPr>
                <a:t>Pilot projekti povezani s postavkama nacionalnih programa razvoja zelene infrastrukture u urbanim područjima i/ili kružnog gospodarenja prostorom i zgradama.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hr-HR" sz="600" dirty="0">
                <a:solidFill>
                  <a:srgbClr val="6D6E70"/>
                </a:solidFill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1200" i="1" dirty="0">
                  <a:solidFill>
                    <a:srgbClr val="6D6E70"/>
                  </a:solidFill>
                </a:rPr>
                <a:t>*Podnošenje prijava završava 01.09. 2023.</a:t>
              </a:r>
              <a:r>
                <a:rPr lang="hr-HR" sz="1200" dirty="0">
                  <a:solidFill>
                    <a:srgbClr val="6D6E70"/>
                  </a:solidFill>
                </a:rPr>
                <a:t> </a:t>
              </a:r>
              <a:endPara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76" name="Rectangle 42">
              <a:extLst>
                <a:ext uri="{FF2B5EF4-FFF2-40B4-BE49-F238E27FC236}">
                  <a16:creationId xmlns:a16="http://schemas.microsoft.com/office/drawing/2014/main" id="{9F275C1C-11EE-4684-9E97-D18518AA795D}"/>
                </a:ext>
              </a:extLst>
            </p:cNvPr>
            <p:cNvSpPr/>
            <p:nvPr/>
          </p:nvSpPr>
          <p:spPr>
            <a:xfrm>
              <a:off x="5129899" y="1980136"/>
              <a:ext cx="2293154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Predmet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77" name="Group 151">
            <a:extLst>
              <a:ext uri="{FF2B5EF4-FFF2-40B4-BE49-F238E27FC236}">
                <a16:creationId xmlns:a16="http://schemas.microsoft.com/office/drawing/2014/main" id="{9DFE9002-5969-4900-9C9E-79975A292A0F}"/>
              </a:ext>
            </a:extLst>
          </p:cNvPr>
          <p:cNvGrpSpPr/>
          <p:nvPr/>
        </p:nvGrpSpPr>
        <p:grpSpPr>
          <a:xfrm>
            <a:off x="4421654" y="3694764"/>
            <a:ext cx="3388891" cy="1706937"/>
            <a:chOff x="4825572" y="1903543"/>
            <a:chExt cx="2901809" cy="1552571"/>
          </a:xfrm>
        </p:grpSpPr>
        <p:sp>
          <p:nvSpPr>
            <p:cNvPr id="78" name="Rectangle: Rounded Corners 152">
              <a:extLst>
                <a:ext uri="{FF2B5EF4-FFF2-40B4-BE49-F238E27FC236}">
                  <a16:creationId xmlns:a16="http://schemas.microsoft.com/office/drawing/2014/main" id="{F1E4B239-5F05-487F-A016-72884D63390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9" name="Straight Connector 153">
              <a:extLst>
                <a:ext uri="{FF2B5EF4-FFF2-40B4-BE49-F238E27FC236}">
                  <a16:creationId xmlns:a16="http://schemas.microsoft.com/office/drawing/2014/main" id="{9978A488-FB5C-4776-B6D6-D8B5AE85E85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154">
              <a:extLst>
                <a:ext uri="{FF2B5EF4-FFF2-40B4-BE49-F238E27FC236}">
                  <a16:creationId xmlns:a16="http://schemas.microsoft.com/office/drawing/2014/main" id="{0207F7D4-E23C-4BEF-BC7F-0F528422A70D}"/>
                </a:ext>
              </a:extLst>
            </p:cNvPr>
            <p:cNvSpPr/>
            <p:nvPr/>
          </p:nvSpPr>
          <p:spPr>
            <a:xfrm>
              <a:off x="5124071" y="2502913"/>
              <a:ext cx="2407514" cy="47590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l-PL" sz="1400" dirty="0">
                  <a:solidFill>
                    <a:srgbClr val="6D6E70"/>
                  </a:solidFill>
                </a:rPr>
                <a:t>Ministarstvo prostornoga uređenja, graditeljstva i državne imovine</a:t>
              </a: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1" name="Rectangle 155">
              <a:extLst>
                <a:ext uri="{FF2B5EF4-FFF2-40B4-BE49-F238E27FC236}">
                  <a16:creationId xmlns:a16="http://schemas.microsoft.com/office/drawing/2014/main" id="{4E3F127C-7ABA-48BB-9897-90AE39F769AC}"/>
                </a:ext>
              </a:extLst>
            </p:cNvPr>
            <p:cNvSpPr/>
            <p:nvPr/>
          </p:nvSpPr>
          <p:spPr>
            <a:xfrm>
              <a:off x="5065058" y="2013549"/>
              <a:ext cx="2293154" cy="3079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Poziv objavljuje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2" name="Group 156">
            <a:extLst>
              <a:ext uri="{FF2B5EF4-FFF2-40B4-BE49-F238E27FC236}">
                <a16:creationId xmlns:a16="http://schemas.microsoft.com/office/drawing/2014/main" id="{1104E833-4D7E-41CB-BD22-5E534927B33D}"/>
              </a:ext>
            </a:extLst>
          </p:cNvPr>
          <p:cNvGrpSpPr/>
          <p:nvPr/>
        </p:nvGrpSpPr>
        <p:grpSpPr>
          <a:xfrm>
            <a:off x="8292692" y="3700163"/>
            <a:ext cx="3407189" cy="1710081"/>
            <a:chOff x="4825572" y="1903543"/>
            <a:chExt cx="2901809" cy="1552571"/>
          </a:xfrm>
        </p:grpSpPr>
        <p:sp>
          <p:nvSpPr>
            <p:cNvPr id="83" name="Rectangle: Rounded Corners 157">
              <a:extLst>
                <a:ext uri="{FF2B5EF4-FFF2-40B4-BE49-F238E27FC236}">
                  <a16:creationId xmlns:a16="http://schemas.microsoft.com/office/drawing/2014/main" id="{E05957AB-E457-4563-B67A-D3173839BAC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4" name="Straight Connector 158">
              <a:extLst>
                <a:ext uri="{FF2B5EF4-FFF2-40B4-BE49-F238E27FC236}">
                  <a16:creationId xmlns:a16="http://schemas.microsoft.com/office/drawing/2014/main" id="{9CBE4D7A-1B11-43DD-BCF2-F2D635B4DD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3" y="1174280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159">
              <a:extLst>
                <a:ext uri="{FF2B5EF4-FFF2-40B4-BE49-F238E27FC236}">
                  <a16:creationId xmlns:a16="http://schemas.microsoft.com/office/drawing/2014/main" id="{98CF6260-8AA1-4D4C-B258-E236C92BEAB7}"/>
                </a:ext>
              </a:extLst>
            </p:cNvPr>
            <p:cNvSpPr/>
            <p:nvPr/>
          </p:nvSpPr>
          <p:spPr>
            <a:xfrm>
              <a:off x="5132126" y="2597807"/>
              <a:ext cx="2293154" cy="33531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b="1" dirty="0">
                  <a:solidFill>
                    <a:srgbClr val="6D6E70"/>
                  </a:solidFill>
                </a:rPr>
                <a:t>2.145.928,70 eura</a:t>
              </a:r>
              <a:endParaRPr kumimoji="0" lang="en-IN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6" name="Rectangle 160">
              <a:extLst>
                <a:ext uri="{FF2B5EF4-FFF2-40B4-BE49-F238E27FC236}">
                  <a16:creationId xmlns:a16="http://schemas.microsoft.com/office/drawing/2014/main" id="{3297F1F8-6A60-405B-ACD9-534338BD336D}"/>
                </a:ext>
              </a:extLst>
            </p:cNvPr>
            <p:cNvSpPr/>
            <p:nvPr/>
          </p:nvSpPr>
          <p:spPr>
            <a:xfrm>
              <a:off x="5129899" y="2007018"/>
              <a:ext cx="2293154" cy="30737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Vrijednost poziva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7" name="Group 146">
            <a:extLst>
              <a:ext uri="{FF2B5EF4-FFF2-40B4-BE49-F238E27FC236}">
                <a16:creationId xmlns:a16="http://schemas.microsoft.com/office/drawing/2014/main" id="{2AB47924-2933-45EC-9CC4-AA0D1EE8B694}"/>
              </a:ext>
            </a:extLst>
          </p:cNvPr>
          <p:cNvGrpSpPr/>
          <p:nvPr/>
        </p:nvGrpSpPr>
        <p:grpSpPr>
          <a:xfrm>
            <a:off x="8283442" y="1639549"/>
            <a:ext cx="3428041" cy="1883270"/>
            <a:chOff x="4825572" y="1903543"/>
            <a:chExt cx="2901809" cy="2250031"/>
          </a:xfrm>
        </p:grpSpPr>
        <p:sp>
          <p:nvSpPr>
            <p:cNvPr id="88" name="Rectangle: Rounded Corners 147">
              <a:extLst>
                <a:ext uri="{FF2B5EF4-FFF2-40B4-BE49-F238E27FC236}">
                  <a16:creationId xmlns:a16="http://schemas.microsoft.com/office/drawing/2014/main" id="{F7679AB6-7C5D-485A-ADEE-371B295E6A84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9" name="Straight Connector 148">
              <a:extLst>
                <a:ext uri="{FF2B5EF4-FFF2-40B4-BE49-F238E27FC236}">
                  <a16:creationId xmlns:a16="http://schemas.microsoft.com/office/drawing/2014/main" id="{F89AB09B-C172-48BD-AEDE-A75E0FD1754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2403" y="1266378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149">
              <a:extLst>
                <a:ext uri="{FF2B5EF4-FFF2-40B4-BE49-F238E27FC236}">
                  <a16:creationId xmlns:a16="http://schemas.microsoft.com/office/drawing/2014/main" id="{1456D567-D9F2-49B0-AF7F-F3AF33C458AB}"/>
                </a:ext>
              </a:extLst>
            </p:cNvPr>
            <p:cNvSpPr/>
            <p:nvPr/>
          </p:nvSpPr>
          <p:spPr>
            <a:xfrm>
              <a:off x="5204517" y="2862479"/>
              <a:ext cx="2192721" cy="36771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jedinice lokalne samouprave</a:t>
              </a:r>
            </a:p>
          </p:txBody>
        </p:sp>
        <p:sp>
          <p:nvSpPr>
            <p:cNvPr id="91" name="Rectangle 150">
              <a:extLst>
                <a:ext uri="{FF2B5EF4-FFF2-40B4-BE49-F238E27FC236}">
                  <a16:creationId xmlns:a16="http://schemas.microsoft.com/office/drawing/2014/main" id="{01E166A8-9E63-413D-A068-CA3C76F25FBF}"/>
                </a:ext>
              </a:extLst>
            </p:cNvPr>
            <p:cNvSpPr/>
            <p:nvPr/>
          </p:nvSpPr>
          <p:spPr>
            <a:xfrm>
              <a:off x="5129899" y="1980136"/>
              <a:ext cx="2293154" cy="4044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Prihvatljivi prijavitelji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pic>
        <p:nvPicPr>
          <p:cNvPr id="28" name="Slika 27">
            <a:extLst>
              <a:ext uri="{FF2B5EF4-FFF2-40B4-BE49-F238E27FC236}">
                <a16:creationId xmlns:a16="http://schemas.microsoft.com/office/drawing/2014/main" id="{D671A259-D556-D5A6-084E-D630497590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94" t="15006" r="6843" b="20828"/>
          <a:stretch/>
        </p:blipFill>
        <p:spPr>
          <a:xfrm>
            <a:off x="112676" y="2035137"/>
            <a:ext cx="3988205" cy="3215043"/>
          </a:xfrm>
          <a:prstGeom prst="rect">
            <a:avLst/>
          </a:prstGeom>
        </p:spPr>
      </p:pic>
      <p:grpSp>
        <p:nvGrpSpPr>
          <p:cNvPr id="157" name="Grupa 156">
            <a:extLst>
              <a:ext uri="{FF2B5EF4-FFF2-40B4-BE49-F238E27FC236}">
                <a16:creationId xmlns:a16="http://schemas.microsoft.com/office/drawing/2014/main" id="{5A5CA612-3E97-4E49-BC39-5919DA58469E}"/>
              </a:ext>
            </a:extLst>
          </p:cNvPr>
          <p:cNvGrpSpPr/>
          <p:nvPr/>
        </p:nvGrpSpPr>
        <p:grpSpPr>
          <a:xfrm>
            <a:off x="4057254" y="4163571"/>
            <a:ext cx="728799" cy="718694"/>
            <a:chOff x="4057254" y="4163571"/>
            <a:chExt cx="728799" cy="718694"/>
          </a:xfrm>
        </p:grpSpPr>
        <p:grpSp>
          <p:nvGrpSpPr>
            <p:cNvPr id="144" name="Grupa 143">
              <a:extLst>
                <a:ext uri="{FF2B5EF4-FFF2-40B4-BE49-F238E27FC236}">
                  <a16:creationId xmlns:a16="http://schemas.microsoft.com/office/drawing/2014/main" id="{84B8A85A-8CAD-4368-A32C-30F9FF2E40DF}"/>
                </a:ext>
              </a:extLst>
            </p:cNvPr>
            <p:cNvGrpSpPr/>
            <p:nvPr/>
          </p:nvGrpSpPr>
          <p:grpSpPr>
            <a:xfrm>
              <a:off x="4057254" y="4163571"/>
              <a:ext cx="728799" cy="718694"/>
              <a:chOff x="3171776" y="4571533"/>
              <a:chExt cx="813028" cy="791195"/>
            </a:xfrm>
          </p:grpSpPr>
          <p:sp>
            <p:nvSpPr>
              <p:cNvPr id="145" name="Dijagram toka: Poveznik 144">
                <a:extLst>
                  <a:ext uri="{FF2B5EF4-FFF2-40B4-BE49-F238E27FC236}">
                    <a16:creationId xmlns:a16="http://schemas.microsoft.com/office/drawing/2014/main" id="{527D2F18-43A6-4F1F-AC77-18327A6CA9C2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6" name="Dijagram toka: Poveznik 145">
                <a:extLst>
                  <a:ext uri="{FF2B5EF4-FFF2-40B4-BE49-F238E27FC236}">
                    <a16:creationId xmlns:a16="http://schemas.microsoft.com/office/drawing/2014/main" id="{93BE73EA-8D98-42F9-B59B-C07EC52AC19F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6" name="Grafika 155" descr="Coins outline">
              <a:extLst>
                <a:ext uri="{FF2B5EF4-FFF2-40B4-BE49-F238E27FC236}">
                  <a16:creationId xmlns:a16="http://schemas.microsoft.com/office/drawing/2014/main" id="{2C7AC466-CBAF-4DF8-8F1B-5ADE2EB0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05237" y="4347015"/>
              <a:ext cx="406918" cy="406918"/>
            </a:xfrm>
            <a:prstGeom prst="rect">
              <a:avLst/>
            </a:prstGeom>
          </p:spPr>
        </p:pic>
      </p:grpSp>
      <p:pic>
        <p:nvPicPr>
          <p:cNvPr id="10" name="Slika 9">
            <a:extLst>
              <a:ext uri="{FF2B5EF4-FFF2-40B4-BE49-F238E27FC236}">
                <a16:creationId xmlns:a16="http://schemas.microsoft.com/office/drawing/2014/main" id="{C2047F43-3C8D-E474-C15E-6AFED2F641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8432" y="29960"/>
            <a:ext cx="1487070" cy="1332474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389AC444-38F9-5403-0D3C-104482605A1A}"/>
              </a:ext>
            </a:extLst>
          </p:cNvPr>
          <p:cNvGrpSpPr/>
          <p:nvPr/>
        </p:nvGrpSpPr>
        <p:grpSpPr>
          <a:xfrm>
            <a:off x="3986401" y="2253418"/>
            <a:ext cx="728799" cy="718694"/>
            <a:chOff x="3171776" y="4571533"/>
            <a:chExt cx="813028" cy="791195"/>
          </a:xfrm>
        </p:grpSpPr>
        <p:sp>
          <p:nvSpPr>
            <p:cNvPr id="15" name="Dijagram toka: Poveznik 14">
              <a:extLst>
                <a:ext uri="{FF2B5EF4-FFF2-40B4-BE49-F238E27FC236}">
                  <a16:creationId xmlns:a16="http://schemas.microsoft.com/office/drawing/2014/main" id="{86C88EEB-B279-8C10-5B96-CDC46C2CF30A}"/>
                </a:ext>
              </a:extLst>
            </p:cNvPr>
            <p:cNvSpPr/>
            <p:nvPr/>
          </p:nvSpPr>
          <p:spPr>
            <a:xfrm>
              <a:off x="3171776" y="4571533"/>
              <a:ext cx="813028" cy="791195"/>
            </a:xfrm>
            <a:prstGeom prst="flowChartConnector">
              <a:avLst/>
            </a:prstGeom>
            <a:solidFill>
              <a:srgbClr val="26659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6" name="Dijagram toka: Poveznik 15">
              <a:extLst>
                <a:ext uri="{FF2B5EF4-FFF2-40B4-BE49-F238E27FC236}">
                  <a16:creationId xmlns:a16="http://schemas.microsoft.com/office/drawing/2014/main" id="{F513CC65-53D2-E396-91B2-B7220F08984C}"/>
                </a:ext>
              </a:extLst>
            </p:cNvPr>
            <p:cNvSpPr/>
            <p:nvPr/>
          </p:nvSpPr>
          <p:spPr>
            <a:xfrm>
              <a:off x="3266281" y="4662243"/>
              <a:ext cx="624019" cy="611537"/>
            </a:xfrm>
            <a:prstGeom prst="flowChartConnector">
              <a:avLst/>
            </a:prstGeom>
            <a:solidFill>
              <a:srgbClr val="26659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pic>
        <p:nvPicPr>
          <p:cNvPr id="17" name="Grafika 16" descr="Fast Forward outline">
            <a:extLst>
              <a:ext uri="{FF2B5EF4-FFF2-40B4-BE49-F238E27FC236}">
                <a16:creationId xmlns:a16="http://schemas.microsoft.com/office/drawing/2014/main" id="{AAE1C81A-1971-BBFD-E716-6862D05CC7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67975" y="2335816"/>
            <a:ext cx="528899" cy="528899"/>
          </a:xfrm>
          <a:prstGeom prst="rect">
            <a:avLst/>
          </a:prstGeom>
        </p:spPr>
      </p:pic>
      <p:grpSp>
        <p:nvGrpSpPr>
          <p:cNvPr id="26" name="Grupa 25">
            <a:extLst>
              <a:ext uri="{FF2B5EF4-FFF2-40B4-BE49-F238E27FC236}">
                <a16:creationId xmlns:a16="http://schemas.microsoft.com/office/drawing/2014/main" id="{6D24C499-97B4-EED7-4DF8-39E99625D63F}"/>
              </a:ext>
            </a:extLst>
          </p:cNvPr>
          <p:cNvGrpSpPr/>
          <p:nvPr/>
        </p:nvGrpSpPr>
        <p:grpSpPr>
          <a:xfrm>
            <a:off x="7935842" y="2265903"/>
            <a:ext cx="728799" cy="718694"/>
            <a:chOff x="7935842" y="2265903"/>
            <a:chExt cx="728799" cy="718694"/>
          </a:xfrm>
        </p:grpSpPr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D8E2FCF2-3EE8-A20E-17BE-39C2556E0AFB}"/>
                </a:ext>
              </a:extLst>
            </p:cNvPr>
            <p:cNvGrpSpPr/>
            <p:nvPr/>
          </p:nvGrpSpPr>
          <p:grpSpPr>
            <a:xfrm>
              <a:off x="7935842" y="2265903"/>
              <a:ext cx="728799" cy="718694"/>
              <a:chOff x="3171776" y="4571533"/>
              <a:chExt cx="813028" cy="791195"/>
            </a:xfrm>
          </p:grpSpPr>
          <p:sp>
            <p:nvSpPr>
              <p:cNvPr id="20" name="Dijagram toka: Poveznik 19">
                <a:extLst>
                  <a:ext uri="{FF2B5EF4-FFF2-40B4-BE49-F238E27FC236}">
                    <a16:creationId xmlns:a16="http://schemas.microsoft.com/office/drawing/2014/main" id="{44AE22A6-BF37-BD7C-7E18-FC2B8F69854D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1" name="Dijagram toka: Poveznik 20">
                <a:extLst>
                  <a:ext uri="{FF2B5EF4-FFF2-40B4-BE49-F238E27FC236}">
                    <a16:creationId xmlns:a16="http://schemas.microsoft.com/office/drawing/2014/main" id="{FB8ED875-BE51-8398-7733-769461DBBCD6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8" name="Grafika 17" descr="Users with solid fill">
              <a:extLst>
                <a:ext uri="{FF2B5EF4-FFF2-40B4-BE49-F238E27FC236}">
                  <a16:creationId xmlns:a16="http://schemas.microsoft.com/office/drawing/2014/main" id="{5F411993-6832-332C-8025-C3245D66D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087022" y="2391017"/>
              <a:ext cx="416898" cy="468466"/>
            </a:xfrm>
            <a:prstGeom prst="rect">
              <a:avLst/>
            </a:prstGeom>
          </p:spPr>
        </p:pic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2F49A356-2054-29D0-8677-1C6B5AFAF315}"/>
              </a:ext>
            </a:extLst>
          </p:cNvPr>
          <p:cNvGrpSpPr/>
          <p:nvPr/>
        </p:nvGrpSpPr>
        <p:grpSpPr>
          <a:xfrm>
            <a:off x="7964609" y="4321877"/>
            <a:ext cx="728799" cy="718694"/>
            <a:chOff x="7964609" y="4321877"/>
            <a:chExt cx="728799" cy="718694"/>
          </a:xfrm>
        </p:grpSpPr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F1FB3CF5-23DF-48F4-E625-B28C322D2E9B}"/>
                </a:ext>
              </a:extLst>
            </p:cNvPr>
            <p:cNvGrpSpPr/>
            <p:nvPr/>
          </p:nvGrpSpPr>
          <p:grpSpPr>
            <a:xfrm>
              <a:off x="7964609" y="4321877"/>
              <a:ext cx="728799" cy="718694"/>
              <a:chOff x="3171776" y="4571533"/>
              <a:chExt cx="813028" cy="791195"/>
            </a:xfrm>
          </p:grpSpPr>
          <p:sp>
            <p:nvSpPr>
              <p:cNvPr id="23" name="Dijagram toka: Poveznik 22">
                <a:extLst>
                  <a:ext uri="{FF2B5EF4-FFF2-40B4-BE49-F238E27FC236}">
                    <a16:creationId xmlns:a16="http://schemas.microsoft.com/office/drawing/2014/main" id="{E3F8D1CF-3C47-9958-657F-4A6899D1FFC8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4" name="Dijagram toka: Poveznik 23">
                <a:extLst>
                  <a:ext uri="{FF2B5EF4-FFF2-40B4-BE49-F238E27FC236}">
                    <a16:creationId xmlns:a16="http://schemas.microsoft.com/office/drawing/2014/main" id="{52449081-1B54-98E6-3566-398C8CF9E381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61" name="Grafika 160" descr="Piggy Bank outline">
              <a:extLst>
                <a:ext uri="{FF2B5EF4-FFF2-40B4-BE49-F238E27FC236}">
                  <a16:creationId xmlns:a16="http://schemas.microsoft.com/office/drawing/2014/main" id="{82E0A90A-3744-4F09-AAE7-6E2B7DE8D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110266" y="4440119"/>
              <a:ext cx="469661" cy="469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75753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EE079726-02B9-A9F8-FE0D-3053405BF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82" y="2064082"/>
            <a:ext cx="3888934" cy="2597552"/>
          </a:xfrm>
          <a:prstGeom prst="rect">
            <a:avLst/>
          </a:prstGeom>
        </p:spPr>
      </p:pic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73" y="6179631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9506" y="177008"/>
            <a:ext cx="103051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000" dirty="0">
                <a:solidFill>
                  <a:schemeClr val="accent4">
                    <a:lumMod val="75000"/>
                  </a:schemeClr>
                </a:solidFill>
              </a:rPr>
              <a:t>Izgradnja i opremanje postrojenja za biološku obradu odvojeno sakupljenog biootpada</a:t>
            </a:r>
            <a:endParaRPr lang="hr-HR" sz="30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hr-HR" sz="2400" dirty="0">
                <a:solidFill>
                  <a:srgbClr val="FF0000"/>
                </a:solidFill>
              </a:rPr>
              <a:t>– u fazi prijave i odabira</a:t>
            </a:r>
          </a:p>
        </p:txBody>
      </p:sp>
      <p:pic>
        <p:nvPicPr>
          <p:cNvPr id="9" name="Picture 3" descr="znak_fotka_plavo_zeleno_dorada.psd">
            <a:extLst>
              <a:ext uri="{FF2B5EF4-FFF2-40B4-BE49-F238E27FC236}">
                <a16:creationId xmlns:a16="http://schemas.microsoft.com/office/drawing/2014/main" id="{F78B20A5-DB93-4F41-956E-CB0EAA7FD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113613" y="4560924"/>
            <a:ext cx="1469953" cy="3124200"/>
          </a:xfrm>
          <a:prstGeom prst="rect">
            <a:avLst/>
          </a:prstGeom>
        </p:spPr>
      </p:pic>
      <p:sp>
        <p:nvSpPr>
          <p:cNvPr id="11" name="Oval 4">
            <a:extLst>
              <a:ext uri="{FF2B5EF4-FFF2-40B4-BE49-F238E27FC236}">
                <a16:creationId xmlns:a16="http://schemas.microsoft.com/office/drawing/2014/main" id="{7F490916-459F-4BD9-8447-4AD7895515DA}"/>
              </a:ext>
            </a:extLst>
          </p:cNvPr>
          <p:cNvSpPr/>
          <p:nvPr/>
        </p:nvSpPr>
        <p:spPr>
          <a:xfrm>
            <a:off x="10435997" y="4608441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3">
            <a:extLst>
              <a:ext uri="{FF2B5EF4-FFF2-40B4-BE49-F238E27FC236}">
                <a16:creationId xmlns:a16="http://schemas.microsoft.com/office/drawing/2014/main" id="{1467B601-F96E-477C-98CE-14C90872FEC7}"/>
              </a:ext>
            </a:extLst>
          </p:cNvPr>
          <p:cNvGrpSpPr/>
          <p:nvPr/>
        </p:nvGrpSpPr>
        <p:grpSpPr>
          <a:xfrm>
            <a:off x="4435515" y="1612027"/>
            <a:ext cx="3428041" cy="1883271"/>
            <a:chOff x="4825572" y="1903543"/>
            <a:chExt cx="2901809" cy="1847828"/>
          </a:xfrm>
        </p:grpSpPr>
        <p:sp>
          <p:nvSpPr>
            <p:cNvPr id="73" name="Rectangle: Rounded Corners 1">
              <a:extLst>
                <a:ext uri="{FF2B5EF4-FFF2-40B4-BE49-F238E27FC236}">
                  <a16:creationId xmlns:a16="http://schemas.microsoft.com/office/drawing/2014/main" id="{216A1E4B-815A-4448-8A0E-3B07EC39A111}"/>
                </a:ext>
              </a:extLst>
            </p:cNvPr>
            <p:cNvSpPr/>
            <p:nvPr/>
          </p:nvSpPr>
          <p:spPr>
            <a:xfrm>
              <a:off x="4825572" y="1903543"/>
              <a:ext cx="2901809" cy="1847828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4" name="Straight Connector 36">
              <a:extLst>
                <a:ext uri="{FF2B5EF4-FFF2-40B4-BE49-F238E27FC236}">
                  <a16:creationId xmlns:a16="http://schemas.microsoft.com/office/drawing/2014/main" id="{218B9038-2206-4EE1-BD20-0766014A6E5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2665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41">
              <a:extLst>
                <a:ext uri="{FF2B5EF4-FFF2-40B4-BE49-F238E27FC236}">
                  <a16:creationId xmlns:a16="http://schemas.microsoft.com/office/drawing/2014/main" id="{7D077136-0B4A-4116-A19D-34AE849B8DD1}"/>
                </a:ext>
              </a:extLst>
            </p:cNvPr>
            <p:cNvSpPr/>
            <p:nvPr/>
          </p:nvSpPr>
          <p:spPr>
            <a:xfrm>
              <a:off x="5093960" y="2465758"/>
              <a:ext cx="2417673" cy="12079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1400" dirty="0">
                  <a:solidFill>
                    <a:srgbClr val="6D6E70"/>
                  </a:solidFill>
                </a:rPr>
                <a:t>uspostava postrojenja za biološku obradu odvojeno sakupljenog biootpada kompostiranjem ili anaerobnom digestijom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hr-HR" sz="600" dirty="0">
                <a:solidFill>
                  <a:srgbClr val="6D6E70"/>
                </a:solidFill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1200" i="1" dirty="0">
                  <a:solidFill>
                    <a:srgbClr val="6D6E70"/>
                  </a:solidFill>
                </a:rPr>
                <a:t>*</a:t>
              </a:r>
              <a:r>
                <a:rPr lang="pl-PL" sz="1200" i="1" dirty="0">
                  <a:solidFill>
                    <a:srgbClr val="6D6E70"/>
                  </a:solidFill>
                </a:rPr>
                <a:t>Poziv otvoren do 31. 10 2023. </a:t>
              </a:r>
              <a:endPara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76" name="Rectangle 42">
              <a:extLst>
                <a:ext uri="{FF2B5EF4-FFF2-40B4-BE49-F238E27FC236}">
                  <a16:creationId xmlns:a16="http://schemas.microsoft.com/office/drawing/2014/main" id="{9F275C1C-11EE-4684-9E97-D18518AA795D}"/>
                </a:ext>
              </a:extLst>
            </p:cNvPr>
            <p:cNvSpPr/>
            <p:nvPr/>
          </p:nvSpPr>
          <p:spPr>
            <a:xfrm>
              <a:off x="5129899" y="1980136"/>
              <a:ext cx="2293154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Predmet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77" name="Group 151">
            <a:extLst>
              <a:ext uri="{FF2B5EF4-FFF2-40B4-BE49-F238E27FC236}">
                <a16:creationId xmlns:a16="http://schemas.microsoft.com/office/drawing/2014/main" id="{9DFE9002-5969-4900-9C9E-79975A292A0F}"/>
              </a:ext>
            </a:extLst>
          </p:cNvPr>
          <p:cNvGrpSpPr/>
          <p:nvPr/>
        </p:nvGrpSpPr>
        <p:grpSpPr>
          <a:xfrm>
            <a:off x="4421654" y="3694764"/>
            <a:ext cx="3388891" cy="1706937"/>
            <a:chOff x="4825572" y="1903543"/>
            <a:chExt cx="2901809" cy="1552571"/>
          </a:xfrm>
        </p:grpSpPr>
        <p:sp>
          <p:nvSpPr>
            <p:cNvPr id="78" name="Rectangle: Rounded Corners 152">
              <a:extLst>
                <a:ext uri="{FF2B5EF4-FFF2-40B4-BE49-F238E27FC236}">
                  <a16:creationId xmlns:a16="http://schemas.microsoft.com/office/drawing/2014/main" id="{F1E4B239-5F05-487F-A016-72884D63390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9" name="Straight Connector 153">
              <a:extLst>
                <a:ext uri="{FF2B5EF4-FFF2-40B4-BE49-F238E27FC236}">
                  <a16:creationId xmlns:a16="http://schemas.microsoft.com/office/drawing/2014/main" id="{9978A488-FB5C-4776-B6D6-D8B5AE85E85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154">
              <a:extLst>
                <a:ext uri="{FF2B5EF4-FFF2-40B4-BE49-F238E27FC236}">
                  <a16:creationId xmlns:a16="http://schemas.microsoft.com/office/drawing/2014/main" id="{0207F7D4-E23C-4BEF-BC7F-0F528422A70D}"/>
                </a:ext>
              </a:extLst>
            </p:cNvPr>
            <p:cNvSpPr/>
            <p:nvPr/>
          </p:nvSpPr>
          <p:spPr>
            <a:xfrm>
              <a:off x="5124071" y="2502913"/>
              <a:ext cx="2407514" cy="47590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l-PL" sz="1400" dirty="0">
                  <a:solidFill>
                    <a:srgbClr val="6D6E70"/>
                  </a:solidFill>
                </a:rPr>
                <a:t>Ministarstvo gospodarstva i održivog razvoja</a:t>
              </a: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1" name="Rectangle 155">
              <a:extLst>
                <a:ext uri="{FF2B5EF4-FFF2-40B4-BE49-F238E27FC236}">
                  <a16:creationId xmlns:a16="http://schemas.microsoft.com/office/drawing/2014/main" id="{4E3F127C-7ABA-48BB-9897-90AE39F769AC}"/>
                </a:ext>
              </a:extLst>
            </p:cNvPr>
            <p:cNvSpPr/>
            <p:nvPr/>
          </p:nvSpPr>
          <p:spPr>
            <a:xfrm>
              <a:off x="5065058" y="2013549"/>
              <a:ext cx="2293154" cy="3079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Poziv objavljuje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2" name="Group 156">
            <a:extLst>
              <a:ext uri="{FF2B5EF4-FFF2-40B4-BE49-F238E27FC236}">
                <a16:creationId xmlns:a16="http://schemas.microsoft.com/office/drawing/2014/main" id="{1104E833-4D7E-41CB-BD22-5E534927B33D}"/>
              </a:ext>
            </a:extLst>
          </p:cNvPr>
          <p:cNvGrpSpPr/>
          <p:nvPr/>
        </p:nvGrpSpPr>
        <p:grpSpPr>
          <a:xfrm>
            <a:off x="8292692" y="3700163"/>
            <a:ext cx="3407189" cy="1710081"/>
            <a:chOff x="4825572" y="1903543"/>
            <a:chExt cx="2901809" cy="1552571"/>
          </a:xfrm>
        </p:grpSpPr>
        <p:sp>
          <p:nvSpPr>
            <p:cNvPr id="83" name="Rectangle: Rounded Corners 157">
              <a:extLst>
                <a:ext uri="{FF2B5EF4-FFF2-40B4-BE49-F238E27FC236}">
                  <a16:creationId xmlns:a16="http://schemas.microsoft.com/office/drawing/2014/main" id="{E05957AB-E457-4563-B67A-D3173839BAC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4" name="Straight Connector 158">
              <a:extLst>
                <a:ext uri="{FF2B5EF4-FFF2-40B4-BE49-F238E27FC236}">
                  <a16:creationId xmlns:a16="http://schemas.microsoft.com/office/drawing/2014/main" id="{9CBE4D7A-1B11-43DD-BCF2-F2D635B4DD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3" y="1174280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159">
              <a:extLst>
                <a:ext uri="{FF2B5EF4-FFF2-40B4-BE49-F238E27FC236}">
                  <a16:creationId xmlns:a16="http://schemas.microsoft.com/office/drawing/2014/main" id="{98CF6260-8AA1-4D4C-B258-E236C92BEAB7}"/>
                </a:ext>
              </a:extLst>
            </p:cNvPr>
            <p:cNvSpPr/>
            <p:nvPr/>
          </p:nvSpPr>
          <p:spPr>
            <a:xfrm>
              <a:off x="5132126" y="2597807"/>
              <a:ext cx="2293154" cy="33531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b="1" dirty="0">
                  <a:solidFill>
                    <a:srgbClr val="6D6E70"/>
                  </a:solidFill>
                </a:rPr>
                <a:t>47 milijuna eura</a:t>
              </a:r>
              <a:endParaRPr kumimoji="0" lang="en-IN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6" name="Rectangle 160">
              <a:extLst>
                <a:ext uri="{FF2B5EF4-FFF2-40B4-BE49-F238E27FC236}">
                  <a16:creationId xmlns:a16="http://schemas.microsoft.com/office/drawing/2014/main" id="{3297F1F8-6A60-405B-ACD9-534338BD336D}"/>
                </a:ext>
              </a:extLst>
            </p:cNvPr>
            <p:cNvSpPr/>
            <p:nvPr/>
          </p:nvSpPr>
          <p:spPr>
            <a:xfrm>
              <a:off x="5129899" y="2007018"/>
              <a:ext cx="2293154" cy="30737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Vrijednost poziva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7" name="Group 146">
            <a:extLst>
              <a:ext uri="{FF2B5EF4-FFF2-40B4-BE49-F238E27FC236}">
                <a16:creationId xmlns:a16="http://schemas.microsoft.com/office/drawing/2014/main" id="{2AB47924-2933-45EC-9CC4-AA0D1EE8B694}"/>
              </a:ext>
            </a:extLst>
          </p:cNvPr>
          <p:cNvGrpSpPr/>
          <p:nvPr/>
        </p:nvGrpSpPr>
        <p:grpSpPr>
          <a:xfrm>
            <a:off x="8283442" y="1639549"/>
            <a:ext cx="3428041" cy="1883270"/>
            <a:chOff x="4825572" y="1903543"/>
            <a:chExt cx="2901809" cy="2250031"/>
          </a:xfrm>
        </p:grpSpPr>
        <p:sp>
          <p:nvSpPr>
            <p:cNvPr id="88" name="Rectangle: Rounded Corners 147">
              <a:extLst>
                <a:ext uri="{FF2B5EF4-FFF2-40B4-BE49-F238E27FC236}">
                  <a16:creationId xmlns:a16="http://schemas.microsoft.com/office/drawing/2014/main" id="{F7679AB6-7C5D-485A-ADEE-371B295E6A84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9" name="Straight Connector 148">
              <a:extLst>
                <a:ext uri="{FF2B5EF4-FFF2-40B4-BE49-F238E27FC236}">
                  <a16:creationId xmlns:a16="http://schemas.microsoft.com/office/drawing/2014/main" id="{F89AB09B-C172-48BD-AEDE-A75E0FD1754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2403" y="1266378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149">
              <a:extLst>
                <a:ext uri="{FF2B5EF4-FFF2-40B4-BE49-F238E27FC236}">
                  <a16:creationId xmlns:a16="http://schemas.microsoft.com/office/drawing/2014/main" id="{1456D567-D9F2-49B0-AF7F-F3AF33C458AB}"/>
                </a:ext>
              </a:extLst>
            </p:cNvPr>
            <p:cNvSpPr/>
            <p:nvPr/>
          </p:nvSpPr>
          <p:spPr>
            <a:xfrm>
              <a:off x="5204517" y="2862479"/>
              <a:ext cx="2192721" cy="62511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mikro, mali, srednji i veliki poduzetnici</a:t>
              </a:r>
            </a:p>
          </p:txBody>
        </p:sp>
        <p:sp>
          <p:nvSpPr>
            <p:cNvPr id="91" name="Rectangle 150">
              <a:extLst>
                <a:ext uri="{FF2B5EF4-FFF2-40B4-BE49-F238E27FC236}">
                  <a16:creationId xmlns:a16="http://schemas.microsoft.com/office/drawing/2014/main" id="{01E166A8-9E63-413D-A068-CA3C76F25FBF}"/>
                </a:ext>
              </a:extLst>
            </p:cNvPr>
            <p:cNvSpPr/>
            <p:nvPr/>
          </p:nvSpPr>
          <p:spPr>
            <a:xfrm>
              <a:off x="5129899" y="1980136"/>
              <a:ext cx="2293154" cy="4044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Prihvatljivi prijavitelji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157" name="Grupa 156">
            <a:extLst>
              <a:ext uri="{FF2B5EF4-FFF2-40B4-BE49-F238E27FC236}">
                <a16:creationId xmlns:a16="http://schemas.microsoft.com/office/drawing/2014/main" id="{5A5CA612-3E97-4E49-BC39-5919DA58469E}"/>
              </a:ext>
            </a:extLst>
          </p:cNvPr>
          <p:cNvGrpSpPr/>
          <p:nvPr/>
        </p:nvGrpSpPr>
        <p:grpSpPr>
          <a:xfrm>
            <a:off x="4057254" y="4163571"/>
            <a:ext cx="728799" cy="718694"/>
            <a:chOff x="4057254" y="4163571"/>
            <a:chExt cx="728799" cy="718694"/>
          </a:xfrm>
        </p:grpSpPr>
        <p:grpSp>
          <p:nvGrpSpPr>
            <p:cNvPr id="144" name="Grupa 143">
              <a:extLst>
                <a:ext uri="{FF2B5EF4-FFF2-40B4-BE49-F238E27FC236}">
                  <a16:creationId xmlns:a16="http://schemas.microsoft.com/office/drawing/2014/main" id="{84B8A85A-8CAD-4368-A32C-30F9FF2E40DF}"/>
                </a:ext>
              </a:extLst>
            </p:cNvPr>
            <p:cNvGrpSpPr/>
            <p:nvPr/>
          </p:nvGrpSpPr>
          <p:grpSpPr>
            <a:xfrm>
              <a:off x="4057254" y="4163571"/>
              <a:ext cx="728799" cy="718694"/>
              <a:chOff x="3171776" y="4571533"/>
              <a:chExt cx="813028" cy="791195"/>
            </a:xfrm>
          </p:grpSpPr>
          <p:sp>
            <p:nvSpPr>
              <p:cNvPr id="145" name="Dijagram toka: Poveznik 144">
                <a:extLst>
                  <a:ext uri="{FF2B5EF4-FFF2-40B4-BE49-F238E27FC236}">
                    <a16:creationId xmlns:a16="http://schemas.microsoft.com/office/drawing/2014/main" id="{527D2F18-43A6-4F1F-AC77-18327A6CA9C2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6" name="Dijagram toka: Poveznik 145">
                <a:extLst>
                  <a:ext uri="{FF2B5EF4-FFF2-40B4-BE49-F238E27FC236}">
                    <a16:creationId xmlns:a16="http://schemas.microsoft.com/office/drawing/2014/main" id="{93BE73EA-8D98-42F9-B59B-C07EC52AC19F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6" name="Grafika 155" descr="Coins outline">
              <a:extLst>
                <a:ext uri="{FF2B5EF4-FFF2-40B4-BE49-F238E27FC236}">
                  <a16:creationId xmlns:a16="http://schemas.microsoft.com/office/drawing/2014/main" id="{2C7AC466-CBAF-4DF8-8F1B-5ADE2EB0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05237" y="4347015"/>
              <a:ext cx="406918" cy="406918"/>
            </a:xfrm>
            <a:prstGeom prst="rect">
              <a:avLst/>
            </a:prstGeom>
          </p:spPr>
        </p:pic>
      </p:grpSp>
      <p:pic>
        <p:nvPicPr>
          <p:cNvPr id="10" name="Slika 9">
            <a:extLst>
              <a:ext uri="{FF2B5EF4-FFF2-40B4-BE49-F238E27FC236}">
                <a16:creationId xmlns:a16="http://schemas.microsoft.com/office/drawing/2014/main" id="{C2047F43-3C8D-E474-C15E-6AFED2F641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8432" y="29960"/>
            <a:ext cx="1487070" cy="1332474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389AC444-38F9-5403-0D3C-104482605A1A}"/>
              </a:ext>
            </a:extLst>
          </p:cNvPr>
          <p:cNvGrpSpPr/>
          <p:nvPr/>
        </p:nvGrpSpPr>
        <p:grpSpPr>
          <a:xfrm>
            <a:off x="3986401" y="2253418"/>
            <a:ext cx="728799" cy="718694"/>
            <a:chOff x="3171776" y="4571533"/>
            <a:chExt cx="813028" cy="791195"/>
          </a:xfrm>
        </p:grpSpPr>
        <p:sp>
          <p:nvSpPr>
            <p:cNvPr id="15" name="Dijagram toka: Poveznik 14">
              <a:extLst>
                <a:ext uri="{FF2B5EF4-FFF2-40B4-BE49-F238E27FC236}">
                  <a16:creationId xmlns:a16="http://schemas.microsoft.com/office/drawing/2014/main" id="{86C88EEB-B279-8C10-5B96-CDC46C2CF30A}"/>
                </a:ext>
              </a:extLst>
            </p:cNvPr>
            <p:cNvSpPr/>
            <p:nvPr/>
          </p:nvSpPr>
          <p:spPr>
            <a:xfrm>
              <a:off x="3171776" y="4571533"/>
              <a:ext cx="813028" cy="791195"/>
            </a:xfrm>
            <a:prstGeom prst="flowChartConnector">
              <a:avLst/>
            </a:prstGeom>
            <a:solidFill>
              <a:srgbClr val="26659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6" name="Dijagram toka: Poveznik 15">
              <a:extLst>
                <a:ext uri="{FF2B5EF4-FFF2-40B4-BE49-F238E27FC236}">
                  <a16:creationId xmlns:a16="http://schemas.microsoft.com/office/drawing/2014/main" id="{F513CC65-53D2-E396-91B2-B7220F08984C}"/>
                </a:ext>
              </a:extLst>
            </p:cNvPr>
            <p:cNvSpPr/>
            <p:nvPr/>
          </p:nvSpPr>
          <p:spPr>
            <a:xfrm>
              <a:off x="3266281" y="4662243"/>
              <a:ext cx="624019" cy="611537"/>
            </a:xfrm>
            <a:prstGeom prst="flowChartConnector">
              <a:avLst/>
            </a:prstGeom>
            <a:solidFill>
              <a:srgbClr val="26659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pic>
        <p:nvPicPr>
          <p:cNvPr id="17" name="Grafika 16" descr="Fast Forward outline">
            <a:extLst>
              <a:ext uri="{FF2B5EF4-FFF2-40B4-BE49-F238E27FC236}">
                <a16:creationId xmlns:a16="http://schemas.microsoft.com/office/drawing/2014/main" id="{AAE1C81A-1971-BBFD-E716-6862D05CC7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58849" y="2348316"/>
            <a:ext cx="528899" cy="528899"/>
          </a:xfrm>
          <a:prstGeom prst="rect">
            <a:avLst/>
          </a:prstGeom>
        </p:spPr>
      </p:pic>
      <p:grpSp>
        <p:nvGrpSpPr>
          <p:cNvPr id="26" name="Grupa 25">
            <a:extLst>
              <a:ext uri="{FF2B5EF4-FFF2-40B4-BE49-F238E27FC236}">
                <a16:creationId xmlns:a16="http://schemas.microsoft.com/office/drawing/2014/main" id="{6D24C499-97B4-EED7-4DF8-39E99625D63F}"/>
              </a:ext>
            </a:extLst>
          </p:cNvPr>
          <p:cNvGrpSpPr/>
          <p:nvPr/>
        </p:nvGrpSpPr>
        <p:grpSpPr>
          <a:xfrm>
            <a:off x="7935842" y="2265903"/>
            <a:ext cx="728799" cy="718694"/>
            <a:chOff x="7935842" y="2265903"/>
            <a:chExt cx="728799" cy="718694"/>
          </a:xfrm>
        </p:grpSpPr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D8E2FCF2-3EE8-A20E-17BE-39C2556E0AFB}"/>
                </a:ext>
              </a:extLst>
            </p:cNvPr>
            <p:cNvGrpSpPr/>
            <p:nvPr/>
          </p:nvGrpSpPr>
          <p:grpSpPr>
            <a:xfrm>
              <a:off x="7935842" y="2265903"/>
              <a:ext cx="728799" cy="718694"/>
              <a:chOff x="3171776" y="4571533"/>
              <a:chExt cx="813028" cy="791195"/>
            </a:xfrm>
          </p:grpSpPr>
          <p:sp>
            <p:nvSpPr>
              <p:cNvPr id="20" name="Dijagram toka: Poveznik 19">
                <a:extLst>
                  <a:ext uri="{FF2B5EF4-FFF2-40B4-BE49-F238E27FC236}">
                    <a16:creationId xmlns:a16="http://schemas.microsoft.com/office/drawing/2014/main" id="{44AE22A6-BF37-BD7C-7E18-FC2B8F69854D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1" name="Dijagram toka: Poveznik 20">
                <a:extLst>
                  <a:ext uri="{FF2B5EF4-FFF2-40B4-BE49-F238E27FC236}">
                    <a16:creationId xmlns:a16="http://schemas.microsoft.com/office/drawing/2014/main" id="{FB8ED875-BE51-8398-7733-769461DBBCD6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8" name="Grafika 17" descr="Users with solid fill">
              <a:extLst>
                <a:ext uri="{FF2B5EF4-FFF2-40B4-BE49-F238E27FC236}">
                  <a16:creationId xmlns:a16="http://schemas.microsoft.com/office/drawing/2014/main" id="{5F411993-6832-332C-8025-C3245D66D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087022" y="2391017"/>
              <a:ext cx="416898" cy="468466"/>
            </a:xfrm>
            <a:prstGeom prst="rect">
              <a:avLst/>
            </a:prstGeom>
          </p:spPr>
        </p:pic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2F49A356-2054-29D0-8677-1C6B5AFAF315}"/>
              </a:ext>
            </a:extLst>
          </p:cNvPr>
          <p:cNvGrpSpPr/>
          <p:nvPr/>
        </p:nvGrpSpPr>
        <p:grpSpPr>
          <a:xfrm>
            <a:off x="7964609" y="4321877"/>
            <a:ext cx="728799" cy="718694"/>
            <a:chOff x="7964609" y="4321877"/>
            <a:chExt cx="728799" cy="718694"/>
          </a:xfrm>
        </p:grpSpPr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F1FB3CF5-23DF-48F4-E625-B28C322D2E9B}"/>
                </a:ext>
              </a:extLst>
            </p:cNvPr>
            <p:cNvGrpSpPr/>
            <p:nvPr/>
          </p:nvGrpSpPr>
          <p:grpSpPr>
            <a:xfrm>
              <a:off x="7964609" y="4321877"/>
              <a:ext cx="728799" cy="718694"/>
              <a:chOff x="3171776" y="4571533"/>
              <a:chExt cx="813028" cy="791195"/>
            </a:xfrm>
          </p:grpSpPr>
          <p:sp>
            <p:nvSpPr>
              <p:cNvPr id="23" name="Dijagram toka: Poveznik 22">
                <a:extLst>
                  <a:ext uri="{FF2B5EF4-FFF2-40B4-BE49-F238E27FC236}">
                    <a16:creationId xmlns:a16="http://schemas.microsoft.com/office/drawing/2014/main" id="{E3F8D1CF-3C47-9958-657F-4A6899D1FFC8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4" name="Dijagram toka: Poveznik 23">
                <a:extLst>
                  <a:ext uri="{FF2B5EF4-FFF2-40B4-BE49-F238E27FC236}">
                    <a16:creationId xmlns:a16="http://schemas.microsoft.com/office/drawing/2014/main" id="{52449081-1B54-98E6-3566-398C8CF9E381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61" name="Grafika 160" descr="Piggy Bank outline">
              <a:extLst>
                <a:ext uri="{FF2B5EF4-FFF2-40B4-BE49-F238E27FC236}">
                  <a16:creationId xmlns:a16="http://schemas.microsoft.com/office/drawing/2014/main" id="{82E0A90A-3744-4F09-AAE7-6E2B7DE8D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110266" y="4440119"/>
              <a:ext cx="469661" cy="469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93150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3" y="6179631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9506" y="177008"/>
            <a:ext cx="103051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000" dirty="0">
                <a:solidFill>
                  <a:schemeClr val="accent4">
                    <a:lumMod val="75000"/>
                  </a:schemeClr>
                </a:solidFill>
              </a:rPr>
              <a:t>Izgradnja i/ili opremanje postrojenja za sortiranje odvojeno sakupljenog otpadnog papira, kartona, metala, plastike i drugih materijala </a:t>
            </a:r>
            <a:r>
              <a:rPr lang="hr-HR" sz="3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hr-HR" sz="2400" dirty="0">
                <a:solidFill>
                  <a:srgbClr val="FF0000"/>
                </a:solidFill>
              </a:rPr>
              <a:t>– u fazi sklapanja Ugovora</a:t>
            </a:r>
          </a:p>
        </p:txBody>
      </p:sp>
      <p:pic>
        <p:nvPicPr>
          <p:cNvPr id="9" name="Picture 3" descr="znak_fotka_plavo_zeleno_dorada.psd">
            <a:extLst>
              <a:ext uri="{FF2B5EF4-FFF2-40B4-BE49-F238E27FC236}">
                <a16:creationId xmlns:a16="http://schemas.microsoft.com/office/drawing/2014/main" id="{F78B20A5-DB93-4F41-956E-CB0EAA7FD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113613" y="4560924"/>
            <a:ext cx="1469953" cy="3124200"/>
          </a:xfrm>
          <a:prstGeom prst="rect">
            <a:avLst/>
          </a:prstGeom>
        </p:spPr>
      </p:pic>
      <p:sp>
        <p:nvSpPr>
          <p:cNvPr id="11" name="Oval 4">
            <a:extLst>
              <a:ext uri="{FF2B5EF4-FFF2-40B4-BE49-F238E27FC236}">
                <a16:creationId xmlns:a16="http://schemas.microsoft.com/office/drawing/2014/main" id="{7F490916-459F-4BD9-8447-4AD7895515DA}"/>
              </a:ext>
            </a:extLst>
          </p:cNvPr>
          <p:cNvSpPr/>
          <p:nvPr/>
        </p:nvSpPr>
        <p:spPr>
          <a:xfrm>
            <a:off x="10435997" y="4608441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3">
            <a:extLst>
              <a:ext uri="{FF2B5EF4-FFF2-40B4-BE49-F238E27FC236}">
                <a16:creationId xmlns:a16="http://schemas.microsoft.com/office/drawing/2014/main" id="{1467B601-F96E-477C-98CE-14C90872FEC7}"/>
              </a:ext>
            </a:extLst>
          </p:cNvPr>
          <p:cNvGrpSpPr/>
          <p:nvPr/>
        </p:nvGrpSpPr>
        <p:grpSpPr>
          <a:xfrm>
            <a:off x="4435512" y="1612027"/>
            <a:ext cx="3428040" cy="1923497"/>
            <a:chOff x="4825572" y="1903543"/>
            <a:chExt cx="2901809" cy="1887297"/>
          </a:xfrm>
        </p:grpSpPr>
        <p:sp>
          <p:nvSpPr>
            <p:cNvPr id="73" name="Rectangle: Rounded Corners 1">
              <a:extLst>
                <a:ext uri="{FF2B5EF4-FFF2-40B4-BE49-F238E27FC236}">
                  <a16:creationId xmlns:a16="http://schemas.microsoft.com/office/drawing/2014/main" id="{216A1E4B-815A-4448-8A0E-3B07EC39A111}"/>
                </a:ext>
              </a:extLst>
            </p:cNvPr>
            <p:cNvSpPr/>
            <p:nvPr/>
          </p:nvSpPr>
          <p:spPr>
            <a:xfrm>
              <a:off x="4825572" y="1903543"/>
              <a:ext cx="2901809" cy="1847828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4" name="Straight Connector 36">
              <a:extLst>
                <a:ext uri="{FF2B5EF4-FFF2-40B4-BE49-F238E27FC236}">
                  <a16:creationId xmlns:a16="http://schemas.microsoft.com/office/drawing/2014/main" id="{218B9038-2206-4EE1-BD20-0766014A6E5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2665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41">
              <a:extLst>
                <a:ext uri="{FF2B5EF4-FFF2-40B4-BE49-F238E27FC236}">
                  <a16:creationId xmlns:a16="http://schemas.microsoft.com/office/drawing/2014/main" id="{7D077136-0B4A-4116-A19D-34AE849B8DD1}"/>
                </a:ext>
              </a:extLst>
            </p:cNvPr>
            <p:cNvSpPr/>
            <p:nvPr/>
          </p:nvSpPr>
          <p:spPr>
            <a:xfrm>
              <a:off x="4891960" y="2341315"/>
              <a:ext cx="2835421" cy="144952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1400" dirty="0">
                  <a:solidFill>
                    <a:srgbClr val="6D6E70"/>
                  </a:solidFill>
                </a:rPr>
                <a:t>uspostava novih postrojenja za sortiranje isključivo odvojeno sakupljenog otpadnog papira, kartona, metala, plastike i drugih materijala, tj. postrojenja za sortiranje odvojeno sakupljenog komunalnog otpada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hr-HR" sz="600" dirty="0">
                <a:solidFill>
                  <a:srgbClr val="6D6E70"/>
                </a:solidFill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Poziv zatvoren 6.2.2023.</a:t>
              </a:r>
              <a:endPara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76" name="Rectangle 42">
              <a:extLst>
                <a:ext uri="{FF2B5EF4-FFF2-40B4-BE49-F238E27FC236}">
                  <a16:creationId xmlns:a16="http://schemas.microsoft.com/office/drawing/2014/main" id="{9F275C1C-11EE-4684-9E97-D18518AA795D}"/>
                </a:ext>
              </a:extLst>
            </p:cNvPr>
            <p:cNvSpPr/>
            <p:nvPr/>
          </p:nvSpPr>
          <p:spPr>
            <a:xfrm>
              <a:off x="5129899" y="1980136"/>
              <a:ext cx="2293154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Predmet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77" name="Group 151">
            <a:extLst>
              <a:ext uri="{FF2B5EF4-FFF2-40B4-BE49-F238E27FC236}">
                <a16:creationId xmlns:a16="http://schemas.microsoft.com/office/drawing/2014/main" id="{9DFE9002-5969-4900-9C9E-79975A292A0F}"/>
              </a:ext>
            </a:extLst>
          </p:cNvPr>
          <p:cNvGrpSpPr/>
          <p:nvPr/>
        </p:nvGrpSpPr>
        <p:grpSpPr>
          <a:xfrm>
            <a:off x="4421654" y="3694764"/>
            <a:ext cx="3388891" cy="1706937"/>
            <a:chOff x="4825572" y="1903543"/>
            <a:chExt cx="2901809" cy="1552571"/>
          </a:xfrm>
        </p:grpSpPr>
        <p:sp>
          <p:nvSpPr>
            <p:cNvPr id="78" name="Rectangle: Rounded Corners 152">
              <a:extLst>
                <a:ext uri="{FF2B5EF4-FFF2-40B4-BE49-F238E27FC236}">
                  <a16:creationId xmlns:a16="http://schemas.microsoft.com/office/drawing/2014/main" id="{F1E4B239-5F05-487F-A016-72884D63390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9" name="Straight Connector 153">
              <a:extLst>
                <a:ext uri="{FF2B5EF4-FFF2-40B4-BE49-F238E27FC236}">
                  <a16:creationId xmlns:a16="http://schemas.microsoft.com/office/drawing/2014/main" id="{9978A488-FB5C-4776-B6D6-D8B5AE85E85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154">
              <a:extLst>
                <a:ext uri="{FF2B5EF4-FFF2-40B4-BE49-F238E27FC236}">
                  <a16:creationId xmlns:a16="http://schemas.microsoft.com/office/drawing/2014/main" id="{0207F7D4-E23C-4BEF-BC7F-0F528422A70D}"/>
                </a:ext>
              </a:extLst>
            </p:cNvPr>
            <p:cNvSpPr/>
            <p:nvPr/>
          </p:nvSpPr>
          <p:spPr>
            <a:xfrm>
              <a:off x="5124071" y="2502913"/>
              <a:ext cx="2407514" cy="47590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l-PL" sz="1400" dirty="0">
                  <a:solidFill>
                    <a:srgbClr val="6D6E70"/>
                  </a:solidFill>
                </a:rPr>
                <a:t>Ministarstvo gospodarstva i održivog razvoja</a:t>
              </a:r>
            </a:p>
          </p:txBody>
        </p:sp>
        <p:sp>
          <p:nvSpPr>
            <p:cNvPr id="81" name="Rectangle 155">
              <a:extLst>
                <a:ext uri="{FF2B5EF4-FFF2-40B4-BE49-F238E27FC236}">
                  <a16:creationId xmlns:a16="http://schemas.microsoft.com/office/drawing/2014/main" id="{4E3F127C-7ABA-48BB-9897-90AE39F769AC}"/>
                </a:ext>
              </a:extLst>
            </p:cNvPr>
            <p:cNvSpPr/>
            <p:nvPr/>
          </p:nvSpPr>
          <p:spPr>
            <a:xfrm>
              <a:off x="5065058" y="2013549"/>
              <a:ext cx="2293154" cy="3079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Poziv objavljuje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2" name="Group 156">
            <a:extLst>
              <a:ext uri="{FF2B5EF4-FFF2-40B4-BE49-F238E27FC236}">
                <a16:creationId xmlns:a16="http://schemas.microsoft.com/office/drawing/2014/main" id="{1104E833-4D7E-41CB-BD22-5E534927B33D}"/>
              </a:ext>
            </a:extLst>
          </p:cNvPr>
          <p:cNvGrpSpPr/>
          <p:nvPr/>
        </p:nvGrpSpPr>
        <p:grpSpPr>
          <a:xfrm>
            <a:off x="8292692" y="3700163"/>
            <a:ext cx="3407189" cy="1710081"/>
            <a:chOff x="4825572" y="1903543"/>
            <a:chExt cx="2901809" cy="1552571"/>
          </a:xfrm>
        </p:grpSpPr>
        <p:sp>
          <p:nvSpPr>
            <p:cNvPr id="83" name="Rectangle: Rounded Corners 157">
              <a:extLst>
                <a:ext uri="{FF2B5EF4-FFF2-40B4-BE49-F238E27FC236}">
                  <a16:creationId xmlns:a16="http://schemas.microsoft.com/office/drawing/2014/main" id="{E05957AB-E457-4563-B67A-D3173839BAC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4" name="Straight Connector 158">
              <a:extLst>
                <a:ext uri="{FF2B5EF4-FFF2-40B4-BE49-F238E27FC236}">
                  <a16:creationId xmlns:a16="http://schemas.microsoft.com/office/drawing/2014/main" id="{9CBE4D7A-1B11-43DD-BCF2-F2D635B4DD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3" y="1174280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159">
              <a:extLst>
                <a:ext uri="{FF2B5EF4-FFF2-40B4-BE49-F238E27FC236}">
                  <a16:creationId xmlns:a16="http://schemas.microsoft.com/office/drawing/2014/main" id="{98CF6260-8AA1-4D4C-B258-E236C92BEAB7}"/>
                </a:ext>
              </a:extLst>
            </p:cNvPr>
            <p:cNvSpPr/>
            <p:nvPr/>
          </p:nvSpPr>
          <p:spPr>
            <a:xfrm>
              <a:off x="5132126" y="2597807"/>
              <a:ext cx="2293154" cy="33531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b="1" dirty="0">
                  <a:solidFill>
                    <a:srgbClr val="6D6E70"/>
                  </a:solidFill>
                </a:rPr>
                <a:t>16.5 milijuna eura</a:t>
              </a:r>
              <a:endParaRPr kumimoji="0" lang="en-IN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6" name="Rectangle 160">
              <a:extLst>
                <a:ext uri="{FF2B5EF4-FFF2-40B4-BE49-F238E27FC236}">
                  <a16:creationId xmlns:a16="http://schemas.microsoft.com/office/drawing/2014/main" id="{3297F1F8-6A60-405B-ACD9-534338BD336D}"/>
                </a:ext>
              </a:extLst>
            </p:cNvPr>
            <p:cNvSpPr/>
            <p:nvPr/>
          </p:nvSpPr>
          <p:spPr>
            <a:xfrm>
              <a:off x="5129899" y="2007018"/>
              <a:ext cx="2293154" cy="30737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Vrijednost poziva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7" name="Group 146">
            <a:extLst>
              <a:ext uri="{FF2B5EF4-FFF2-40B4-BE49-F238E27FC236}">
                <a16:creationId xmlns:a16="http://schemas.microsoft.com/office/drawing/2014/main" id="{2AB47924-2933-45EC-9CC4-AA0D1EE8B694}"/>
              </a:ext>
            </a:extLst>
          </p:cNvPr>
          <p:cNvGrpSpPr/>
          <p:nvPr/>
        </p:nvGrpSpPr>
        <p:grpSpPr>
          <a:xfrm>
            <a:off x="8283442" y="1639549"/>
            <a:ext cx="3428041" cy="1883270"/>
            <a:chOff x="4825572" y="1903543"/>
            <a:chExt cx="2901809" cy="2250031"/>
          </a:xfrm>
        </p:grpSpPr>
        <p:sp>
          <p:nvSpPr>
            <p:cNvPr id="88" name="Rectangle: Rounded Corners 147">
              <a:extLst>
                <a:ext uri="{FF2B5EF4-FFF2-40B4-BE49-F238E27FC236}">
                  <a16:creationId xmlns:a16="http://schemas.microsoft.com/office/drawing/2014/main" id="{F7679AB6-7C5D-485A-ADEE-371B295E6A84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9" name="Straight Connector 148">
              <a:extLst>
                <a:ext uri="{FF2B5EF4-FFF2-40B4-BE49-F238E27FC236}">
                  <a16:creationId xmlns:a16="http://schemas.microsoft.com/office/drawing/2014/main" id="{F89AB09B-C172-48BD-AEDE-A75E0FD1754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2403" y="1266378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149">
              <a:extLst>
                <a:ext uri="{FF2B5EF4-FFF2-40B4-BE49-F238E27FC236}">
                  <a16:creationId xmlns:a16="http://schemas.microsoft.com/office/drawing/2014/main" id="{1456D567-D9F2-49B0-AF7F-F3AF33C458AB}"/>
                </a:ext>
              </a:extLst>
            </p:cNvPr>
            <p:cNvSpPr/>
            <p:nvPr/>
          </p:nvSpPr>
          <p:spPr>
            <a:xfrm>
              <a:off x="5204517" y="2862479"/>
              <a:ext cx="2192721" cy="36771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jedinice lokalne samouprave</a:t>
              </a:r>
            </a:p>
          </p:txBody>
        </p:sp>
        <p:sp>
          <p:nvSpPr>
            <p:cNvPr id="91" name="Rectangle 150">
              <a:extLst>
                <a:ext uri="{FF2B5EF4-FFF2-40B4-BE49-F238E27FC236}">
                  <a16:creationId xmlns:a16="http://schemas.microsoft.com/office/drawing/2014/main" id="{01E166A8-9E63-413D-A068-CA3C76F25FBF}"/>
                </a:ext>
              </a:extLst>
            </p:cNvPr>
            <p:cNvSpPr/>
            <p:nvPr/>
          </p:nvSpPr>
          <p:spPr>
            <a:xfrm>
              <a:off x="5129899" y="1980136"/>
              <a:ext cx="2293154" cy="4044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Prihvatljivi prijavitelji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157" name="Grupa 156">
            <a:extLst>
              <a:ext uri="{FF2B5EF4-FFF2-40B4-BE49-F238E27FC236}">
                <a16:creationId xmlns:a16="http://schemas.microsoft.com/office/drawing/2014/main" id="{5A5CA612-3E97-4E49-BC39-5919DA58469E}"/>
              </a:ext>
            </a:extLst>
          </p:cNvPr>
          <p:cNvGrpSpPr/>
          <p:nvPr/>
        </p:nvGrpSpPr>
        <p:grpSpPr>
          <a:xfrm>
            <a:off x="4057254" y="4163571"/>
            <a:ext cx="728799" cy="718694"/>
            <a:chOff x="4057254" y="4163571"/>
            <a:chExt cx="728799" cy="718694"/>
          </a:xfrm>
        </p:grpSpPr>
        <p:grpSp>
          <p:nvGrpSpPr>
            <p:cNvPr id="144" name="Grupa 143">
              <a:extLst>
                <a:ext uri="{FF2B5EF4-FFF2-40B4-BE49-F238E27FC236}">
                  <a16:creationId xmlns:a16="http://schemas.microsoft.com/office/drawing/2014/main" id="{84B8A85A-8CAD-4368-A32C-30F9FF2E40DF}"/>
                </a:ext>
              </a:extLst>
            </p:cNvPr>
            <p:cNvGrpSpPr/>
            <p:nvPr/>
          </p:nvGrpSpPr>
          <p:grpSpPr>
            <a:xfrm>
              <a:off x="4057254" y="4163571"/>
              <a:ext cx="728799" cy="718694"/>
              <a:chOff x="3171776" y="4571533"/>
              <a:chExt cx="813028" cy="791195"/>
            </a:xfrm>
          </p:grpSpPr>
          <p:sp>
            <p:nvSpPr>
              <p:cNvPr id="145" name="Dijagram toka: Poveznik 144">
                <a:extLst>
                  <a:ext uri="{FF2B5EF4-FFF2-40B4-BE49-F238E27FC236}">
                    <a16:creationId xmlns:a16="http://schemas.microsoft.com/office/drawing/2014/main" id="{527D2F18-43A6-4F1F-AC77-18327A6CA9C2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6" name="Dijagram toka: Poveznik 145">
                <a:extLst>
                  <a:ext uri="{FF2B5EF4-FFF2-40B4-BE49-F238E27FC236}">
                    <a16:creationId xmlns:a16="http://schemas.microsoft.com/office/drawing/2014/main" id="{93BE73EA-8D98-42F9-B59B-C07EC52AC19F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6" name="Grafika 155" descr="Coins outline">
              <a:extLst>
                <a:ext uri="{FF2B5EF4-FFF2-40B4-BE49-F238E27FC236}">
                  <a16:creationId xmlns:a16="http://schemas.microsoft.com/office/drawing/2014/main" id="{2C7AC466-CBAF-4DF8-8F1B-5ADE2EB0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05237" y="4347015"/>
              <a:ext cx="406918" cy="406918"/>
            </a:xfrm>
            <a:prstGeom prst="rect">
              <a:avLst/>
            </a:prstGeom>
          </p:spPr>
        </p:pic>
      </p:grpSp>
      <p:pic>
        <p:nvPicPr>
          <p:cNvPr id="10" name="Slika 9">
            <a:extLst>
              <a:ext uri="{FF2B5EF4-FFF2-40B4-BE49-F238E27FC236}">
                <a16:creationId xmlns:a16="http://schemas.microsoft.com/office/drawing/2014/main" id="{C2047F43-3C8D-E474-C15E-6AFED2F641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8432" y="29960"/>
            <a:ext cx="1487070" cy="1332474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389AC444-38F9-5403-0D3C-104482605A1A}"/>
              </a:ext>
            </a:extLst>
          </p:cNvPr>
          <p:cNvGrpSpPr/>
          <p:nvPr/>
        </p:nvGrpSpPr>
        <p:grpSpPr>
          <a:xfrm>
            <a:off x="3986401" y="2253418"/>
            <a:ext cx="728799" cy="718694"/>
            <a:chOff x="3171776" y="4571533"/>
            <a:chExt cx="813028" cy="791195"/>
          </a:xfrm>
        </p:grpSpPr>
        <p:sp>
          <p:nvSpPr>
            <p:cNvPr id="15" name="Dijagram toka: Poveznik 14">
              <a:extLst>
                <a:ext uri="{FF2B5EF4-FFF2-40B4-BE49-F238E27FC236}">
                  <a16:creationId xmlns:a16="http://schemas.microsoft.com/office/drawing/2014/main" id="{86C88EEB-B279-8C10-5B96-CDC46C2CF30A}"/>
                </a:ext>
              </a:extLst>
            </p:cNvPr>
            <p:cNvSpPr/>
            <p:nvPr/>
          </p:nvSpPr>
          <p:spPr>
            <a:xfrm>
              <a:off x="3171776" y="4571533"/>
              <a:ext cx="813028" cy="791195"/>
            </a:xfrm>
            <a:prstGeom prst="flowChartConnector">
              <a:avLst/>
            </a:prstGeom>
            <a:solidFill>
              <a:srgbClr val="26659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6" name="Dijagram toka: Poveznik 15">
              <a:extLst>
                <a:ext uri="{FF2B5EF4-FFF2-40B4-BE49-F238E27FC236}">
                  <a16:creationId xmlns:a16="http://schemas.microsoft.com/office/drawing/2014/main" id="{F513CC65-53D2-E396-91B2-B7220F08984C}"/>
                </a:ext>
              </a:extLst>
            </p:cNvPr>
            <p:cNvSpPr/>
            <p:nvPr/>
          </p:nvSpPr>
          <p:spPr>
            <a:xfrm>
              <a:off x="3266281" y="4662243"/>
              <a:ext cx="624019" cy="611537"/>
            </a:xfrm>
            <a:prstGeom prst="flowChartConnector">
              <a:avLst/>
            </a:prstGeom>
            <a:solidFill>
              <a:srgbClr val="26659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pic>
        <p:nvPicPr>
          <p:cNvPr id="17" name="Grafika 16" descr="Fast Forward outline">
            <a:extLst>
              <a:ext uri="{FF2B5EF4-FFF2-40B4-BE49-F238E27FC236}">
                <a16:creationId xmlns:a16="http://schemas.microsoft.com/office/drawing/2014/main" id="{AAE1C81A-1971-BBFD-E716-6862D05CC7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58849" y="2348316"/>
            <a:ext cx="528899" cy="528899"/>
          </a:xfrm>
          <a:prstGeom prst="rect">
            <a:avLst/>
          </a:prstGeom>
        </p:spPr>
      </p:pic>
      <p:grpSp>
        <p:nvGrpSpPr>
          <p:cNvPr id="26" name="Grupa 25">
            <a:extLst>
              <a:ext uri="{FF2B5EF4-FFF2-40B4-BE49-F238E27FC236}">
                <a16:creationId xmlns:a16="http://schemas.microsoft.com/office/drawing/2014/main" id="{6D24C499-97B4-EED7-4DF8-39E99625D63F}"/>
              </a:ext>
            </a:extLst>
          </p:cNvPr>
          <p:cNvGrpSpPr/>
          <p:nvPr/>
        </p:nvGrpSpPr>
        <p:grpSpPr>
          <a:xfrm>
            <a:off x="7935842" y="2265903"/>
            <a:ext cx="728799" cy="718694"/>
            <a:chOff x="7935842" y="2265903"/>
            <a:chExt cx="728799" cy="718694"/>
          </a:xfrm>
        </p:grpSpPr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D8E2FCF2-3EE8-A20E-17BE-39C2556E0AFB}"/>
                </a:ext>
              </a:extLst>
            </p:cNvPr>
            <p:cNvGrpSpPr/>
            <p:nvPr/>
          </p:nvGrpSpPr>
          <p:grpSpPr>
            <a:xfrm>
              <a:off x="7935842" y="2265903"/>
              <a:ext cx="728799" cy="718694"/>
              <a:chOff x="3171776" y="4571533"/>
              <a:chExt cx="813028" cy="791195"/>
            </a:xfrm>
          </p:grpSpPr>
          <p:sp>
            <p:nvSpPr>
              <p:cNvPr id="20" name="Dijagram toka: Poveznik 19">
                <a:extLst>
                  <a:ext uri="{FF2B5EF4-FFF2-40B4-BE49-F238E27FC236}">
                    <a16:creationId xmlns:a16="http://schemas.microsoft.com/office/drawing/2014/main" id="{44AE22A6-BF37-BD7C-7E18-FC2B8F69854D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1" name="Dijagram toka: Poveznik 20">
                <a:extLst>
                  <a:ext uri="{FF2B5EF4-FFF2-40B4-BE49-F238E27FC236}">
                    <a16:creationId xmlns:a16="http://schemas.microsoft.com/office/drawing/2014/main" id="{FB8ED875-BE51-8398-7733-769461DBBCD6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8" name="Grafika 17" descr="Users with solid fill">
              <a:extLst>
                <a:ext uri="{FF2B5EF4-FFF2-40B4-BE49-F238E27FC236}">
                  <a16:creationId xmlns:a16="http://schemas.microsoft.com/office/drawing/2014/main" id="{5F411993-6832-332C-8025-C3245D66D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087022" y="2391017"/>
              <a:ext cx="416898" cy="468466"/>
            </a:xfrm>
            <a:prstGeom prst="rect">
              <a:avLst/>
            </a:prstGeom>
          </p:spPr>
        </p:pic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2F49A356-2054-29D0-8677-1C6B5AFAF315}"/>
              </a:ext>
            </a:extLst>
          </p:cNvPr>
          <p:cNvGrpSpPr/>
          <p:nvPr/>
        </p:nvGrpSpPr>
        <p:grpSpPr>
          <a:xfrm>
            <a:off x="7964609" y="4321877"/>
            <a:ext cx="728799" cy="718694"/>
            <a:chOff x="7964609" y="4321877"/>
            <a:chExt cx="728799" cy="718694"/>
          </a:xfrm>
        </p:grpSpPr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F1FB3CF5-23DF-48F4-E625-B28C322D2E9B}"/>
                </a:ext>
              </a:extLst>
            </p:cNvPr>
            <p:cNvGrpSpPr/>
            <p:nvPr/>
          </p:nvGrpSpPr>
          <p:grpSpPr>
            <a:xfrm>
              <a:off x="7964609" y="4321877"/>
              <a:ext cx="728799" cy="718694"/>
              <a:chOff x="3171776" y="4571533"/>
              <a:chExt cx="813028" cy="791195"/>
            </a:xfrm>
          </p:grpSpPr>
          <p:sp>
            <p:nvSpPr>
              <p:cNvPr id="23" name="Dijagram toka: Poveznik 22">
                <a:extLst>
                  <a:ext uri="{FF2B5EF4-FFF2-40B4-BE49-F238E27FC236}">
                    <a16:creationId xmlns:a16="http://schemas.microsoft.com/office/drawing/2014/main" id="{E3F8D1CF-3C47-9958-657F-4A6899D1FFC8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4" name="Dijagram toka: Poveznik 23">
                <a:extLst>
                  <a:ext uri="{FF2B5EF4-FFF2-40B4-BE49-F238E27FC236}">
                    <a16:creationId xmlns:a16="http://schemas.microsoft.com/office/drawing/2014/main" id="{52449081-1B54-98E6-3566-398C8CF9E381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61" name="Grafika 160" descr="Piggy Bank outline">
              <a:extLst>
                <a:ext uri="{FF2B5EF4-FFF2-40B4-BE49-F238E27FC236}">
                  <a16:creationId xmlns:a16="http://schemas.microsoft.com/office/drawing/2014/main" id="{82E0A90A-3744-4F09-AAE7-6E2B7DE8D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110266" y="4440119"/>
              <a:ext cx="469661" cy="469661"/>
            </a:xfrm>
            <a:prstGeom prst="rect">
              <a:avLst/>
            </a:prstGeom>
          </p:spPr>
        </p:pic>
      </p:grpSp>
      <p:pic>
        <p:nvPicPr>
          <p:cNvPr id="7" name="Slika 6">
            <a:extLst>
              <a:ext uri="{FF2B5EF4-FFF2-40B4-BE49-F238E27FC236}">
                <a16:creationId xmlns:a16="http://schemas.microsoft.com/office/drawing/2014/main" id="{FE35730A-B8CE-1078-B572-917D642689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4780" y="2490894"/>
            <a:ext cx="3972898" cy="264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5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3" y="6179631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9506" y="177008"/>
            <a:ext cx="10305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dirty="0">
                <a:solidFill>
                  <a:srgbClr val="26659D"/>
                </a:solidFill>
              </a:rPr>
              <a:t>Centri za ponovnu uporabu</a:t>
            </a:r>
          </a:p>
          <a:p>
            <a:r>
              <a:rPr lang="hr-HR" sz="2400" dirty="0">
                <a:solidFill>
                  <a:srgbClr val="FF0000"/>
                </a:solidFill>
              </a:rPr>
              <a:t>– poziv u najavi</a:t>
            </a:r>
          </a:p>
        </p:txBody>
      </p:sp>
      <p:pic>
        <p:nvPicPr>
          <p:cNvPr id="9" name="Picture 3" descr="znak_fotka_plavo_zeleno_dorada.psd">
            <a:extLst>
              <a:ext uri="{FF2B5EF4-FFF2-40B4-BE49-F238E27FC236}">
                <a16:creationId xmlns:a16="http://schemas.microsoft.com/office/drawing/2014/main" id="{F78B20A5-DB93-4F41-956E-CB0EAA7FD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113613" y="4560924"/>
            <a:ext cx="1469953" cy="3124200"/>
          </a:xfrm>
          <a:prstGeom prst="rect">
            <a:avLst/>
          </a:prstGeom>
        </p:spPr>
      </p:pic>
      <p:sp>
        <p:nvSpPr>
          <p:cNvPr id="11" name="Oval 4">
            <a:extLst>
              <a:ext uri="{FF2B5EF4-FFF2-40B4-BE49-F238E27FC236}">
                <a16:creationId xmlns:a16="http://schemas.microsoft.com/office/drawing/2014/main" id="{7F490916-459F-4BD9-8447-4AD7895515DA}"/>
              </a:ext>
            </a:extLst>
          </p:cNvPr>
          <p:cNvSpPr/>
          <p:nvPr/>
        </p:nvSpPr>
        <p:spPr>
          <a:xfrm>
            <a:off x="10435997" y="4608441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3">
            <a:extLst>
              <a:ext uri="{FF2B5EF4-FFF2-40B4-BE49-F238E27FC236}">
                <a16:creationId xmlns:a16="http://schemas.microsoft.com/office/drawing/2014/main" id="{1467B601-F96E-477C-98CE-14C90872FEC7}"/>
              </a:ext>
            </a:extLst>
          </p:cNvPr>
          <p:cNvGrpSpPr/>
          <p:nvPr/>
        </p:nvGrpSpPr>
        <p:grpSpPr>
          <a:xfrm>
            <a:off x="4435515" y="1612027"/>
            <a:ext cx="3428041" cy="1883272"/>
            <a:chOff x="4825572" y="1903543"/>
            <a:chExt cx="2901809" cy="1847828"/>
          </a:xfrm>
        </p:grpSpPr>
        <p:sp>
          <p:nvSpPr>
            <p:cNvPr id="73" name="Rectangle: Rounded Corners 1">
              <a:extLst>
                <a:ext uri="{FF2B5EF4-FFF2-40B4-BE49-F238E27FC236}">
                  <a16:creationId xmlns:a16="http://schemas.microsoft.com/office/drawing/2014/main" id="{216A1E4B-815A-4448-8A0E-3B07EC39A111}"/>
                </a:ext>
              </a:extLst>
            </p:cNvPr>
            <p:cNvSpPr/>
            <p:nvPr/>
          </p:nvSpPr>
          <p:spPr>
            <a:xfrm>
              <a:off x="4825572" y="1903543"/>
              <a:ext cx="2901809" cy="1847828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4" name="Straight Connector 36">
              <a:extLst>
                <a:ext uri="{FF2B5EF4-FFF2-40B4-BE49-F238E27FC236}">
                  <a16:creationId xmlns:a16="http://schemas.microsoft.com/office/drawing/2014/main" id="{218B9038-2206-4EE1-BD20-0766014A6E5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2665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41">
              <a:extLst>
                <a:ext uri="{FF2B5EF4-FFF2-40B4-BE49-F238E27FC236}">
                  <a16:creationId xmlns:a16="http://schemas.microsoft.com/office/drawing/2014/main" id="{7D077136-0B4A-4116-A19D-34AE849B8DD1}"/>
                </a:ext>
              </a:extLst>
            </p:cNvPr>
            <p:cNvSpPr/>
            <p:nvPr/>
          </p:nvSpPr>
          <p:spPr>
            <a:xfrm>
              <a:off x="5077840" y="2590628"/>
              <a:ext cx="2417673" cy="51337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kumimoji="0" lang="hr-H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Uspostava centara za ponovnu uporabu</a:t>
              </a:r>
              <a:endPara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76" name="Rectangle 42">
              <a:extLst>
                <a:ext uri="{FF2B5EF4-FFF2-40B4-BE49-F238E27FC236}">
                  <a16:creationId xmlns:a16="http://schemas.microsoft.com/office/drawing/2014/main" id="{9F275C1C-11EE-4684-9E97-D18518AA795D}"/>
                </a:ext>
              </a:extLst>
            </p:cNvPr>
            <p:cNvSpPr/>
            <p:nvPr/>
          </p:nvSpPr>
          <p:spPr>
            <a:xfrm>
              <a:off x="5129899" y="1980136"/>
              <a:ext cx="2293154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Predmet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77" name="Group 151">
            <a:extLst>
              <a:ext uri="{FF2B5EF4-FFF2-40B4-BE49-F238E27FC236}">
                <a16:creationId xmlns:a16="http://schemas.microsoft.com/office/drawing/2014/main" id="{9DFE9002-5969-4900-9C9E-79975A292A0F}"/>
              </a:ext>
            </a:extLst>
          </p:cNvPr>
          <p:cNvGrpSpPr/>
          <p:nvPr/>
        </p:nvGrpSpPr>
        <p:grpSpPr>
          <a:xfrm>
            <a:off x="4421654" y="3694764"/>
            <a:ext cx="3388891" cy="1706937"/>
            <a:chOff x="4825572" y="1903543"/>
            <a:chExt cx="2901809" cy="1552571"/>
          </a:xfrm>
        </p:grpSpPr>
        <p:sp>
          <p:nvSpPr>
            <p:cNvPr id="78" name="Rectangle: Rounded Corners 152">
              <a:extLst>
                <a:ext uri="{FF2B5EF4-FFF2-40B4-BE49-F238E27FC236}">
                  <a16:creationId xmlns:a16="http://schemas.microsoft.com/office/drawing/2014/main" id="{F1E4B239-5F05-487F-A016-72884D63390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9" name="Straight Connector 153">
              <a:extLst>
                <a:ext uri="{FF2B5EF4-FFF2-40B4-BE49-F238E27FC236}">
                  <a16:creationId xmlns:a16="http://schemas.microsoft.com/office/drawing/2014/main" id="{9978A488-FB5C-4776-B6D6-D8B5AE85E85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154">
              <a:extLst>
                <a:ext uri="{FF2B5EF4-FFF2-40B4-BE49-F238E27FC236}">
                  <a16:creationId xmlns:a16="http://schemas.microsoft.com/office/drawing/2014/main" id="{0207F7D4-E23C-4BEF-BC7F-0F528422A70D}"/>
                </a:ext>
              </a:extLst>
            </p:cNvPr>
            <p:cNvSpPr/>
            <p:nvPr/>
          </p:nvSpPr>
          <p:spPr>
            <a:xfrm>
              <a:off x="5124071" y="2502913"/>
              <a:ext cx="2407514" cy="47590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l-PL" sz="1400" dirty="0">
                  <a:solidFill>
                    <a:srgbClr val="6D6E70"/>
                  </a:solidFill>
                </a:rPr>
                <a:t>Ministarstvo gospodarstva i održivog razvoja</a:t>
              </a: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1" name="Rectangle 155">
              <a:extLst>
                <a:ext uri="{FF2B5EF4-FFF2-40B4-BE49-F238E27FC236}">
                  <a16:creationId xmlns:a16="http://schemas.microsoft.com/office/drawing/2014/main" id="{4E3F127C-7ABA-48BB-9897-90AE39F769AC}"/>
                </a:ext>
              </a:extLst>
            </p:cNvPr>
            <p:cNvSpPr/>
            <p:nvPr/>
          </p:nvSpPr>
          <p:spPr>
            <a:xfrm>
              <a:off x="5065058" y="2013549"/>
              <a:ext cx="2293154" cy="3079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Poziv objavljuje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pic>
        <p:nvPicPr>
          <p:cNvPr id="2" name="Slika 1">
            <a:extLst>
              <a:ext uri="{FF2B5EF4-FFF2-40B4-BE49-F238E27FC236}">
                <a16:creationId xmlns:a16="http://schemas.microsoft.com/office/drawing/2014/main" id="{D05D4100-3714-9792-7874-44F3848E7F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13" t="9821" r="7977" b="6680"/>
          <a:stretch/>
        </p:blipFill>
        <p:spPr>
          <a:xfrm>
            <a:off x="12501" y="1397428"/>
            <a:ext cx="4039936" cy="4068681"/>
          </a:xfrm>
          <a:prstGeom prst="rect">
            <a:avLst/>
          </a:prstGeom>
        </p:spPr>
      </p:pic>
      <p:grpSp>
        <p:nvGrpSpPr>
          <p:cNvPr id="82" name="Group 156">
            <a:extLst>
              <a:ext uri="{FF2B5EF4-FFF2-40B4-BE49-F238E27FC236}">
                <a16:creationId xmlns:a16="http://schemas.microsoft.com/office/drawing/2014/main" id="{1104E833-4D7E-41CB-BD22-5E534927B33D}"/>
              </a:ext>
            </a:extLst>
          </p:cNvPr>
          <p:cNvGrpSpPr/>
          <p:nvPr/>
        </p:nvGrpSpPr>
        <p:grpSpPr>
          <a:xfrm>
            <a:off x="8292692" y="3700163"/>
            <a:ext cx="3407189" cy="1710081"/>
            <a:chOff x="4825572" y="1903543"/>
            <a:chExt cx="2901809" cy="1552571"/>
          </a:xfrm>
        </p:grpSpPr>
        <p:sp>
          <p:nvSpPr>
            <p:cNvPr id="83" name="Rectangle: Rounded Corners 157">
              <a:extLst>
                <a:ext uri="{FF2B5EF4-FFF2-40B4-BE49-F238E27FC236}">
                  <a16:creationId xmlns:a16="http://schemas.microsoft.com/office/drawing/2014/main" id="{E05957AB-E457-4563-B67A-D3173839BAC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4" name="Straight Connector 158">
              <a:extLst>
                <a:ext uri="{FF2B5EF4-FFF2-40B4-BE49-F238E27FC236}">
                  <a16:creationId xmlns:a16="http://schemas.microsoft.com/office/drawing/2014/main" id="{9CBE4D7A-1B11-43DD-BCF2-F2D635B4DD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3" y="1174280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159">
              <a:extLst>
                <a:ext uri="{FF2B5EF4-FFF2-40B4-BE49-F238E27FC236}">
                  <a16:creationId xmlns:a16="http://schemas.microsoft.com/office/drawing/2014/main" id="{98CF6260-8AA1-4D4C-B258-E236C92BEAB7}"/>
                </a:ext>
              </a:extLst>
            </p:cNvPr>
            <p:cNvSpPr/>
            <p:nvPr/>
          </p:nvSpPr>
          <p:spPr>
            <a:xfrm>
              <a:off x="5132126" y="2597807"/>
              <a:ext cx="2293154" cy="33531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b="1" dirty="0">
                  <a:solidFill>
                    <a:srgbClr val="6D6E70"/>
                  </a:solidFill>
                </a:rPr>
                <a:t>2,7 milijuna eura</a:t>
              </a:r>
              <a:endParaRPr kumimoji="0" lang="en-IN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6" name="Rectangle 160">
              <a:extLst>
                <a:ext uri="{FF2B5EF4-FFF2-40B4-BE49-F238E27FC236}">
                  <a16:creationId xmlns:a16="http://schemas.microsoft.com/office/drawing/2014/main" id="{3297F1F8-6A60-405B-ACD9-534338BD336D}"/>
                </a:ext>
              </a:extLst>
            </p:cNvPr>
            <p:cNvSpPr/>
            <p:nvPr/>
          </p:nvSpPr>
          <p:spPr>
            <a:xfrm>
              <a:off x="5129899" y="2007018"/>
              <a:ext cx="2293154" cy="30737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Vrijednost poziva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7" name="Group 146">
            <a:extLst>
              <a:ext uri="{FF2B5EF4-FFF2-40B4-BE49-F238E27FC236}">
                <a16:creationId xmlns:a16="http://schemas.microsoft.com/office/drawing/2014/main" id="{2AB47924-2933-45EC-9CC4-AA0D1EE8B694}"/>
              </a:ext>
            </a:extLst>
          </p:cNvPr>
          <p:cNvGrpSpPr/>
          <p:nvPr/>
        </p:nvGrpSpPr>
        <p:grpSpPr>
          <a:xfrm>
            <a:off x="8283442" y="1639549"/>
            <a:ext cx="3428041" cy="1883270"/>
            <a:chOff x="4825572" y="1903543"/>
            <a:chExt cx="2901809" cy="2250031"/>
          </a:xfrm>
        </p:grpSpPr>
        <p:sp>
          <p:nvSpPr>
            <p:cNvPr id="88" name="Rectangle: Rounded Corners 147">
              <a:extLst>
                <a:ext uri="{FF2B5EF4-FFF2-40B4-BE49-F238E27FC236}">
                  <a16:creationId xmlns:a16="http://schemas.microsoft.com/office/drawing/2014/main" id="{F7679AB6-7C5D-485A-ADEE-371B295E6A84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9" name="Straight Connector 148">
              <a:extLst>
                <a:ext uri="{FF2B5EF4-FFF2-40B4-BE49-F238E27FC236}">
                  <a16:creationId xmlns:a16="http://schemas.microsoft.com/office/drawing/2014/main" id="{F89AB09B-C172-48BD-AEDE-A75E0FD1754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2403" y="1266378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149">
              <a:extLst>
                <a:ext uri="{FF2B5EF4-FFF2-40B4-BE49-F238E27FC236}">
                  <a16:creationId xmlns:a16="http://schemas.microsoft.com/office/drawing/2014/main" id="{1456D567-D9F2-49B0-AF7F-F3AF33C458AB}"/>
                </a:ext>
              </a:extLst>
            </p:cNvPr>
            <p:cNvSpPr/>
            <p:nvPr/>
          </p:nvSpPr>
          <p:spPr>
            <a:xfrm>
              <a:off x="5204517" y="2862479"/>
              <a:ext cx="2192721" cy="36771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Jedinice lokalne samouprave</a:t>
              </a:r>
            </a:p>
          </p:txBody>
        </p:sp>
        <p:sp>
          <p:nvSpPr>
            <p:cNvPr id="91" name="Rectangle 150">
              <a:extLst>
                <a:ext uri="{FF2B5EF4-FFF2-40B4-BE49-F238E27FC236}">
                  <a16:creationId xmlns:a16="http://schemas.microsoft.com/office/drawing/2014/main" id="{01E166A8-9E63-413D-A068-CA3C76F25FBF}"/>
                </a:ext>
              </a:extLst>
            </p:cNvPr>
            <p:cNvSpPr/>
            <p:nvPr/>
          </p:nvSpPr>
          <p:spPr>
            <a:xfrm>
              <a:off x="5129899" y="1980136"/>
              <a:ext cx="2293154" cy="4044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Prihvatljivi prijavitelji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157" name="Grupa 156">
            <a:extLst>
              <a:ext uri="{FF2B5EF4-FFF2-40B4-BE49-F238E27FC236}">
                <a16:creationId xmlns:a16="http://schemas.microsoft.com/office/drawing/2014/main" id="{5A5CA612-3E97-4E49-BC39-5919DA58469E}"/>
              </a:ext>
            </a:extLst>
          </p:cNvPr>
          <p:cNvGrpSpPr/>
          <p:nvPr/>
        </p:nvGrpSpPr>
        <p:grpSpPr>
          <a:xfrm>
            <a:off x="4057254" y="4163571"/>
            <a:ext cx="728799" cy="718694"/>
            <a:chOff x="4057254" y="4163571"/>
            <a:chExt cx="728799" cy="718694"/>
          </a:xfrm>
        </p:grpSpPr>
        <p:grpSp>
          <p:nvGrpSpPr>
            <p:cNvPr id="144" name="Grupa 143">
              <a:extLst>
                <a:ext uri="{FF2B5EF4-FFF2-40B4-BE49-F238E27FC236}">
                  <a16:creationId xmlns:a16="http://schemas.microsoft.com/office/drawing/2014/main" id="{84B8A85A-8CAD-4368-A32C-30F9FF2E40DF}"/>
                </a:ext>
              </a:extLst>
            </p:cNvPr>
            <p:cNvGrpSpPr/>
            <p:nvPr/>
          </p:nvGrpSpPr>
          <p:grpSpPr>
            <a:xfrm>
              <a:off x="4057254" y="4163571"/>
              <a:ext cx="728799" cy="718694"/>
              <a:chOff x="3171776" y="4571533"/>
              <a:chExt cx="813028" cy="791195"/>
            </a:xfrm>
          </p:grpSpPr>
          <p:sp>
            <p:nvSpPr>
              <p:cNvPr id="145" name="Dijagram toka: Poveznik 144">
                <a:extLst>
                  <a:ext uri="{FF2B5EF4-FFF2-40B4-BE49-F238E27FC236}">
                    <a16:creationId xmlns:a16="http://schemas.microsoft.com/office/drawing/2014/main" id="{527D2F18-43A6-4F1F-AC77-18327A6CA9C2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6" name="Dijagram toka: Poveznik 145">
                <a:extLst>
                  <a:ext uri="{FF2B5EF4-FFF2-40B4-BE49-F238E27FC236}">
                    <a16:creationId xmlns:a16="http://schemas.microsoft.com/office/drawing/2014/main" id="{93BE73EA-8D98-42F9-B59B-C07EC52AC19F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6" name="Grafika 155" descr="Coins outline">
              <a:extLst>
                <a:ext uri="{FF2B5EF4-FFF2-40B4-BE49-F238E27FC236}">
                  <a16:creationId xmlns:a16="http://schemas.microsoft.com/office/drawing/2014/main" id="{2C7AC466-CBAF-4DF8-8F1B-5ADE2EB0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05237" y="4347015"/>
              <a:ext cx="406918" cy="406918"/>
            </a:xfrm>
            <a:prstGeom prst="rect">
              <a:avLst/>
            </a:prstGeom>
          </p:spPr>
        </p:pic>
      </p:grpSp>
      <p:pic>
        <p:nvPicPr>
          <p:cNvPr id="10" name="Slika 9">
            <a:extLst>
              <a:ext uri="{FF2B5EF4-FFF2-40B4-BE49-F238E27FC236}">
                <a16:creationId xmlns:a16="http://schemas.microsoft.com/office/drawing/2014/main" id="{C2047F43-3C8D-E474-C15E-6AFED2F641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8432" y="29960"/>
            <a:ext cx="1487070" cy="1332474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389AC444-38F9-5403-0D3C-104482605A1A}"/>
              </a:ext>
            </a:extLst>
          </p:cNvPr>
          <p:cNvGrpSpPr/>
          <p:nvPr/>
        </p:nvGrpSpPr>
        <p:grpSpPr>
          <a:xfrm>
            <a:off x="3986401" y="2253418"/>
            <a:ext cx="728799" cy="718694"/>
            <a:chOff x="3171776" y="4571533"/>
            <a:chExt cx="813028" cy="791195"/>
          </a:xfrm>
        </p:grpSpPr>
        <p:sp>
          <p:nvSpPr>
            <p:cNvPr id="15" name="Dijagram toka: Poveznik 14">
              <a:extLst>
                <a:ext uri="{FF2B5EF4-FFF2-40B4-BE49-F238E27FC236}">
                  <a16:creationId xmlns:a16="http://schemas.microsoft.com/office/drawing/2014/main" id="{86C88EEB-B279-8C10-5B96-CDC46C2CF30A}"/>
                </a:ext>
              </a:extLst>
            </p:cNvPr>
            <p:cNvSpPr/>
            <p:nvPr/>
          </p:nvSpPr>
          <p:spPr>
            <a:xfrm>
              <a:off x="3171776" y="4571533"/>
              <a:ext cx="813028" cy="791195"/>
            </a:xfrm>
            <a:prstGeom prst="flowChartConnector">
              <a:avLst/>
            </a:prstGeom>
            <a:solidFill>
              <a:srgbClr val="26659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6" name="Dijagram toka: Poveznik 15">
              <a:extLst>
                <a:ext uri="{FF2B5EF4-FFF2-40B4-BE49-F238E27FC236}">
                  <a16:creationId xmlns:a16="http://schemas.microsoft.com/office/drawing/2014/main" id="{F513CC65-53D2-E396-91B2-B7220F08984C}"/>
                </a:ext>
              </a:extLst>
            </p:cNvPr>
            <p:cNvSpPr/>
            <p:nvPr/>
          </p:nvSpPr>
          <p:spPr>
            <a:xfrm>
              <a:off x="3266281" y="4662243"/>
              <a:ext cx="624019" cy="611537"/>
            </a:xfrm>
            <a:prstGeom prst="flowChartConnector">
              <a:avLst/>
            </a:prstGeom>
            <a:solidFill>
              <a:srgbClr val="26659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pic>
        <p:nvPicPr>
          <p:cNvPr id="17" name="Grafika 16" descr="Fast Forward outline">
            <a:extLst>
              <a:ext uri="{FF2B5EF4-FFF2-40B4-BE49-F238E27FC236}">
                <a16:creationId xmlns:a16="http://schemas.microsoft.com/office/drawing/2014/main" id="{AAE1C81A-1971-BBFD-E716-6862D05CC7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06811" y="2348316"/>
            <a:ext cx="528899" cy="528899"/>
          </a:xfrm>
          <a:prstGeom prst="rect">
            <a:avLst/>
          </a:prstGeom>
        </p:spPr>
      </p:pic>
      <p:grpSp>
        <p:nvGrpSpPr>
          <p:cNvPr id="26" name="Grupa 25">
            <a:extLst>
              <a:ext uri="{FF2B5EF4-FFF2-40B4-BE49-F238E27FC236}">
                <a16:creationId xmlns:a16="http://schemas.microsoft.com/office/drawing/2014/main" id="{6D24C499-97B4-EED7-4DF8-39E99625D63F}"/>
              </a:ext>
            </a:extLst>
          </p:cNvPr>
          <p:cNvGrpSpPr/>
          <p:nvPr/>
        </p:nvGrpSpPr>
        <p:grpSpPr>
          <a:xfrm>
            <a:off x="7935842" y="2265903"/>
            <a:ext cx="728799" cy="718694"/>
            <a:chOff x="7935842" y="2265903"/>
            <a:chExt cx="728799" cy="718694"/>
          </a:xfrm>
        </p:grpSpPr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D8E2FCF2-3EE8-A20E-17BE-39C2556E0AFB}"/>
                </a:ext>
              </a:extLst>
            </p:cNvPr>
            <p:cNvGrpSpPr/>
            <p:nvPr/>
          </p:nvGrpSpPr>
          <p:grpSpPr>
            <a:xfrm>
              <a:off x="7935842" y="2265903"/>
              <a:ext cx="728799" cy="718694"/>
              <a:chOff x="3171776" y="4571533"/>
              <a:chExt cx="813028" cy="791195"/>
            </a:xfrm>
          </p:grpSpPr>
          <p:sp>
            <p:nvSpPr>
              <p:cNvPr id="20" name="Dijagram toka: Poveznik 19">
                <a:extLst>
                  <a:ext uri="{FF2B5EF4-FFF2-40B4-BE49-F238E27FC236}">
                    <a16:creationId xmlns:a16="http://schemas.microsoft.com/office/drawing/2014/main" id="{44AE22A6-BF37-BD7C-7E18-FC2B8F69854D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1" name="Dijagram toka: Poveznik 20">
                <a:extLst>
                  <a:ext uri="{FF2B5EF4-FFF2-40B4-BE49-F238E27FC236}">
                    <a16:creationId xmlns:a16="http://schemas.microsoft.com/office/drawing/2014/main" id="{FB8ED875-BE51-8398-7733-769461DBBCD6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8" name="Grafika 17" descr="Users with solid fill">
              <a:extLst>
                <a:ext uri="{FF2B5EF4-FFF2-40B4-BE49-F238E27FC236}">
                  <a16:creationId xmlns:a16="http://schemas.microsoft.com/office/drawing/2014/main" id="{5F411993-6832-332C-8025-C3245D66D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087022" y="2391017"/>
              <a:ext cx="416898" cy="468466"/>
            </a:xfrm>
            <a:prstGeom prst="rect">
              <a:avLst/>
            </a:prstGeom>
          </p:spPr>
        </p:pic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2F49A356-2054-29D0-8677-1C6B5AFAF315}"/>
              </a:ext>
            </a:extLst>
          </p:cNvPr>
          <p:cNvGrpSpPr/>
          <p:nvPr/>
        </p:nvGrpSpPr>
        <p:grpSpPr>
          <a:xfrm>
            <a:off x="7964609" y="4321877"/>
            <a:ext cx="728799" cy="718694"/>
            <a:chOff x="7964609" y="4321877"/>
            <a:chExt cx="728799" cy="718694"/>
          </a:xfrm>
        </p:grpSpPr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F1FB3CF5-23DF-48F4-E625-B28C322D2E9B}"/>
                </a:ext>
              </a:extLst>
            </p:cNvPr>
            <p:cNvGrpSpPr/>
            <p:nvPr/>
          </p:nvGrpSpPr>
          <p:grpSpPr>
            <a:xfrm>
              <a:off x="7964609" y="4321877"/>
              <a:ext cx="728799" cy="718694"/>
              <a:chOff x="3171776" y="4571533"/>
              <a:chExt cx="813028" cy="791195"/>
            </a:xfrm>
          </p:grpSpPr>
          <p:sp>
            <p:nvSpPr>
              <p:cNvPr id="23" name="Dijagram toka: Poveznik 22">
                <a:extLst>
                  <a:ext uri="{FF2B5EF4-FFF2-40B4-BE49-F238E27FC236}">
                    <a16:creationId xmlns:a16="http://schemas.microsoft.com/office/drawing/2014/main" id="{E3F8D1CF-3C47-9958-657F-4A6899D1FFC8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4" name="Dijagram toka: Poveznik 23">
                <a:extLst>
                  <a:ext uri="{FF2B5EF4-FFF2-40B4-BE49-F238E27FC236}">
                    <a16:creationId xmlns:a16="http://schemas.microsoft.com/office/drawing/2014/main" id="{52449081-1B54-98E6-3566-398C8CF9E381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61" name="Grafika 160" descr="Piggy Bank outline">
              <a:extLst>
                <a:ext uri="{FF2B5EF4-FFF2-40B4-BE49-F238E27FC236}">
                  <a16:creationId xmlns:a16="http://schemas.microsoft.com/office/drawing/2014/main" id="{82E0A90A-3744-4F09-AAE7-6E2B7DE8D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110266" y="4440119"/>
              <a:ext cx="469661" cy="469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9290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3" y="6179631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9506" y="177008"/>
            <a:ext cx="10305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000" dirty="0">
                <a:solidFill>
                  <a:schemeClr val="accent4">
                    <a:lumMod val="75000"/>
                  </a:schemeClr>
                </a:solidFill>
              </a:rPr>
              <a:t>Energetska obnova zgrada sa statusom kulturnog dobra</a:t>
            </a:r>
            <a:endParaRPr lang="hr-HR" sz="30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hr-HR" sz="2400" dirty="0">
                <a:solidFill>
                  <a:srgbClr val="FF0000"/>
                </a:solidFill>
              </a:rPr>
              <a:t>– u fazi odabira</a:t>
            </a:r>
          </a:p>
        </p:txBody>
      </p:sp>
      <p:pic>
        <p:nvPicPr>
          <p:cNvPr id="9" name="Picture 3" descr="znak_fotka_plavo_zeleno_dorada.psd">
            <a:extLst>
              <a:ext uri="{FF2B5EF4-FFF2-40B4-BE49-F238E27FC236}">
                <a16:creationId xmlns:a16="http://schemas.microsoft.com/office/drawing/2014/main" id="{F78B20A5-DB93-4F41-956E-CB0EAA7FD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113613" y="4560924"/>
            <a:ext cx="1469953" cy="3124200"/>
          </a:xfrm>
          <a:prstGeom prst="rect">
            <a:avLst/>
          </a:prstGeom>
        </p:spPr>
      </p:pic>
      <p:sp>
        <p:nvSpPr>
          <p:cNvPr id="11" name="Oval 4">
            <a:extLst>
              <a:ext uri="{FF2B5EF4-FFF2-40B4-BE49-F238E27FC236}">
                <a16:creationId xmlns:a16="http://schemas.microsoft.com/office/drawing/2014/main" id="{7F490916-459F-4BD9-8447-4AD7895515DA}"/>
              </a:ext>
            </a:extLst>
          </p:cNvPr>
          <p:cNvSpPr/>
          <p:nvPr/>
        </p:nvSpPr>
        <p:spPr>
          <a:xfrm>
            <a:off x="10435997" y="4608441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3">
            <a:extLst>
              <a:ext uri="{FF2B5EF4-FFF2-40B4-BE49-F238E27FC236}">
                <a16:creationId xmlns:a16="http://schemas.microsoft.com/office/drawing/2014/main" id="{1467B601-F96E-477C-98CE-14C90872FEC7}"/>
              </a:ext>
            </a:extLst>
          </p:cNvPr>
          <p:cNvGrpSpPr/>
          <p:nvPr/>
        </p:nvGrpSpPr>
        <p:grpSpPr>
          <a:xfrm>
            <a:off x="4435515" y="1612026"/>
            <a:ext cx="3448260" cy="2081845"/>
            <a:chOff x="4825572" y="1903543"/>
            <a:chExt cx="2918924" cy="2042666"/>
          </a:xfrm>
        </p:grpSpPr>
        <p:sp>
          <p:nvSpPr>
            <p:cNvPr id="73" name="Rectangle: Rounded Corners 1">
              <a:extLst>
                <a:ext uri="{FF2B5EF4-FFF2-40B4-BE49-F238E27FC236}">
                  <a16:creationId xmlns:a16="http://schemas.microsoft.com/office/drawing/2014/main" id="{216A1E4B-815A-4448-8A0E-3B07EC39A111}"/>
                </a:ext>
              </a:extLst>
            </p:cNvPr>
            <p:cNvSpPr/>
            <p:nvPr/>
          </p:nvSpPr>
          <p:spPr>
            <a:xfrm>
              <a:off x="4825572" y="1903543"/>
              <a:ext cx="2901809" cy="1847828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4" name="Straight Connector 36">
              <a:extLst>
                <a:ext uri="{FF2B5EF4-FFF2-40B4-BE49-F238E27FC236}">
                  <a16:creationId xmlns:a16="http://schemas.microsoft.com/office/drawing/2014/main" id="{218B9038-2206-4EE1-BD20-0766014A6E5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2665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41">
              <a:extLst>
                <a:ext uri="{FF2B5EF4-FFF2-40B4-BE49-F238E27FC236}">
                  <a16:creationId xmlns:a16="http://schemas.microsoft.com/office/drawing/2014/main" id="{7D077136-0B4A-4116-A19D-34AE849B8DD1}"/>
                </a:ext>
              </a:extLst>
            </p:cNvPr>
            <p:cNvSpPr/>
            <p:nvPr/>
          </p:nvSpPr>
          <p:spPr>
            <a:xfrm>
              <a:off x="4912801" y="2255096"/>
              <a:ext cx="2831695" cy="169111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1200" dirty="0">
                  <a:solidFill>
                    <a:srgbClr val="6D6E70"/>
                  </a:solidFill>
                </a:rPr>
                <a:t>energetska obnova cjelovitih zgrada (ETC) i kompleksa zgrada (ETC) u 100% javnom vlasništvu, u kojima prijavitelj obavlja kulturnu djelatnost te imaju status pojedinačno zaštićenog kulturnog dobra (pojedinačne građevine i graditeljski sklopovi/kompleksi) ili se nalaze unutar zaštićene kulturno-povijesne cjeline</a:t>
              </a:r>
            </a:p>
            <a:p>
              <a:pPr algn="ctr">
                <a:defRPr/>
              </a:pPr>
              <a:r>
                <a:rPr kumimoji="0" lang="hr-H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Poziv otvoren: 31.12.22023. do iskorištenja alokacije</a:t>
              </a:r>
              <a:endPara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76" name="Rectangle 42">
              <a:extLst>
                <a:ext uri="{FF2B5EF4-FFF2-40B4-BE49-F238E27FC236}">
                  <a16:creationId xmlns:a16="http://schemas.microsoft.com/office/drawing/2014/main" id="{9F275C1C-11EE-4684-9E97-D18518AA795D}"/>
                </a:ext>
              </a:extLst>
            </p:cNvPr>
            <p:cNvSpPr/>
            <p:nvPr/>
          </p:nvSpPr>
          <p:spPr>
            <a:xfrm>
              <a:off x="5129899" y="1980136"/>
              <a:ext cx="2293154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Predmet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77" name="Group 151">
            <a:extLst>
              <a:ext uri="{FF2B5EF4-FFF2-40B4-BE49-F238E27FC236}">
                <a16:creationId xmlns:a16="http://schemas.microsoft.com/office/drawing/2014/main" id="{9DFE9002-5969-4900-9C9E-79975A292A0F}"/>
              </a:ext>
            </a:extLst>
          </p:cNvPr>
          <p:cNvGrpSpPr/>
          <p:nvPr/>
        </p:nvGrpSpPr>
        <p:grpSpPr>
          <a:xfrm>
            <a:off x="4421654" y="3694764"/>
            <a:ext cx="3388891" cy="1706937"/>
            <a:chOff x="4825572" y="1903543"/>
            <a:chExt cx="2901809" cy="1552571"/>
          </a:xfrm>
        </p:grpSpPr>
        <p:sp>
          <p:nvSpPr>
            <p:cNvPr id="78" name="Rectangle: Rounded Corners 152">
              <a:extLst>
                <a:ext uri="{FF2B5EF4-FFF2-40B4-BE49-F238E27FC236}">
                  <a16:creationId xmlns:a16="http://schemas.microsoft.com/office/drawing/2014/main" id="{F1E4B239-5F05-487F-A016-72884D63390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9" name="Straight Connector 153">
              <a:extLst>
                <a:ext uri="{FF2B5EF4-FFF2-40B4-BE49-F238E27FC236}">
                  <a16:creationId xmlns:a16="http://schemas.microsoft.com/office/drawing/2014/main" id="{9978A488-FB5C-4776-B6D6-D8B5AE85E85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154">
              <a:extLst>
                <a:ext uri="{FF2B5EF4-FFF2-40B4-BE49-F238E27FC236}">
                  <a16:creationId xmlns:a16="http://schemas.microsoft.com/office/drawing/2014/main" id="{0207F7D4-E23C-4BEF-BC7F-0F528422A70D}"/>
                </a:ext>
              </a:extLst>
            </p:cNvPr>
            <p:cNvSpPr/>
            <p:nvPr/>
          </p:nvSpPr>
          <p:spPr>
            <a:xfrm>
              <a:off x="5124071" y="2502913"/>
              <a:ext cx="2407514" cy="27994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l-PL" sz="1400" dirty="0">
                  <a:solidFill>
                    <a:srgbClr val="6D6E70"/>
                  </a:solidFill>
                </a:rPr>
                <a:t>Ministarstvo kulture i medija</a:t>
              </a:r>
            </a:p>
          </p:txBody>
        </p:sp>
        <p:sp>
          <p:nvSpPr>
            <p:cNvPr id="81" name="Rectangle 155">
              <a:extLst>
                <a:ext uri="{FF2B5EF4-FFF2-40B4-BE49-F238E27FC236}">
                  <a16:creationId xmlns:a16="http://schemas.microsoft.com/office/drawing/2014/main" id="{4E3F127C-7ABA-48BB-9897-90AE39F769AC}"/>
                </a:ext>
              </a:extLst>
            </p:cNvPr>
            <p:cNvSpPr/>
            <p:nvPr/>
          </p:nvSpPr>
          <p:spPr>
            <a:xfrm>
              <a:off x="5065058" y="2013549"/>
              <a:ext cx="2293154" cy="3079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Poziv objavljuje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2" name="Group 156">
            <a:extLst>
              <a:ext uri="{FF2B5EF4-FFF2-40B4-BE49-F238E27FC236}">
                <a16:creationId xmlns:a16="http://schemas.microsoft.com/office/drawing/2014/main" id="{1104E833-4D7E-41CB-BD22-5E534927B33D}"/>
              </a:ext>
            </a:extLst>
          </p:cNvPr>
          <p:cNvGrpSpPr/>
          <p:nvPr/>
        </p:nvGrpSpPr>
        <p:grpSpPr>
          <a:xfrm>
            <a:off x="8292692" y="3700163"/>
            <a:ext cx="3407189" cy="1710081"/>
            <a:chOff x="4825572" y="1903543"/>
            <a:chExt cx="2901809" cy="1552571"/>
          </a:xfrm>
        </p:grpSpPr>
        <p:sp>
          <p:nvSpPr>
            <p:cNvPr id="83" name="Rectangle: Rounded Corners 157">
              <a:extLst>
                <a:ext uri="{FF2B5EF4-FFF2-40B4-BE49-F238E27FC236}">
                  <a16:creationId xmlns:a16="http://schemas.microsoft.com/office/drawing/2014/main" id="{E05957AB-E457-4563-B67A-D3173839BAC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4" name="Straight Connector 158">
              <a:extLst>
                <a:ext uri="{FF2B5EF4-FFF2-40B4-BE49-F238E27FC236}">
                  <a16:creationId xmlns:a16="http://schemas.microsoft.com/office/drawing/2014/main" id="{9CBE4D7A-1B11-43DD-BCF2-F2D635B4DD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3" y="1174280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159">
              <a:extLst>
                <a:ext uri="{FF2B5EF4-FFF2-40B4-BE49-F238E27FC236}">
                  <a16:creationId xmlns:a16="http://schemas.microsoft.com/office/drawing/2014/main" id="{98CF6260-8AA1-4D4C-B258-E236C92BEAB7}"/>
                </a:ext>
              </a:extLst>
            </p:cNvPr>
            <p:cNvSpPr/>
            <p:nvPr/>
          </p:nvSpPr>
          <p:spPr>
            <a:xfrm>
              <a:off x="5132126" y="2597807"/>
              <a:ext cx="2293154" cy="33531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b="1" dirty="0">
                  <a:solidFill>
                    <a:srgbClr val="6D6E70"/>
                  </a:solidFill>
                </a:rPr>
                <a:t>39.816.842,52 eura</a:t>
              </a:r>
              <a:endParaRPr kumimoji="0" lang="en-IN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6" name="Rectangle 160">
              <a:extLst>
                <a:ext uri="{FF2B5EF4-FFF2-40B4-BE49-F238E27FC236}">
                  <a16:creationId xmlns:a16="http://schemas.microsoft.com/office/drawing/2014/main" id="{3297F1F8-6A60-405B-ACD9-534338BD336D}"/>
                </a:ext>
              </a:extLst>
            </p:cNvPr>
            <p:cNvSpPr/>
            <p:nvPr/>
          </p:nvSpPr>
          <p:spPr>
            <a:xfrm>
              <a:off x="5129899" y="2007018"/>
              <a:ext cx="2293154" cy="30737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Vrijednost poziva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7" name="Group 146">
            <a:extLst>
              <a:ext uri="{FF2B5EF4-FFF2-40B4-BE49-F238E27FC236}">
                <a16:creationId xmlns:a16="http://schemas.microsoft.com/office/drawing/2014/main" id="{2AB47924-2933-45EC-9CC4-AA0D1EE8B694}"/>
              </a:ext>
            </a:extLst>
          </p:cNvPr>
          <p:cNvGrpSpPr/>
          <p:nvPr/>
        </p:nvGrpSpPr>
        <p:grpSpPr>
          <a:xfrm>
            <a:off x="8283442" y="1639549"/>
            <a:ext cx="3428041" cy="1883270"/>
            <a:chOff x="4825572" y="1903543"/>
            <a:chExt cx="2901809" cy="2250031"/>
          </a:xfrm>
        </p:grpSpPr>
        <p:sp>
          <p:nvSpPr>
            <p:cNvPr id="88" name="Rectangle: Rounded Corners 147">
              <a:extLst>
                <a:ext uri="{FF2B5EF4-FFF2-40B4-BE49-F238E27FC236}">
                  <a16:creationId xmlns:a16="http://schemas.microsoft.com/office/drawing/2014/main" id="{F7679AB6-7C5D-485A-ADEE-371B295E6A84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9" name="Straight Connector 148">
              <a:extLst>
                <a:ext uri="{FF2B5EF4-FFF2-40B4-BE49-F238E27FC236}">
                  <a16:creationId xmlns:a16="http://schemas.microsoft.com/office/drawing/2014/main" id="{F89AB09B-C172-48BD-AEDE-A75E0FD1754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2403" y="1266378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149">
              <a:extLst>
                <a:ext uri="{FF2B5EF4-FFF2-40B4-BE49-F238E27FC236}">
                  <a16:creationId xmlns:a16="http://schemas.microsoft.com/office/drawing/2014/main" id="{1456D567-D9F2-49B0-AF7F-F3AF33C458AB}"/>
                </a:ext>
              </a:extLst>
            </p:cNvPr>
            <p:cNvSpPr/>
            <p:nvPr/>
          </p:nvSpPr>
          <p:spPr>
            <a:xfrm>
              <a:off x="5204517" y="2862479"/>
              <a:ext cx="2192721" cy="36771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jedinice lokalne samouprave</a:t>
              </a:r>
            </a:p>
          </p:txBody>
        </p:sp>
        <p:sp>
          <p:nvSpPr>
            <p:cNvPr id="91" name="Rectangle 150">
              <a:extLst>
                <a:ext uri="{FF2B5EF4-FFF2-40B4-BE49-F238E27FC236}">
                  <a16:creationId xmlns:a16="http://schemas.microsoft.com/office/drawing/2014/main" id="{01E166A8-9E63-413D-A068-CA3C76F25FBF}"/>
                </a:ext>
              </a:extLst>
            </p:cNvPr>
            <p:cNvSpPr/>
            <p:nvPr/>
          </p:nvSpPr>
          <p:spPr>
            <a:xfrm>
              <a:off x="5129899" y="1980136"/>
              <a:ext cx="2293154" cy="4044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Prihvatljivi prijavitelji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157" name="Grupa 156">
            <a:extLst>
              <a:ext uri="{FF2B5EF4-FFF2-40B4-BE49-F238E27FC236}">
                <a16:creationId xmlns:a16="http://schemas.microsoft.com/office/drawing/2014/main" id="{5A5CA612-3E97-4E49-BC39-5919DA58469E}"/>
              </a:ext>
            </a:extLst>
          </p:cNvPr>
          <p:cNvGrpSpPr/>
          <p:nvPr/>
        </p:nvGrpSpPr>
        <p:grpSpPr>
          <a:xfrm>
            <a:off x="4057254" y="4163571"/>
            <a:ext cx="728799" cy="718694"/>
            <a:chOff x="4057254" y="4163571"/>
            <a:chExt cx="728799" cy="718694"/>
          </a:xfrm>
        </p:grpSpPr>
        <p:grpSp>
          <p:nvGrpSpPr>
            <p:cNvPr id="144" name="Grupa 143">
              <a:extLst>
                <a:ext uri="{FF2B5EF4-FFF2-40B4-BE49-F238E27FC236}">
                  <a16:creationId xmlns:a16="http://schemas.microsoft.com/office/drawing/2014/main" id="{84B8A85A-8CAD-4368-A32C-30F9FF2E40DF}"/>
                </a:ext>
              </a:extLst>
            </p:cNvPr>
            <p:cNvGrpSpPr/>
            <p:nvPr/>
          </p:nvGrpSpPr>
          <p:grpSpPr>
            <a:xfrm>
              <a:off x="4057254" y="4163571"/>
              <a:ext cx="728799" cy="718694"/>
              <a:chOff x="3171776" y="4571533"/>
              <a:chExt cx="813028" cy="791195"/>
            </a:xfrm>
          </p:grpSpPr>
          <p:sp>
            <p:nvSpPr>
              <p:cNvPr id="145" name="Dijagram toka: Poveznik 144">
                <a:extLst>
                  <a:ext uri="{FF2B5EF4-FFF2-40B4-BE49-F238E27FC236}">
                    <a16:creationId xmlns:a16="http://schemas.microsoft.com/office/drawing/2014/main" id="{527D2F18-43A6-4F1F-AC77-18327A6CA9C2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6" name="Dijagram toka: Poveznik 145">
                <a:extLst>
                  <a:ext uri="{FF2B5EF4-FFF2-40B4-BE49-F238E27FC236}">
                    <a16:creationId xmlns:a16="http://schemas.microsoft.com/office/drawing/2014/main" id="{93BE73EA-8D98-42F9-B59B-C07EC52AC19F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6" name="Grafika 155" descr="Coins outline">
              <a:extLst>
                <a:ext uri="{FF2B5EF4-FFF2-40B4-BE49-F238E27FC236}">
                  <a16:creationId xmlns:a16="http://schemas.microsoft.com/office/drawing/2014/main" id="{2C7AC466-CBAF-4DF8-8F1B-5ADE2EB0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05237" y="4347015"/>
              <a:ext cx="406918" cy="406918"/>
            </a:xfrm>
            <a:prstGeom prst="rect">
              <a:avLst/>
            </a:prstGeom>
          </p:spPr>
        </p:pic>
      </p:grpSp>
      <p:pic>
        <p:nvPicPr>
          <p:cNvPr id="10" name="Slika 9">
            <a:extLst>
              <a:ext uri="{FF2B5EF4-FFF2-40B4-BE49-F238E27FC236}">
                <a16:creationId xmlns:a16="http://schemas.microsoft.com/office/drawing/2014/main" id="{C2047F43-3C8D-E474-C15E-6AFED2F641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8432" y="29960"/>
            <a:ext cx="1487070" cy="1332474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389AC444-38F9-5403-0D3C-104482605A1A}"/>
              </a:ext>
            </a:extLst>
          </p:cNvPr>
          <p:cNvGrpSpPr/>
          <p:nvPr/>
        </p:nvGrpSpPr>
        <p:grpSpPr>
          <a:xfrm>
            <a:off x="3986401" y="2253418"/>
            <a:ext cx="728799" cy="718694"/>
            <a:chOff x="3171776" y="4571533"/>
            <a:chExt cx="813028" cy="791195"/>
          </a:xfrm>
        </p:grpSpPr>
        <p:sp>
          <p:nvSpPr>
            <p:cNvPr id="15" name="Dijagram toka: Poveznik 14">
              <a:extLst>
                <a:ext uri="{FF2B5EF4-FFF2-40B4-BE49-F238E27FC236}">
                  <a16:creationId xmlns:a16="http://schemas.microsoft.com/office/drawing/2014/main" id="{86C88EEB-B279-8C10-5B96-CDC46C2CF30A}"/>
                </a:ext>
              </a:extLst>
            </p:cNvPr>
            <p:cNvSpPr/>
            <p:nvPr/>
          </p:nvSpPr>
          <p:spPr>
            <a:xfrm>
              <a:off x="3171776" y="4571533"/>
              <a:ext cx="813028" cy="791195"/>
            </a:xfrm>
            <a:prstGeom prst="flowChartConnector">
              <a:avLst/>
            </a:prstGeom>
            <a:solidFill>
              <a:srgbClr val="26659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6" name="Dijagram toka: Poveznik 15">
              <a:extLst>
                <a:ext uri="{FF2B5EF4-FFF2-40B4-BE49-F238E27FC236}">
                  <a16:creationId xmlns:a16="http://schemas.microsoft.com/office/drawing/2014/main" id="{F513CC65-53D2-E396-91B2-B7220F08984C}"/>
                </a:ext>
              </a:extLst>
            </p:cNvPr>
            <p:cNvSpPr/>
            <p:nvPr/>
          </p:nvSpPr>
          <p:spPr>
            <a:xfrm>
              <a:off x="3266281" y="4662243"/>
              <a:ext cx="624019" cy="611537"/>
            </a:xfrm>
            <a:prstGeom prst="flowChartConnector">
              <a:avLst/>
            </a:prstGeom>
            <a:solidFill>
              <a:srgbClr val="26659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pic>
        <p:nvPicPr>
          <p:cNvPr id="17" name="Grafika 16" descr="Fast Forward outline">
            <a:extLst>
              <a:ext uri="{FF2B5EF4-FFF2-40B4-BE49-F238E27FC236}">
                <a16:creationId xmlns:a16="http://schemas.microsoft.com/office/drawing/2014/main" id="{AAE1C81A-1971-BBFD-E716-6862D05CC7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58849" y="2348316"/>
            <a:ext cx="528899" cy="528899"/>
          </a:xfrm>
          <a:prstGeom prst="rect">
            <a:avLst/>
          </a:prstGeom>
        </p:spPr>
      </p:pic>
      <p:grpSp>
        <p:nvGrpSpPr>
          <p:cNvPr id="26" name="Grupa 25">
            <a:extLst>
              <a:ext uri="{FF2B5EF4-FFF2-40B4-BE49-F238E27FC236}">
                <a16:creationId xmlns:a16="http://schemas.microsoft.com/office/drawing/2014/main" id="{6D24C499-97B4-EED7-4DF8-39E99625D63F}"/>
              </a:ext>
            </a:extLst>
          </p:cNvPr>
          <p:cNvGrpSpPr/>
          <p:nvPr/>
        </p:nvGrpSpPr>
        <p:grpSpPr>
          <a:xfrm>
            <a:off x="7935842" y="2265903"/>
            <a:ext cx="728799" cy="718694"/>
            <a:chOff x="7935842" y="2265903"/>
            <a:chExt cx="728799" cy="718694"/>
          </a:xfrm>
        </p:grpSpPr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D8E2FCF2-3EE8-A20E-17BE-39C2556E0AFB}"/>
                </a:ext>
              </a:extLst>
            </p:cNvPr>
            <p:cNvGrpSpPr/>
            <p:nvPr/>
          </p:nvGrpSpPr>
          <p:grpSpPr>
            <a:xfrm>
              <a:off x="7935842" y="2265903"/>
              <a:ext cx="728799" cy="718694"/>
              <a:chOff x="3171776" y="4571533"/>
              <a:chExt cx="813028" cy="791195"/>
            </a:xfrm>
          </p:grpSpPr>
          <p:sp>
            <p:nvSpPr>
              <p:cNvPr id="20" name="Dijagram toka: Poveznik 19">
                <a:extLst>
                  <a:ext uri="{FF2B5EF4-FFF2-40B4-BE49-F238E27FC236}">
                    <a16:creationId xmlns:a16="http://schemas.microsoft.com/office/drawing/2014/main" id="{44AE22A6-BF37-BD7C-7E18-FC2B8F69854D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1" name="Dijagram toka: Poveznik 20">
                <a:extLst>
                  <a:ext uri="{FF2B5EF4-FFF2-40B4-BE49-F238E27FC236}">
                    <a16:creationId xmlns:a16="http://schemas.microsoft.com/office/drawing/2014/main" id="{FB8ED875-BE51-8398-7733-769461DBBCD6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8" name="Grafika 17" descr="Users with solid fill">
              <a:extLst>
                <a:ext uri="{FF2B5EF4-FFF2-40B4-BE49-F238E27FC236}">
                  <a16:creationId xmlns:a16="http://schemas.microsoft.com/office/drawing/2014/main" id="{5F411993-6832-332C-8025-C3245D66D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087022" y="2391017"/>
              <a:ext cx="416898" cy="468466"/>
            </a:xfrm>
            <a:prstGeom prst="rect">
              <a:avLst/>
            </a:prstGeom>
          </p:spPr>
        </p:pic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2F49A356-2054-29D0-8677-1C6B5AFAF315}"/>
              </a:ext>
            </a:extLst>
          </p:cNvPr>
          <p:cNvGrpSpPr/>
          <p:nvPr/>
        </p:nvGrpSpPr>
        <p:grpSpPr>
          <a:xfrm>
            <a:off x="7964609" y="4321877"/>
            <a:ext cx="728799" cy="718694"/>
            <a:chOff x="7964609" y="4321877"/>
            <a:chExt cx="728799" cy="718694"/>
          </a:xfrm>
        </p:grpSpPr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F1FB3CF5-23DF-48F4-E625-B28C322D2E9B}"/>
                </a:ext>
              </a:extLst>
            </p:cNvPr>
            <p:cNvGrpSpPr/>
            <p:nvPr/>
          </p:nvGrpSpPr>
          <p:grpSpPr>
            <a:xfrm>
              <a:off x="7964609" y="4321877"/>
              <a:ext cx="728799" cy="718694"/>
              <a:chOff x="3171776" y="4571533"/>
              <a:chExt cx="813028" cy="791195"/>
            </a:xfrm>
          </p:grpSpPr>
          <p:sp>
            <p:nvSpPr>
              <p:cNvPr id="23" name="Dijagram toka: Poveznik 22">
                <a:extLst>
                  <a:ext uri="{FF2B5EF4-FFF2-40B4-BE49-F238E27FC236}">
                    <a16:creationId xmlns:a16="http://schemas.microsoft.com/office/drawing/2014/main" id="{E3F8D1CF-3C47-9958-657F-4A6899D1FFC8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4" name="Dijagram toka: Poveznik 23">
                <a:extLst>
                  <a:ext uri="{FF2B5EF4-FFF2-40B4-BE49-F238E27FC236}">
                    <a16:creationId xmlns:a16="http://schemas.microsoft.com/office/drawing/2014/main" id="{52449081-1B54-98E6-3566-398C8CF9E381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61" name="Grafika 160" descr="Piggy Bank outline">
              <a:extLst>
                <a:ext uri="{FF2B5EF4-FFF2-40B4-BE49-F238E27FC236}">
                  <a16:creationId xmlns:a16="http://schemas.microsoft.com/office/drawing/2014/main" id="{82E0A90A-3744-4F09-AAE7-6E2B7DE8D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110266" y="4440119"/>
              <a:ext cx="469661" cy="469661"/>
            </a:xfrm>
            <a:prstGeom prst="rect">
              <a:avLst/>
            </a:prstGeom>
          </p:spPr>
        </p:pic>
      </p:grpSp>
      <p:pic>
        <p:nvPicPr>
          <p:cNvPr id="27" name="Slika 26">
            <a:extLst>
              <a:ext uri="{FF2B5EF4-FFF2-40B4-BE49-F238E27FC236}">
                <a16:creationId xmlns:a16="http://schemas.microsoft.com/office/drawing/2014/main" id="{809DD73B-50C5-4D8B-A887-724BD72BCF7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1586" t="34865" r="55094" b="40245"/>
          <a:stretch/>
        </p:blipFill>
        <p:spPr>
          <a:xfrm>
            <a:off x="409506" y="1957472"/>
            <a:ext cx="3331788" cy="350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45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3" y="6179631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1809" y="386427"/>
            <a:ext cx="11558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>
                <a:solidFill>
                  <a:srgbClr val="078240"/>
                </a:solidFill>
              </a:rPr>
              <a:t>Javni poziv za sufinanciranje uklanjanja otpada odbačenog u okoliš</a:t>
            </a:r>
          </a:p>
          <a:p>
            <a:r>
              <a:rPr lang="hr-HR" sz="2400" dirty="0">
                <a:solidFill>
                  <a:srgbClr val="FF0000"/>
                </a:solidFill>
              </a:rPr>
              <a:t>– planirana objava u lipnju </a:t>
            </a:r>
          </a:p>
        </p:txBody>
      </p:sp>
      <p:pic>
        <p:nvPicPr>
          <p:cNvPr id="9" name="Picture 3" descr="znak_fotka_plavo_zeleno_dorada.psd">
            <a:extLst>
              <a:ext uri="{FF2B5EF4-FFF2-40B4-BE49-F238E27FC236}">
                <a16:creationId xmlns:a16="http://schemas.microsoft.com/office/drawing/2014/main" id="{F78B20A5-DB93-4F41-956E-CB0EAA7FD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113613" y="4560924"/>
            <a:ext cx="1469953" cy="3124200"/>
          </a:xfrm>
          <a:prstGeom prst="rect">
            <a:avLst/>
          </a:prstGeom>
        </p:spPr>
      </p:pic>
      <p:sp>
        <p:nvSpPr>
          <p:cNvPr id="11" name="Oval 4">
            <a:extLst>
              <a:ext uri="{FF2B5EF4-FFF2-40B4-BE49-F238E27FC236}">
                <a16:creationId xmlns:a16="http://schemas.microsoft.com/office/drawing/2014/main" id="{7F490916-459F-4BD9-8447-4AD7895515DA}"/>
              </a:ext>
            </a:extLst>
          </p:cNvPr>
          <p:cNvSpPr/>
          <p:nvPr/>
        </p:nvSpPr>
        <p:spPr>
          <a:xfrm>
            <a:off x="10435997" y="4608441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3">
            <a:extLst>
              <a:ext uri="{FF2B5EF4-FFF2-40B4-BE49-F238E27FC236}">
                <a16:creationId xmlns:a16="http://schemas.microsoft.com/office/drawing/2014/main" id="{1467B601-F96E-477C-98CE-14C90872FEC7}"/>
              </a:ext>
            </a:extLst>
          </p:cNvPr>
          <p:cNvGrpSpPr/>
          <p:nvPr/>
        </p:nvGrpSpPr>
        <p:grpSpPr>
          <a:xfrm>
            <a:off x="4435515" y="1612027"/>
            <a:ext cx="3428041" cy="1883270"/>
            <a:chOff x="4825572" y="1903543"/>
            <a:chExt cx="2901809" cy="1847828"/>
          </a:xfrm>
        </p:grpSpPr>
        <p:sp>
          <p:nvSpPr>
            <p:cNvPr id="73" name="Rectangle: Rounded Corners 1">
              <a:extLst>
                <a:ext uri="{FF2B5EF4-FFF2-40B4-BE49-F238E27FC236}">
                  <a16:creationId xmlns:a16="http://schemas.microsoft.com/office/drawing/2014/main" id="{216A1E4B-815A-4448-8A0E-3B07EC39A111}"/>
                </a:ext>
              </a:extLst>
            </p:cNvPr>
            <p:cNvSpPr/>
            <p:nvPr/>
          </p:nvSpPr>
          <p:spPr>
            <a:xfrm>
              <a:off x="4825572" y="1903543"/>
              <a:ext cx="2901809" cy="1847828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4" name="Straight Connector 36">
              <a:extLst>
                <a:ext uri="{FF2B5EF4-FFF2-40B4-BE49-F238E27FC236}">
                  <a16:creationId xmlns:a16="http://schemas.microsoft.com/office/drawing/2014/main" id="{218B9038-2206-4EE1-BD20-0766014A6E5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41">
              <a:extLst>
                <a:ext uri="{FF2B5EF4-FFF2-40B4-BE49-F238E27FC236}">
                  <a16:creationId xmlns:a16="http://schemas.microsoft.com/office/drawing/2014/main" id="{7D077136-0B4A-4116-A19D-34AE849B8DD1}"/>
                </a:ext>
              </a:extLst>
            </p:cNvPr>
            <p:cNvSpPr/>
            <p:nvPr/>
          </p:nvSpPr>
          <p:spPr>
            <a:xfrm>
              <a:off x="5050078" y="2518245"/>
              <a:ext cx="2452797" cy="114754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1400" dirty="0">
                  <a:solidFill>
                    <a:srgbClr val="6D6E70"/>
                  </a:solidFill>
                </a:rPr>
                <a:t>Plan uklanjanja otpada odbačenog u okoliš s troškovnikom radova i mjerama sprječavanja ponovnog odlaganja otpada, geodetska snimka, radovi i stručni nadzor</a:t>
              </a:r>
              <a:endPara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76" name="Rectangle 42">
              <a:extLst>
                <a:ext uri="{FF2B5EF4-FFF2-40B4-BE49-F238E27FC236}">
                  <a16:creationId xmlns:a16="http://schemas.microsoft.com/office/drawing/2014/main" id="{9F275C1C-11EE-4684-9E97-D18518AA795D}"/>
                </a:ext>
              </a:extLst>
            </p:cNvPr>
            <p:cNvSpPr/>
            <p:nvPr/>
          </p:nvSpPr>
          <p:spPr>
            <a:xfrm>
              <a:off x="5129899" y="1980136"/>
              <a:ext cx="2293154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Predmet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77" name="Group 151">
            <a:extLst>
              <a:ext uri="{FF2B5EF4-FFF2-40B4-BE49-F238E27FC236}">
                <a16:creationId xmlns:a16="http://schemas.microsoft.com/office/drawing/2014/main" id="{9DFE9002-5969-4900-9C9E-79975A292A0F}"/>
              </a:ext>
            </a:extLst>
          </p:cNvPr>
          <p:cNvGrpSpPr/>
          <p:nvPr/>
        </p:nvGrpSpPr>
        <p:grpSpPr>
          <a:xfrm>
            <a:off x="4421654" y="3694764"/>
            <a:ext cx="3388891" cy="1706937"/>
            <a:chOff x="4825572" y="1903543"/>
            <a:chExt cx="2901809" cy="1552571"/>
          </a:xfrm>
        </p:grpSpPr>
        <p:sp>
          <p:nvSpPr>
            <p:cNvPr id="78" name="Rectangle: Rounded Corners 152">
              <a:extLst>
                <a:ext uri="{FF2B5EF4-FFF2-40B4-BE49-F238E27FC236}">
                  <a16:creationId xmlns:a16="http://schemas.microsoft.com/office/drawing/2014/main" id="{F1E4B239-5F05-487F-A016-72884D63390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9" name="Straight Connector 153">
              <a:extLst>
                <a:ext uri="{FF2B5EF4-FFF2-40B4-BE49-F238E27FC236}">
                  <a16:creationId xmlns:a16="http://schemas.microsoft.com/office/drawing/2014/main" id="{9978A488-FB5C-4776-B6D6-D8B5AE85E85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154">
              <a:extLst>
                <a:ext uri="{FF2B5EF4-FFF2-40B4-BE49-F238E27FC236}">
                  <a16:creationId xmlns:a16="http://schemas.microsoft.com/office/drawing/2014/main" id="{0207F7D4-E23C-4BEF-BC7F-0F528422A70D}"/>
                </a:ext>
              </a:extLst>
            </p:cNvPr>
            <p:cNvSpPr/>
            <p:nvPr/>
          </p:nvSpPr>
          <p:spPr>
            <a:xfrm>
              <a:off x="5068196" y="2504217"/>
              <a:ext cx="2442367" cy="27994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Maksimalno </a:t>
              </a:r>
              <a:r>
                <a:rPr kumimoji="0" lang="hr-H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200.000 eura</a:t>
              </a: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1" name="Rectangle 155">
              <a:extLst>
                <a:ext uri="{FF2B5EF4-FFF2-40B4-BE49-F238E27FC236}">
                  <a16:creationId xmlns:a16="http://schemas.microsoft.com/office/drawing/2014/main" id="{4E3F127C-7ABA-48BB-9897-90AE39F769AC}"/>
                </a:ext>
              </a:extLst>
            </p:cNvPr>
            <p:cNvSpPr/>
            <p:nvPr/>
          </p:nvSpPr>
          <p:spPr>
            <a:xfrm>
              <a:off x="5129899" y="1980136"/>
              <a:ext cx="2293154" cy="3079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Iznos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2" name="Group 156">
            <a:extLst>
              <a:ext uri="{FF2B5EF4-FFF2-40B4-BE49-F238E27FC236}">
                <a16:creationId xmlns:a16="http://schemas.microsoft.com/office/drawing/2014/main" id="{1104E833-4D7E-41CB-BD22-5E534927B33D}"/>
              </a:ext>
            </a:extLst>
          </p:cNvPr>
          <p:cNvGrpSpPr/>
          <p:nvPr/>
        </p:nvGrpSpPr>
        <p:grpSpPr>
          <a:xfrm>
            <a:off x="8292692" y="3700163"/>
            <a:ext cx="3407189" cy="1710081"/>
            <a:chOff x="4825572" y="1903543"/>
            <a:chExt cx="2901809" cy="1552571"/>
          </a:xfrm>
        </p:grpSpPr>
        <p:sp>
          <p:nvSpPr>
            <p:cNvPr id="83" name="Rectangle: Rounded Corners 157">
              <a:extLst>
                <a:ext uri="{FF2B5EF4-FFF2-40B4-BE49-F238E27FC236}">
                  <a16:creationId xmlns:a16="http://schemas.microsoft.com/office/drawing/2014/main" id="{E05957AB-E457-4563-B67A-D3173839BAC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4" name="Straight Connector 158">
              <a:extLst>
                <a:ext uri="{FF2B5EF4-FFF2-40B4-BE49-F238E27FC236}">
                  <a16:creationId xmlns:a16="http://schemas.microsoft.com/office/drawing/2014/main" id="{9CBE4D7A-1B11-43DD-BCF2-F2D635B4DD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3" y="1174280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159">
              <a:extLst>
                <a:ext uri="{FF2B5EF4-FFF2-40B4-BE49-F238E27FC236}">
                  <a16:creationId xmlns:a16="http://schemas.microsoft.com/office/drawing/2014/main" id="{98CF6260-8AA1-4D4C-B258-E236C92BEAB7}"/>
                </a:ext>
              </a:extLst>
            </p:cNvPr>
            <p:cNvSpPr/>
            <p:nvPr/>
          </p:nvSpPr>
          <p:spPr>
            <a:xfrm>
              <a:off x="5140935" y="2550362"/>
              <a:ext cx="2293154" cy="33531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b="1" dirty="0">
                  <a:solidFill>
                    <a:srgbClr val="6D6E70"/>
                  </a:solidFill>
                </a:rPr>
                <a:t>6 milijuna eura</a:t>
              </a:r>
              <a:endParaRPr kumimoji="0" lang="en-IN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6" name="Rectangle 160">
              <a:extLst>
                <a:ext uri="{FF2B5EF4-FFF2-40B4-BE49-F238E27FC236}">
                  <a16:creationId xmlns:a16="http://schemas.microsoft.com/office/drawing/2014/main" id="{3297F1F8-6A60-405B-ACD9-534338BD336D}"/>
                </a:ext>
              </a:extLst>
            </p:cNvPr>
            <p:cNvSpPr/>
            <p:nvPr/>
          </p:nvSpPr>
          <p:spPr>
            <a:xfrm>
              <a:off x="5129899" y="2007018"/>
              <a:ext cx="2293154" cy="30737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Vrijednost poziva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7" name="Group 146">
            <a:extLst>
              <a:ext uri="{FF2B5EF4-FFF2-40B4-BE49-F238E27FC236}">
                <a16:creationId xmlns:a16="http://schemas.microsoft.com/office/drawing/2014/main" id="{2AB47924-2933-45EC-9CC4-AA0D1EE8B694}"/>
              </a:ext>
            </a:extLst>
          </p:cNvPr>
          <p:cNvGrpSpPr/>
          <p:nvPr/>
        </p:nvGrpSpPr>
        <p:grpSpPr>
          <a:xfrm>
            <a:off x="8283442" y="1639549"/>
            <a:ext cx="3428041" cy="1883270"/>
            <a:chOff x="4825572" y="1903543"/>
            <a:chExt cx="2901809" cy="2250031"/>
          </a:xfrm>
        </p:grpSpPr>
        <p:sp>
          <p:nvSpPr>
            <p:cNvPr id="88" name="Rectangle: Rounded Corners 147">
              <a:extLst>
                <a:ext uri="{FF2B5EF4-FFF2-40B4-BE49-F238E27FC236}">
                  <a16:creationId xmlns:a16="http://schemas.microsoft.com/office/drawing/2014/main" id="{F7679AB6-7C5D-485A-ADEE-371B295E6A84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9" name="Straight Connector 148">
              <a:extLst>
                <a:ext uri="{FF2B5EF4-FFF2-40B4-BE49-F238E27FC236}">
                  <a16:creationId xmlns:a16="http://schemas.microsoft.com/office/drawing/2014/main" id="{F89AB09B-C172-48BD-AEDE-A75E0FD1754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2403" y="1266378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149">
              <a:extLst>
                <a:ext uri="{FF2B5EF4-FFF2-40B4-BE49-F238E27FC236}">
                  <a16:creationId xmlns:a16="http://schemas.microsoft.com/office/drawing/2014/main" id="{1456D567-D9F2-49B0-AF7F-F3AF33C458AB}"/>
                </a:ext>
              </a:extLst>
            </p:cNvPr>
            <p:cNvSpPr/>
            <p:nvPr/>
          </p:nvSpPr>
          <p:spPr>
            <a:xfrm>
              <a:off x="5219308" y="2614469"/>
              <a:ext cx="2192721" cy="88251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Jedinice lokalne samouprave te JU koje upravljaju NP, PP i zaštićenim područjima</a:t>
              </a:r>
            </a:p>
          </p:txBody>
        </p:sp>
        <p:sp>
          <p:nvSpPr>
            <p:cNvPr id="91" name="Rectangle 150">
              <a:extLst>
                <a:ext uri="{FF2B5EF4-FFF2-40B4-BE49-F238E27FC236}">
                  <a16:creationId xmlns:a16="http://schemas.microsoft.com/office/drawing/2014/main" id="{01E166A8-9E63-413D-A068-CA3C76F25FBF}"/>
                </a:ext>
              </a:extLst>
            </p:cNvPr>
            <p:cNvSpPr/>
            <p:nvPr/>
          </p:nvSpPr>
          <p:spPr>
            <a:xfrm>
              <a:off x="5129899" y="1980136"/>
              <a:ext cx="2293154" cy="4044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Potencijalni prijavitelji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150" name="Grupa 149">
            <a:extLst>
              <a:ext uri="{FF2B5EF4-FFF2-40B4-BE49-F238E27FC236}">
                <a16:creationId xmlns:a16="http://schemas.microsoft.com/office/drawing/2014/main" id="{C5BD728E-2AFE-4427-B58A-3B58A30FD12A}"/>
              </a:ext>
            </a:extLst>
          </p:cNvPr>
          <p:cNvGrpSpPr/>
          <p:nvPr/>
        </p:nvGrpSpPr>
        <p:grpSpPr>
          <a:xfrm>
            <a:off x="7921222" y="4278958"/>
            <a:ext cx="728799" cy="718694"/>
            <a:chOff x="3171776" y="4571533"/>
            <a:chExt cx="813028" cy="791195"/>
          </a:xfrm>
        </p:grpSpPr>
        <p:sp>
          <p:nvSpPr>
            <p:cNvPr id="151" name="Dijagram toka: Poveznik 150">
              <a:extLst>
                <a:ext uri="{FF2B5EF4-FFF2-40B4-BE49-F238E27FC236}">
                  <a16:creationId xmlns:a16="http://schemas.microsoft.com/office/drawing/2014/main" id="{7E770C96-2711-4F97-AE76-3D11CCFAFD00}"/>
                </a:ext>
              </a:extLst>
            </p:cNvPr>
            <p:cNvSpPr/>
            <p:nvPr/>
          </p:nvSpPr>
          <p:spPr>
            <a:xfrm>
              <a:off x="3171776" y="4571533"/>
              <a:ext cx="813028" cy="791195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52" name="Dijagram toka: Poveznik 151">
              <a:extLst>
                <a:ext uri="{FF2B5EF4-FFF2-40B4-BE49-F238E27FC236}">
                  <a16:creationId xmlns:a16="http://schemas.microsoft.com/office/drawing/2014/main" id="{8359A419-2C2E-4803-AD82-DAD46CBCB07D}"/>
                </a:ext>
              </a:extLst>
            </p:cNvPr>
            <p:cNvSpPr/>
            <p:nvPr/>
          </p:nvSpPr>
          <p:spPr>
            <a:xfrm>
              <a:off x="3266281" y="4662243"/>
              <a:ext cx="624019" cy="611537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159" name="Grupa 158">
            <a:extLst>
              <a:ext uri="{FF2B5EF4-FFF2-40B4-BE49-F238E27FC236}">
                <a16:creationId xmlns:a16="http://schemas.microsoft.com/office/drawing/2014/main" id="{1987896D-952B-4998-A78D-93CAFAE457EC}"/>
              </a:ext>
            </a:extLst>
          </p:cNvPr>
          <p:cNvGrpSpPr/>
          <p:nvPr/>
        </p:nvGrpSpPr>
        <p:grpSpPr>
          <a:xfrm>
            <a:off x="4009289" y="2209102"/>
            <a:ext cx="728799" cy="718694"/>
            <a:chOff x="4009289" y="2209102"/>
            <a:chExt cx="728799" cy="718694"/>
          </a:xfrm>
        </p:grpSpPr>
        <p:grpSp>
          <p:nvGrpSpPr>
            <p:cNvPr id="4" name="Grupa 3">
              <a:extLst>
                <a:ext uri="{FF2B5EF4-FFF2-40B4-BE49-F238E27FC236}">
                  <a16:creationId xmlns:a16="http://schemas.microsoft.com/office/drawing/2014/main" id="{843DCFAF-8769-4E2E-9206-0C0A3C31E529}"/>
                </a:ext>
              </a:extLst>
            </p:cNvPr>
            <p:cNvGrpSpPr/>
            <p:nvPr/>
          </p:nvGrpSpPr>
          <p:grpSpPr>
            <a:xfrm>
              <a:off x="4009289" y="2209102"/>
              <a:ext cx="728799" cy="718694"/>
              <a:chOff x="3171776" y="4571533"/>
              <a:chExt cx="813028" cy="791195"/>
            </a:xfrm>
          </p:grpSpPr>
          <p:sp>
            <p:nvSpPr>
              <p:cNvPr id="143" name="Dijagram toka: Poveznik 142">
                <a:extLst>
                  <a:ext uri="{FF2B5EF4-FFF2-40B4-BE49-F238E27FC236}">
                    <a16:creationId xmlns:a16="http://schemas.microsoft.com/office/drawing/2014/main" id="{6366121C-E438-4532-B97B-A1A38A25F264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" name="Dijagram toka: Poveznik 1">
                <a:extLst>
                  <a:ext uri="{FF2B5EF4-FFF2-40B4-BE49-F238E27FC236}">
                    <a16:creationId xmlns:a16="http://schemas.microsoft.com/office/drawing/2014/main" id="{45B8C11C-39D8-41D6-AB24-C2A6BC72AA0A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7" name="Grafika 6" descr="Fast Forward outline">
              <a:extLst>
                <a:ext uri="{FF2B5EF4-FFF2-40B4-BE49-F238E27FC236}">
                  <a16:creationId xmlns:a16="http://schemas.microsoft.com/office/drawing/2014/main" id="{F33D6F2F-38F6-4B73-8938-E5D20A9D3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22639" y="2301953"/>
              <a:ext cx="528899" cy="528899"/>
            </a:xfrm>
            <a:prstGeom prst="rect">
              <a:avLst/>
            </a:prstGeom>
          </p:spPr>
        </p:pic>
      </p:grpSp>
      <p:grpSp>
        <p:nvGrpSpPr>
          <p:cNvPr id="158" name="Grupa 157">
            <a:extLst>
              <a:ext uri="{FF2B5EF4-FFF2-40B4-BE49-F238E27FC236}">
                <a16:creationId xmlns:a16="http://schemas.microsoft.com/office/drawing/2014/main" id="{FE64933B-4F93-4B6D-AB11-A4068C5F0B49}"/>
              </a:ext>
            </a:extLst>
          </p:cNvPr>
          <p:cNvGrpSpPr/>
          <p:nvPr/>
        </p:nvGrpSpPr>
        <p:grpSpPr>
          <a:xfrm>
            <a:off x="7934180" y="2219555"/>
            <a:ext cx="728799" cy="718694"/>
            <a:chOff x="7934180" y="2219555"/>
            <a:chExt cx="728799" cy="718694"/>
          </a:xfrm>
        </p:grpSpPr>
        <p:grpSp>
          <p:nvGrpSpPr>
            <p:cNvPr id="147" name="Grupa 146">
              <a:extLst>
                <a:ext uri="{FF2B5EF4-FFF2-40B4-BE49-F238E27FC236}">
                  <a16:creationId xmlns:a16="http://schemas.microsoft.com/office/drawing/2014/main" id="{9D4AFE4E-5B7F-4D31-B75B-CA390BDF1434}"/>
                </a:ext>
              </a:extLst>
            </p:cNvPr>
            <p:cNvGrpSpPr/>
            <p:nvPr/>
          </p:nvGrpSpPr>
          <p:grpSpPr>
            <a:xfrm>
              <a:off x="7934180" y="2219555"/>
              <a:ext cx="728799" cy="718694"/>
              <a:chOff x="3171776" y="4571533"/>
              <a:chExt cx="813028" cy="791195"/>
            </a:xfrm>
          </p:grpSpPr>
          <p:sp>
            <p:nvSpPr>
              <p:cNvPr id="148" name="Dijagram toka: Poveznik 147">
                <a:extLst>
                  <a:ext uri="{FF2B5EF4-FFF2-40B4-BE49-F238E27FC236}">
                    <a16:creationId xmlns:a16="http://schemas.microsoft.com/office/drawing/2014/main" id="{8E10A60B-688E-4222-8A00-270D6A81AD7D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9" name="Dijagram toka: Poveznik 148">
                <a:extLst>
                  <a:ext uri="{FF2B5EF4-FFF2-40B4-BE49-F238E27FC236}">
                    <a16:creationId xmlns:a16="http://schemas.microsoft.com/office/drawing/2014/main" id="{D0E8C1BE-98E4-499D-88E3-AAB152F2E797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4" name="Grafika 153" descr="Users with solid fill">
              <a:extLst>
                <a:ext uri="{FF2B5EF4-FFF2-40B4-BE49-F238E27FC236}">
                  <a16:creationId xmlns:a16="http://schemas.microsoft.com/office/drawing/2014/main" id="{03F7F799-8DF9-422C-A7BD-27E83A19A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49209" y="2378533"/>
              <a:ext cx="468466" cy="468466"/>
            </a:xfrm>
            <a:prstGeom prst="rect">
              <a:avLst/>
            </a:prstGeom>
          </p:spPr>
        </p:pic>
      </p:grpSp>
      <p:grpSp>
        <p:nvGrpSpPr>
          <p:cNvPr id="157" name="Grupa 156">
            <a:extLst>
              <a:ext uri="{FF2B5EF4-FFF2-40B4-BE49-F238E27FC236}">
                <a16:creationId xmlns:a16="http://schemas.microsoft.com/office/drawing/2014/main" id="{5A5CA612-3E97-4E49-BC39-5919DA58469E}"/>
              </a:ext>
            </a:extLst>
          </p:cNvPr>
          <p:cNvGrpSpPr/>
          <p:nvPr/>
        </p:nvGrpSpPr>
        <p:grpSpPr>
          <a:xfrm>
            <a:off x="4057254" y="4163571"/>
            <a:ext cx="728799" cy="718694"/>
            <a:chOff x="4057254" y="4163571"/>
            <a:chExt cx="728799" cy="718694"/>
          </a:xfrm>
        </p:grpSpPr>
        <p:grpSp>
          <p:nvGrpSpPr>
            <p:cNvPr id="144" name="Grupa 143">
              <a:extLst>
                <a:ext uri="{FF2B5EF4-FFF2-40B4-BE49-F238E27FC236}">
                  <a16:creationId xmlns:a16="http://schemas.microsoft.com/office/drawing/2014/main" id="{84B8A85A-8CAD-4368-A32C-30F9FF2E40DF}"/>
                </a:ext>
              </a:extLst>
            </p:cNvPr>
            <p:cNvGrpSpPr/>
            <p:nvPr/>
          </p:nvGrpSpPr>
          <p:grpSpPr>
            <a:xfrm>
              <a:off x="4057254" y="4163571"/>
              <a:ext cx="728799" cy="718694"/>
              <a:chOff x="3171776" y="4571533"/>
              <a:chExt cx="813028" cy="791195"/>
            </a:xfrm>
          </p:grpSpPr>
          <p:sp>
            <p:nvSpPr>
              <p:cNvPr id="145" name="Dijagram toka: Poveznik 144">
                <a:extLst>
                  <a:ext uri="{FF2B5EF4-FFF2-40B4-BE49-F238E27FC236}">
                    <a16:creationId xmlns:a16="http://schemas.microsoft.com/office/drawing/2014/main" id="{527D2F18-43A6-4F1F-AC77-18327A6CA9C2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6" name="Dijagram toka: Poveznik 145">
                <a:extLst>
                  <a:ext uri="{FF2B5EF4-FFF2-40B4-BE49-F238E27FC236}">
                    <a16:creationId xmlns:a16="http://schemas.microsoft.com/office/drawing/2014/main" id="{93BE73EA-8D98-42F9-B59B-C07EC52AC19F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6" name="Grafika 155" descr="Coins outline">
              <a:extLst>
                <a:ext uri="{FF2B5EF4-FFF2-40B4-BE49-F238E27FC236}">
                  <a16:creationId xmlns:a16="http://schemas.microsoft.com/office/drawing/2014/main" id="{2C7AC466-CBAF-4DF8-8F1B-5ADE2EB0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05237" y="4347015"/>
              <a:ext cx="406918" cy="406918"/>
            </a:xfrm>
            <a:prstGeom prst="rect">
              <a:avLst/>
            </a:prstGeom>
          </p:spPr>
        </p:pic>
      </p:grpSp>
      <p:pic>
        <p:nvPicPr>
          <p:cNvPr id="161" name="Grafika 160" descr="Piggy Bank outline">
            <a:extLst>
              <a:ext uri="{FF2B5EF4-FFF2-40B4-BE49-F238E27FC236}">
                <a16:creationId xmlns:a16="http://schemas.microsoft.com/office/drawing/2014/main" id="{82E0A90A-3744-4F09-AAE7-6E2B7DE8D6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56434" y="4412603"/>
            <a:ext cx="469661" cy="469661"/>
          </a:xfrm>
          <a:prstGeom prst="rect">
            <a:avLst/>
          </a:prstGeom>
        </p:spPr>
      </p:pic>
      <p:pic>
        <p:nvPicPr>
          <p:cNvPr id="5" name="Slika 4" descr="Slika na kojoj se prikazuje vektorska grafika&#10;&#10;Opis je automatski generiran">
            <a:extLst>
              <a:ext uri="{FF2B5EF4-FFF2-40B4-BE49-F238E27FC236}">
                <a16:creationId xmlns:a16="http://schemas.microsoft.com/office/drawing/2014/main" id="{64AB16CA-6CE3-4EE1-8492-6CC120E5D00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00" y="1188094"/>
            <a:ext cx="4042936" cy="4042936"/>
          </a:xfrm>
          <a:prstGeom prst="rect">
            <a:avLst/>
          </a:prstGeom>
        </p:spPr>
      </p:pic>
      <p:sp>
        <p:nvSpPr>
          <p:cNvPr id="47" name="TekstniOkvir 46">
            <a:extLst>
              <a:ext uri="{FF2B5EF4-FFF2-40B4-BE49-F238E27FC236}">
                <a16:creationId xmlns:a16="http://schemas.microsoft.com/office/drawing/2014/main" id="{91127A4B-169C-1077-C1EC-2FC0CB26A61B}"/>
              </a:ext>
            </a:extLst>
          </p:cNvPr>
          <p:cNvSpPr txBox="1"/>
          <p:nvPr/>
        </p:nvSpPr>
        <p:spPr>
          <a:xfrm>
            <a:off x="4438501" y="5615304"/>
            <a:ext cx="31654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1200" i="1" dirty="0">
                <a:solidFill>
                  <a:srgbClr val="6D6E70"/>
                </a:solidFill>
              </a:rPr>
              <a:t>*Za sanaciju onečišćenih područja u romskim naseljima financiranje je 100% sukladno Operativnom programu nacionalnih manjina 2021.-2024.</a:t>
            </a:r>
          </a:p>
        </p:txBody>
      </p:sp>
    </p:spTree>
    <p:extLst>
      <p:ext uri="{BB962C8B-B14F-4D97-AF65-F5344CB8AC3E}">
        <p14:creationId xmlns:p14="http://schemas.microsoft.com/office/powerpoint/2010/main" val="11694328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3ED0C4D-DC7A-8AA5-CA7E-D025D65C0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59" y="1585741"/>
            <a:ext cx="4129259" cy="4129259"/>
          </a:xfrm>
          <a:prstGeom prst="rect">
            <a:avLst/>
          </a:prstGeom>
        </p:spPr>
      </p:pic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73" y="6179631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9506" y="177008"/>
            <a:ext cx="10305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000" dirty="0">
                <a:solidFill>
                  <a:schemeClr val="accent4">
                    <a:lumMod val="75000"/>
                  </a:schemeClr>
                </a:solidFill>
              </a:rPr>
              <a:t>Energetska obnova višestambenih zgrada oštećenih u potresima </a:t>
            </a:r>
            <a:endParaRPr lang="hr-HR" sz="30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hr-HR" sz="2400" dirty="0">
                <a:solidFill>
                  <a:srgbClr val="FF0000"/>
                </a:solidFill>
              </a:rPr>
              <a:t>– u fazi zaprimanja prijava</a:t>
            </a:r>
          </a:p>
        </p:txBody>
      </p:sp>
      <p:pic>
        <p:nvPicPr>
          <p:cNvPr id="9" name="Picture 3" descr="znak_fotka_plavo_zeleno_dorada.psd">
            <a:extLst>
              <a:ext uri="{FF2B5EF4-FFF2-40B4-BE49-F238E27FC236}">
                <a16:creationId xmlns:a16="http://schemas.microsoft.com/office/drawing/2014/main" id="{F78B20A5-DB93-4F41-956E-CB0EAA7FD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113613" y="4560924"/>
            <a:ext cx="1469953" cy="3124200"/>
          </a:xfrm>
          <a:prstGeom prst="rect">
            <a:avLst/>
          </a:prstGeom>
        </p:spPr>
      </p:pic>
      <p:sp>
        <p:nvSpPr>
          <p:cNvPr id="11" name="Oval 4">
            <a:extLst>
              <a:ext uri="{FF2B5EF4-FFF2-40B4-BE49-F238E27FC236}">
                <a16:creationId xmlns:a16="http://schemas.microsoft.com/office/drawing/2014/main" id="{7F490916-459F-4BD9-8447-4AD7895515DA}"/>
              </a:ext>
            </a:extLst>
          </p:cNvPr>
          <p:cNvSpPr/>
          <p:nvPr/>
        </p:nvSpPr>
        <p:spPr>
          <a:xfrm>
            <a:off x="10435997" y="4608441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3">
            <a:extLst>
              <a:ext uri="{FF2B5EF4-FFF2-40B4-BE49-F238E27FC236}">
                <a16:creationId xmlns:a16="http://schemas.microsoft.com/office/drawing/2014/main" id="{1467B601-F96E-477C-98CE-14C90872FEC7}"/>
              </a:ext>
            </a:extLst>
          </p:cNvPr>
          <p:cNvGrpSpPr/>
          <p:nvPr/>
        </p:nvGrpSpPr>
        <p:grpSpPr>
          <a:xfrm>
            <a:off x="4435514" y="1612027"/>
            <a:ext cx="3433861" cy="1897974"/>
            <a:chOff x="4825572" y="1903543"/>
            <a:chExt cx="2906736" cy="1862254"/>
          </a:xfrm>
        </p:grpSpPr>
        <p:sp>
          <p:nvSpPr>
            <p:cNvPr id="73" name="Rectangle: Rounded Corners 1">
              <a:extLst>
                <a:ext uri="{FF2B5EF4-FFF2-40B4-BE49-F238E27FC236}">
                  <a16:creationId xmlns:a16="http://schemas.microsoft.com/office/drawing/2014/main" id="{216A1E4B-815A-4448-8A0E-3B07EC39A111}"/>
                </a:ext>
              </a:extLst>
            </p:cNvPr>
            <p:cNvSpPr/>
            <p:nvPr/>
          </p:nvSpPr>
          <p:spPr>
            <a:xfrm>
              <a:off x="4825572" y="1903543"/>
              <a:ext cx="2901809" cy="1847828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4" name="Straight Connector 36">
              <a:extLst>
                <a:ext uri="{FF2B5EF4-FFF2-40B4-BE49-F238E27FC236}">
                  <a16:creationId xmlns:a16="http://schemas.microsoft.com/office/drawing/2014/main" id="{218B9038-2206-4EE1-BD20-0766014A6E5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2665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41">
              <a:extLst>
                <a:ext uri="{FF2B5EF4-FFF2-40B4-BE49-F238E27FC236}">
                  <a16:creationId xmlns:a16="http://schemas.microsoft.com/office/drawing/2014/main" id="{7D077136-0B4A-4116-A19D-34AE849B8DD1}"/>
                </a:ext>
              </a:extLst>
            </p:cNvPr>
            <p:cNvSpPr/>
            <p:nvPr/>
          </p:nvSpPr>
          <p:spPr>
            <a:xfrm>
              <a:off x="4863639" y="2346471"/>
              <a:ext cx="2868669" cy="141932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hr-HR" sz="1400" dirty="0">
                  <a:solidFill>
                    <a:srgbClr val="6D6E70"/>
                  </a:solidFill>
                </a:rPr>
                <a:t>provođenje integralne energetske obnove, dubinske obnove i sveobuhvatne obnove višestambenih zgrada oštećenih u potresima koje će rezultirati uštedom od najmanje 50% </a:t>
              </a:r>
              <a:r>
                <a:rPr lang="hr-HR" sz="1400" dirty="0" err="1">
                  <a:solidFill>
                    <a:srgbClr val="6D6E70"/>
                  </a:solidFill>
                </a:rPr>
                <a:t>QH,nd</a:t>
              </a:r>
              <a:endParaRPr lang="hr-HR" sz="1400" dirty="0">
                <a:solidFill>
                  <a:srgbClr val="6D6E70"/>
                </a:solidFill>
              </a:endParaRPr>
            </a:p>
            <a:p>
              <a:pPr algn="ctr">
                <a:defRPr/>
              </a:pPr>
              <a:endParaRPr lang="hr-HR" sz="600" dirty="0">
                <a:solidFill>
                  <a:srgbClr val="6D6E70"/>
                </a:solidFill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1200" i="1" dirty="0">
                  <a:solidFill>
                    <a:srgbClr val="6D6E70"/>
                  </a:solidFill>
                </a:rPr>
                <a:t>*Podnošenje prijava završava 22.8. 2023.</a:t>
              </a:r>
              <a:r>
                <a:rPr lang="hr-HR" sz="1200" dirty="0">
                  <a:solidFill>
                    <a:srgbClr val="6D6E70"/>
                  </a:solidFill>
                </a:rPr>
                <a:t> </a:t>
              </a:r>
              <a:endPara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76" name="Rectangle 42">
              <a:extLst>
                <a:ext uri="{FF2B5EF4-FFF2-40B4-BE49-F238E27FC236}">
                  <a16:creationId xmlns:a16="http://schemas.microsoft.com/office/drawing/2014/main" id="{9F275C1C-11EE-4684-9E97-D18518AA795D}"/>
                </a:ext>
              </a:extLst>
            </p:cNvPr>
            <p:cNvSpPr/>
            <p:nvPr/>
          </p:nvSpPr>
          <p:spPr>
            <a:xfrm>
              <a:off x="5129899" y="1980136"/>
              <a:ext cx="2293154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Predmet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77" name="Group 151">
            <a:extLst>
              <a:ext uri="{FF2B5EF4-FFF2-40B4-BE49-F238E27FC236}">
                <a16:creationId xmlns:a16="http://schemas.microsoft.com/office/drawing/2014/main" id="{9DFE9002-5969-4900-9C9E-79975A292A0F}"/>
              </a:ext>
            </a:extLst>
          </p:cNvPr>
          <p:cNvGrpSpPr/>
          <p:nvPr/>
        </p:nvGrpSpPr>
        <p:grpSpPr>
          <a:xfrm>
            <a:off x="4421654" y="3694764"/>
            <a:ext cx="3388891" cy="1706937"/>
            <a:chOff x="4825572" y="1903543"/>
            <a:chExt cx="2901809" cy="1552571"/>
          </a:xfrm>
        </p:grpSpPr>
        <p:sp>
          <p:nvSpPr>
            <p:cNvPr id="78" name="Rectangle: Rounded Corners 152">
              <a:extLst>
                <a:ext uri="{FF2B5EF4-FFF2-40B4-BE49-F238E27FC236}">
                  <a16:creationId xmlns:a16="http://schemas.microsoft.com/office/drawing/2014/main" id="{F1E4B239-5F05-487F-A016-72884D63390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9" name="Straight Connector 153">
              <a:extLst>
                <a:ext uri="{FF2B5EF4-FFF2-40B4-BE49-F238E27FC236}">
                  <a16:creationId xmlns:a16="http://schemas.microsoft.com/office/drawing/2014/main" id="{9978A488-FB5C-4776-B6D6-D8B5AE85E85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154">
              <a:extLst>
                <a:ext uri="{FF2B5EF4-FFF2-40B4-BE49-F238E27FC236}">
                  <a16:creationId xmlns:a16="http://schemas.microsoft.com/office/drawing/2014/main" id="{0207F7D4-E23C-4BEF-BC7F-0F528422A70D}"/>
                </a:ext>
              </a:extLst>
            </p:cNvPr>
            <p:cNvSpPr/>
            <p:nvPr/>
          </p:nvSpPr>
          <p:spPr>
            <a:xfrm>
              <a:off x="5124071" y="2502913"/>
              <a:ext cx="2407514" cy="47590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l-PL" sz="1400" dirty="0">
                  <a:solidFill>
                    <a:srgbClr val="6D6E70"/>
                  </a:solidFill>
                </a:rPr>
                <a:t>Ministarstvo prostornoga uređenja, graditeljstva i državne imovine</a:t>
              </a: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1" name="Rectangle 155">
              <a:extLst>
                <a:ext uri="{FF2B5EF4-FFF2-40B4-BE49-F238E27FC236}">
                  <a16:creationId xmlns:a16="http://schemas.microsoft.com/office/drawing/2014/main" id="{4E3F127C-7ABA-48BB-9897-90AE39F769AC}"/>
                </a:ext>
              </a:extLst>
            </p:cNvPr>
            <p:cNvSpPr/>
            <p:nvPr/>
          </p:nvSpPr>
          <p:spPr>
            <a:xfrm>
              <a:off x="5065058" y="2013549"/>
              <a:ext cx="2293154" cy="3079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Poziv objavljuje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2" name="Group 156">
            <a:extLst>
              <a:ext uri="{FF2B5EF4-FFF2-40B4-BE49-F238E27FC236}">
                <a16:creationId xmlns:a16="http://schemas.microsoft.com/office/drawing/2014/main" id="{1104E833-4D7E-41CB-BD22-5E534927B33D}"/>
              </a:ext>
            </a:extLst>
          </p:cNvPr>
          <p:cNvGrpSpPr/>
          <p:nvPr/>
        </p:nvGrpSpPr>
        <p:grpSpPr>
          <a:xfrm>
            <a:off x="8292692" y="3700163"/>
            <a:ext cx="3407189" cy="1710081"/>
            <a:chOff x="4825572" y="1903543"/>
            <a:chExt cx="2901809" cy="1552571"/>
          </a:xfrm>
        </p:grpSpPr>
        <p:sp>
          <p:nvSpPr>
            <p:cNvPr id="83" name="Rectangle: Rounded Corners 157">
              <a:extLst>
                <a:ext uri="{FF2B5EF4-FFF2-40B4-BE49-F238E27FC236}">
                  <a16:creationId xmlns:a16="http://schemas.microsoft.com/office/drawing/2014/main" id="{E05957AB-E457-4563-B67A-D3173839BAC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4" name="Straight Connector 158">
              <a:extLst>
                <a:ext uri="{FF2B5EF4-FFF2-40B4-BE49-F238E27FC236}">
                  <a16:creationId xmlns:a16="http://schemas.microsoft.com/office/drawing/2014/main" id="{9CBE4D7A-1B11-43DD-BCF2-F2D635B4DD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3" y="1174280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159">
              <a:extLst>
                <a:ext uri="{FF2B5EF4-FFF2-40B4-BE49-F238E27FC236}">
                  <a16:creationId xmlns:a16="http://schemas.microsoft.com/office/drawing/2014/main" id="{98CF6260-8AA1-4D4C-B258-E236C92BEAB7}"/>
                </a:ext>
              </a:extLst>
            </p:cNvPr>
            <p:cNvSpPr/>
            <p:nvPr/>
          </p:nvSpPr>
          <p:spPr>
            <a:xfrm>
              <a:off x="5132126" y="2597807"/>
              <a:ext cx="2293154" cy="33531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b="1" dirty="0">
                  <a:solidFill>
                    <a:srgbClr val="6D6E70"/>
                  </a:solidFill>
                </a:rPr>
                <a:t>27 milijuna eura</a:t>
              </a:r>
              <a:endParaRPr kumimoji="0" lang="en-IN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6" name="Rectangle 160">
              <a:extLst>
                <a:ext uri="{FF2B5EF4-FFF2-40B4-BE49-F238E27FC236}">
                  <a16:creationId xmlns:a16="http://schemas.microsoft.com/office/drawing/2014/main" id="{3297F1F8-6A60-405B-ACD9-534338BD336D}"/>
                </a:ext>
              </a:extLst>
            </p:cNvPr>
            <p:cNvSpPr/>
            <p:nvPr/>
          </p:nvSpPr>
          <p:spPr>
            <a:xfrm>
              <a:off x="5129899" y="2007018"/>
              <a:ext cx="2293154" cy="30737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Vrijednost poziva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7" name="Group 146">
            <a:extLst>
              <a:ext uri="{FF2B5EF4-FFF2-40B4-BE49-F238E27FC236}">
                <a16:creationId xmlns:a16="http://schemas.microsoft.com/office/drawing/2014/main" id="{2AB47924-2933-45EC-9CC4-AA0D1EE8B694}"/>
              </a:ext>
            </a:extLst>
          </p:cNvPr>
          <p:cNvGrpSpPr/>
          <p:nvPr/>
        </p:nvGrpSpPr>
        <p:grpSpPr>
          <a:xfrm>
            <a:off x="8283442" y="1639549"/>
            <a:ext cx="3428041" cy="1883270"/>
            <a:chOff x="4825572" y="1903543"/>
            <a:chExt cx="2901809" cy="2250031"/>
          </a:xfrm>
        </p:grpSpPr>
        <p:sp>
          <p:nvSpPr>
            <p:cNvPr id="88" name="Rectangle: Rounded Corners 147">
              <a:extLst>
                <a:ext uri="{FF2B5EF4-FFF2-40B4-BE49-F238E27FC236}">
                  <a16:creationId xmlns:a16="http://schemas.microsoft.com/office/drawing/2014/main" id="{F7679AB6-7C5D-485A-ADEE-371B295E6A84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9" name="Straight Connector 148">
              <a:extLst>
                <a:ext uri="{FF2B5EF4-FFF2-40B4-BE49-F238E27FC236}">
                  <a16:creationId xmlns:a16="http://schemas.microsoft.com/office/drawing/2014/main" id="{F89AB09B-C172-48BD-AEDE-A75E0FD1754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2403" y="1266378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149">
              <a:extLst>
                <a:ext uri="{FF2B5EF4-FFF2-40B4-BE49-F238E27FC236}">
                  <a16:creationId xmlns:a16="http://schemas.microsoft.com/office/drawing/2014/main" id="{1456D567-D9F2-49B0-AF7F-F3AF33C458AB}"/>
                </a:ext>
              </a:extLst>
            </p:cNvPr>
            <p:cNvSpPr/>
            <p:nvPr/>
          </p:nvSpPr>
          <p:spPr>
            <a:xfrm>
              <a:off x="5219964" y="2531926"/>
              <a:ext cx="2192721" cy="139731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ovlašteni predstavnik suvlasnika zgrade ili upravitelj zgrade,  u ime i za račun suvlasnika zgrade kategorija uporabljivosti: U2, PN1, PN2, N1, N2</a:t>
              </a:r>
            </a:p>
          </p:txBody>
        </p:sp>
        <p:sp>
          <p:nvSpPr>
            <p:cNvPr id="91" name="Rectangle 150">
              <a:extLst>
                <a:ext uri="{FF2B5EF4-FFF2-40B4-BE49-F238E27FC236}">
                  <a16:creationId xmlns:a16="http://schemas.microsoft.com/office/drawing/2014/main" id="{01E166A8-9E63-413D-A068-CA3C76F25FBF}"/>
                </a:ext>
              </a:extLst>
            </p:cNvPr>
            <p:cNvSpPr/>
            <p:nvPr/>
          </p:nvSpPr>
          <p:spPr>
            <a:xfrm>
              <a:off x="5129899" y="1980136"/>
              <a:ext cx="2293154" cy="4044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Prihvatljivi prijavitelji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157" name="Grupa 156">
            <a:extLst>
              <a:ext uri="{FF2B5EF4-FFF2-40B4-BE49-F238E27FC236}">
                <a16:creationId xmlns:a16="http://schemas.microsoft.com/office/drawing/2014/main" id="{5A5CA612-3E97-4E49-BC39-5919DA58469E}"/>
              </a:ext>
            </a:extLst>
          </p:cNvPr>
          <p:cNvGrpSpPr/>
          <p:nvPr/>
        </p:nvGrpSpPr>
        <p:grpSpPr>
          <a:xfrm>
            <a:off x="4057254" y="4163571"/>
            <a:ext cx="728799" cy="718694"/>
            <a:chOff x="4057254" y="4163571"/>
            <a:chExt cx="728799" cy="718694"/>
          </a:xfrm>
        </p:grpSpPr>
        <p:grpSp>
          <p:nvGrpSpPr>
            <p:cNvPr id="144" name="Grupa 143">
              <a:extLst>
                <a:ext uri="{FF2B5EF4-FFF2-40B4-BE49-F238E27FC236}">
                  <a16:creationId xmlns:a16="http://schemas.microsoft.com/office/drawing/2014/main" id="{84B8A85A-8CAD-4368-A32C-30F9FF2E40DF}"/>
                </a:ext>
              </a:extLst>
            </p:cNvPr>
            <p:cNvGrpSpPr/>
            <p:nvPr/>
          </p:nvGrpSpPr>
          <p:grpSpPr>
            <a:xfrm>
              <a:off x="4057254" y="4163571"/>
              <a:ext cx="728799" cy="718694"/>
              <a:chOff x="3171776" y="4571533"/>
              <a:chExt cx="813028" cy="791195"/>
            </a:xfrm>
          </p:grpSpPr>
          <p:sp>
            <p:nvSpPr>
              <p:cNvPr id="145" name="Dijagram toka: Poveznik 144">
                <a:extLst>
                  <a:ext uri="{FF2B5EF4-FFF2-40B4-BE49-F238E27FC236}">
                    <a16:creationId xmlns:a16="http://schemas.microsoft.com/office/drawing/2014/main" id="{527D2F18-43A6-4F1F-AC77-18327A6CA9C2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6" name="Dijagram toka: Poveznik 145">
                <a:extLst>
                  <a:ext uri="{FF2B5EF4-FFF2-40B4-BE49-F238E27FC236}">
                    <a16:creationId xmlns:a16="http://schemas.microsoft.com/office/drawing/2014/main" id="{93BE73EA-8D98-42F9-B59B-C07EC52AC19F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6" name="Grafika 155" descr="Coins outline">
              <a:extLst>
                <a:ext uri="{FF2B5EF4-FFF2-40B4-BE49-F238E27FC236}">
                  <a16:creationId xmlns:a16="http://schemas.microsoft.com/office/drawing/2014/main" id="{2C7AC466-CBAF-4DF8-8F1B-5ADE2EB0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05237" y="4347015"/>
              <a:ext cx="406918" cy="406918"/>
            </a:xfrm>
            <a:prstGeom prst="rect">
              <a:avLst/>
            </a:prstGeom>
          </p:spPr>
        </p:pic>
      </p:grpSp>
      <p:pic>
        <p:nvPicPr>
          <p:cNvPr id="10" name="Slika 9">
            <a:extLst>
              <a:ext uri="{FF2B5EF4-FFF2-40B4-BE49-F238E27FC236}">
                <a16:creationId xmlns:a16="http://schemas.microsoft.com/office/drawing/2014/main" id="{C2047F43-3C8D-E474-C15E-6AFED2F641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8432" y="29960"/>
            <a:ext cx="1487070" cy="1332474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389AC444-38F9-5403-0D3C-104482605A1A}"/>
              </a:ext>
            </a:extLst>
          </p:cNvPr>
          <p:cNvGrpSpPr/>
          <p:nvPr/>
        </p:nvGrpSpPr>
        <p:grpSpPr>
          <a:xfrm>
            <a:off x="3986401" y="2253418"/>
            <a:ext cx="728799" cy="718694"/>
            <a:chOff x="3171776" y="4571533"/>
            <a:chExt cx="813028" cy="791195"/>
          </a:xfrm>
        </p:grpSpPr>
        <p:sp>
          <p:nvSpPr>
            <p:cNvPr id="15" name="Dijagram toka: Poveznik 14">
              <a:extLst>
                <a:ext uri="{FF2B5EF4-FFF2-40B4-BE49-F238E27FC236}">
                  <a16:creationId xmlns:a16="http://schemas.microsoft.com/office/drawing/2014/main" id="{86C88EEB-B279-8C10-5B96-CDC46C2CF30A}"/>
                </a:ext>
              </a:extLst>
            </p:cNvPr>
            <p:cNvSpPr/>
            <p:nvPr/>
          </p:nvSpPr>
          <p:spPr>
            <a:xfrm>
              <a:off x="3171776" y="4571533"/>
              <a:ext cx="813028" cy="791195"/>
            </a:xfrm>
            <a:prstGeom prst="flowChartConnector">
              <a:avLst/>
            </a:prstGeom>
            <a:solidFill>
              <a:srgbClr val="26659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6" name="Dijagram toka: Poveznik 15">
              <a:extLst>
                <a:ext uri="{FF2B5EF4-FFF2-40B4-BE49-F238E27FC236}">
                  <a16:creationId xmlns:a16="http://schemas.microsoft.com/office/drawing/2014/main" id="{F513CC65-53D2-E396-91B2-B7220F08984C}"/>
                </a:ext>
              </a:extLst>
            </p:cNvPr>
            <p:cNvSpPr/>
            <p:nvPr/>
          </p:nvSpPr>
          <p:spPr>
            <a:xfrm>
              <a:off x="3266281" y="4662243"/>
              <a:ext cx="624019" cy="611537"/>
            </a:xfrm>
            <a:prstGeom prst="flowChartConnector">
              <a:avLst/>
            </a:prstGeom>
            <a:solidFill>
              <a:srgbClr val="26659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pic>
        <p:nvPicPr>
          <p:cNvPr id="17" name="Grafika 16" descr="Fast Forward outline">
            <a:extLst>
              <a:ext uri="{FF2B5EF4-FFF2-40B4-BE49-F238E27FC236}">
                <a16:creationId xmlns:a16="http://schemas.microsoft.com/office/drawing/2014/main" id="{AAE1C81A-1971-BBFD-E716-6862D05CC7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95057" y="2348301"/>
            <a:ext cx="528899" cy="528899"/>
          </a:xfrm>
          <a:prstGeom prst="rect">
            <a:avLst/>
          </a:prstGeom>
        </p:spPr>
      </p:pic>
      <p:grpSp>
        <p:nvGrpSpPr>
          <p:cNvPr id="26" name="Grupa 25">
            <a:extLst>
              <a:ext uri="{FF2B5EF4-FFF2-40B4-BE49-F238E27FC236}">
                <a16:creationId xmlns:a16="http://schemas.microsoft.com/office/drawing/2014/main" id="{6D24C499-97B4-EED7-4DF8-39E99625D63F}"/>
              </a:ext>
            </a:extLst>
          </p:cNvPr>
          <p:cNvGrpSpPr/>
          <p:nvPr/>
        </p:nvGrpSpPr>
        <p:grpSpPr>
          <a:xfrm>
            <a:off x="7935842" y="2265903"/>
            <a:ext cx="728799" cy="718694"/>
            <a:chOff x="7935842" y="2265903"/>
            <a:chExt cx="728799" cy="718694"/>
          </a:xfrm>
        </p:grpSpPr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D8E2FCF2-3EE8-A20E-17BE-39C2556E0AFB}"/>
                </a:ext>
              </a:extLst>
            </p:cNvPr>
            <p:cNvGrpSpPr/>
            <p:nvPr/>
          </p:nvGrpSpPr>
          <p:grpSpPr>
            <a:xfrm>
              <a:off x="7935842" y="2265903"/>
              <a:ext cx="728799" cy="718694"/>
              <a:chOff x="3171776" y="4571533"/>
              <a:chExt cx="813028" cy="791195"/>
            </a:xfrm>
          </p:grpSpPr>
          <p:sp>
            <p:nvSpPr>
              <p:cNvPr id="20" name="Dijagram toka: Poveznik 19">
                <a:extLst>
                  <a:ext uri="{FF2B5EF4-FFF2-40B4-BE49-F238E27FC236}">
                    <a16:creationId xmlns:a16="http://schemas.microsoft.com/office/drawing/2014/main" id="{44AE22A6-BF37-BD7C-7E18-FC2B8F69854D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1" name="Dijagram toka: Poveznik 20">
                <a:extLst>
                  <a:ext uri="{FF2B5EF4-FFF2-40B4-BE49-F238E27FC236}">
                    <a16:creationId xmlns:a16="http://schemas.microsoft.com/office/drawing/2014/main" id="{FB8ED875-BE51-8398-7733-769461DBBCD6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8" name="Grafika 17" descr="Users with solid fill">
              <a:extLst>
                <a:ext uri="{FF2B5EF4-FFF2-40B4-BE49-F238E27FC236}">
                  <a16:creationId xmlns:a16="http://schemas.microsoft.com/office/drawing/2014/main" id="{5F411993-6832-332C-8025-C3245D66D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087022" y="2391017"/>
              <a:ext cx="416898" cy="468466"/>
            </a:xfrm>
            <a:prstGeom prst="rect">
              <a:avLst/>
            </a:prstGeom>
          </p:spPr>
        </p:pic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2F49A356-2054-29D0-8677-1C6B5AFAF315}"/>
              </a:ext>
            </a:extLst>
          </p:cNvPr>
          <p:cNvGrpSpPr/>
          <p:nvPr/>
        </p:nvGrpSpPr>
        <p:grpSpPr>
          <a:xfrm>
            <a:off x="7964609" y="4321877"/>
            <a:ext cx="728799" cy="718694"/>
            <a:chOff x="7964609" y="4321877"/>
            <a:chExt cx="728799" cy="718694"/>
          </a:xfrm>
        </p:grpSpPr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F1FB3CF5-23DF-48F4-E625-B28C322D2E9B}"/>
                </a:ext>
              </a:extLst>
            </p:cNvPr>
            <p:cNvGrpSpPr/>
            <p:nvPr/>
          </p:nvGrpSpPr>
          <p:grpSpPr>
            <a:xfrm>
              <a:off x="7964609" y="4321877"/>
              <a:ext cx="728799" cy="718694"/>
              <a:chOff x="3171776" y="4571533"/>
              <a:chExt cx="813028" cy="791195"/>
            </a:xfrm>
          </p:grpSpPr>
          <p:sp>
            <p:nvSpPr>
              <p:cNvPr id="23" name="Dijagram toka: Poveznik 22">
                <a:extLst>
                  <a:ext uri="{FF2B5EF4-FFF2-40B4-BE49-F238E27FC236}">
                    <a16:creationId xmlns:a16="http://schemas.microsoft.com/office/drawing/2014/main" id="{E3F8D1CF-3C47-9958-657F-4A6899D1FFC8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4" name="Dijagram toka: Poveznik 23">
                <a:extLst>
                  <a:ext uri="{FF2B5EF4-FFF2-40B4-BE49-F238E27FC236}">
                    <a16:creationId xmlns:a16="http://schemas.microsoft.com/office/drawing/2014/main" id="{52449081-1B54-98E6-3566-398C8CF9E381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61" name="Grafika 160" descr="Piggy Bank outline">
              <a:extLst>
                <a:ext uri="{FF2B5EF4-FFF2-40B4-BE49-F238E27FC236}">
                  <a16:creationId xmlns:a16="http://schemas.microsoft.com/office/drawing/2014/main" id="{82E0A90A-3744-4F09-AAE7-6E2B7DE8D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110266" y="4440119"/>
              <a:ext cx="469661" cy="469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15724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6DBA3B9E-41BA-1E02-B0EF-1F01708C68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08" t="3020" r="5958" b="1368"/>
          <a:stretch/>
        </p:blipFill>
        <p:spPr>
          <a:xfrm>
            <a:off x="59473" y="2282671"/>
            <a:ext cx="4376042" cy="2786158"/>
          </a:xfrm>
          <a:prstGeom prst="rect">
            <a:avLst/>
          </a:prstGeom>
        </p:spPr>
      </p:pic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73" y="6179631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9506" y="177008"/>
            <a:ext cx="10305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>
                <a:solidFill>
                  <a:srgbClr val="26659D"/>
                </a:solidFill>
              </a:rPr>
              <a:t>Postrojenja za obradu i recikliranje građevinskog i glomaznog otpada </a:t>
            </a:r>
            <a:r>
              <a:rPr lang="hr-HR" sz="2400" dirty="0">
                <a:solidFill>
                  <a:srgbClr val="FF0000"/>
                </a:solidFill>
              </a:rPr>
              <a:t>– poziv u najavi</a:t>
            </a:r>
          </a:p>
        </p:txBody>
      </p:sp>
      <p:pic>
        <p:nvPicPr>
          <p:cNvPr id="9" name="Picture 3" descr="znak_fotka_plavo_zeleno_dorada.psd">
            <a:extLst>
              <a:ext uri="{FF2B5EF4-FFF2-40B4-BE49-F238E27FC236}">
                <a16:creationId xmlns:a16="http://schemas.microsoft.com/office/drawing/2014/main" id="{F78B20A5-DB93-4F41-956E-CB0EAA7FD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113613" y="4560924"/>
            <a:ext cx="1469953" cy="3124200"/>
          </a:xfrm>
          <a:prstGeom prst="rect">
            <a:avLst/>
          </a:prstGeom>
        </p:spPr>
      </p:pic>
      <p:sp>
        <p:nvSpPr>
          <p:cNvPr id="11" name="Oval 4">
            <a:extLst>
              <a:ext uri="{FF2B5EF4-FFF2-40B4-BE49-F238E27FC236}">
                <a16:creationId xmlns:a16="http://schemas.microsoft.com/office/drawing/2014/main" id="{7F490916-459F-4BD9-8447-4AD7895515DA}"/>
              </a:ext>
            </a:extLst>
          </p:cNvPr>
          <p:cNvSpPr/>
          <p:nvPr/>
        </p:nvSpPr>
        <p:spPr>
          <a:xfrm>
            <a:off x="10435997" y="4608441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3">
            <a:extLst>
              <a:ext uri="{FF2B5EF4-FFF2-40B4-BE49-F238E27FC236}">
                <a16:creationId xmlns:a16="http://schemas.microsoft.com/office/drawing/2014/main" id="{1467B601-F96E-477C-98CE-14C90872FEC7}"/>
              </a:ext>
            </a:extLst>
          </p:cNvPr>
          <p:cNvGrpSpPr/>
          <p:nvPr/>
        </p:nvGrpSpPr>
        <p:grpSpPr>
          <a:xfrm>
            <a:off x="4435515" y="1612027"/>
            <a:ext cx="3428041" cy="1883272"/>
            <a:chOff x="4825572" y="1903543"/>
            <a:chExt cx="2901809" cy="1847828"/>
          </a:xfrm>
        </p:grpSpPr>
        <p:sp>
          <p:nvSpPr>
            <p:cNvPr id="73" name="Rectangle: Rounded Corners 1">
              <a:extLst>
                <a:ext uri="{FF2B5EF4-FFF2-40B4-BE49-F238E27FC236}">
                  <a16:creationId xmlns:a16="http://schemas.microsoft.com/office/drawing/2014/main" id="{216A1E4B-815A-4448-8A0E-3B07EC39A111}"/>
                </a:ext>
              </a:extLst>
            </p:cNvPr>
            <p:cNvSpPr/>
            <p:nvPr/>
          </p:nvSpPr>
          <p:spPr>
            <a:xfrm>
              <a:off x="4825572" y="1903543"/>
              <a:ext cx="2901809" cy="1847828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4" name="Straight Connector 36">
              <a:extLst>
                <a:ext uri="{FF2B5EF4-FFF2-40B4-BE49-F238E27FC236}">
                  <a16:creationId xmlns:a16="http://schemas.microsoft.com/office/drawing/2014/main" id="{218B9038-2206-4EE1-BD20-0766014A6E5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2665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41">
              <a:extLst>
                <a:ext uri="{FF2B5EF4-FFF2-40B4-BE49-F238E27FC236}">
                  <a16:creationId xmlns:a16="http://schemas.microsoft.com/office/drawing/2014/main" id="{7D077136-0B4A-4116-A19D-34AE849B8DD1}"/>
                </a:ext>
              </a:extLst>
            </p:cNvPr>
            <p:cNvSpPr/>
            <p:nvPr/>
          </p:nvSpPr>
          <p:spPr>
            <a:xfrm>
              <a:off x="5056225" y="2479868"/>
              <a:ext cx="2417673" cy="93615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kumimoji="0" lang="hr-H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ulaganje u postrojenja za obradu/recikliranje građevnog i/ili krupnog (glomaznog) komunalnog otpada</a:t>
              </a:r>
              <a:endPara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76" name="Rectangle 42">
              <a:extLst>
                <a:ext uri="{FF2B5EF4-FFF2-40B4-BE49-F238E27FC236}">
                  <a16:creationId xmlns:a16="http://schemas.microsoft.com/office/drawing/2014/main" id="{9F275C1C-11EE-4684-9E97-D18518AA795D}"/>
                </a:ext>
              </a:extLst>
            </p:cNvPr>
            <p:cNvSpPr/>
            <p:nvPr/>
          </p:nvSpPr>
          <p:spPr>
            <a:xfrm>
              <a:off x="5129899" y="1980136"/>
              <a:ext cx="2293154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Predmet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77" name="Group 151">
            <a:extLst>
              <a:ext uri="{FF2B5EF4-FFF2-40B4-BE49-F238E27FC236}">
                <a16:creationId xmlns:a16="http://schemas.microsoft.com/office/drawing/2014/main" id="{9DFE9002-5969-4900-9C9E-79975A292A0F}"/>
              </a:ext>
            </a:extLst>
          </p:cNvPr>
          <p:cNvGrpSpPr/>
          <p:nvPr/>
        </p:nvGrpSpPr>
        <p:grpSpPr>
          <a:xfrm>
            <a:off x="4421654" y="3694764"/>
            <a:ext cx="3388891" cy="1706937"/>
            <a:chOff x="4825572" y="1903543"/>
            <a:chExt cx="2901809" cy="1552571"/>
          </a:xfrm>
        </p:grpSpPr>
        <p:sp>
          <p:nvSpPr>
            <p:cNvPr id="78" name="Rectangle: Rounded Corners 152">
              <a:extLst>
                <a:ext uri="{FF2B5EF4-FFF2-40B4-BE49-F238E27FC236}">
                  <a16:creationId xmlns:a16="http://schemas.microsoft.com/office/drawing/2014/main" id="{F1E4B239-5F05-487F-A016-72884D63390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9" name="Straight Connector 153">
              <a:extLst>
                <a:ext uri="{FF2B5EF4-FFF2-40B4-BE49-F238E27FC236}">
                  <a16:creationId xmlns:a16="http://schemas.microsoft.com/office/drawing/2014/main" id="{9978A488-FB5C-4776-B6D6-D8B5AE85E85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154">
              <a:extLst>
                <a:ext uri="{FF2B5EF4-FFF2-40B4-BE49-F238E27FC236}">
                  <a16:creationId xmlns:a16="http://schemas.microsoft.com/office/drawing/2014/main" id="{0207F7D4-E23C-4BEF-BC7F-0F528422A70D}"/>
                </a:ext>
              </a:extLst>
            </p:cNvPr>
            <p:cNvSpPr/>
            <p:nvPr/>
          </p:nvSpPr>
          <p:spPr>
            <a:xfrm>
              <a:off x="5124071" y="2502913"/>
              <a:ext cx="2407514" cy="47590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l-PL" sz="1400" dirty="0">
                  <a:solidFill>
                    <a:srgbClr val="6D6E70"/>
                  </a:solidFill>
                </a:rPr>
                <a:t>Ministarstvo gospodarstva i održivog razvoja</a:t>
              </a: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1" name="Rectangle 155">
              <a:extLst>
                <a:ext uri="{FF2B5EF4-FFF2-40B4-BE49-F238E27FC236}">
                  <a16:creationId xmlns:a16="http://schemas.microsoft.com/office/drawing/2014/main" id="{4E3F127C-7ABA-48BB-9897-90AE39F769AC}"/>
                </a:ext>
              </a:extLst>
            </p:cNvPr>
            <p:cNvSpPr/>
            <p:nvPr/>
          </p:nvSpPr>
          <p:spPr>
            <a:xfrm>
              <a:off x="5065058" y="2013549"/>
              <a:ext cx="2293154" cy="3079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Poziv objavljuje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2" name="Group 156">
            <a:extLst>
              <a:ext uri="{FF2B5EF4-FFF2-40B4-BE49-F238E27FC236}">
                <a16:creationId xmlns:a16="http://schemas.microsoft.com/office/drawing/2014/main" id="{1104E833-4D7E-41CB-BD22-5E534927B33D}"/>
              </a:ext>
            </a:extLst>
          </p:cNvPr>
          <p:cNvGrpSpPr/>
          <p:nvPr/>
        </p:nvGrpSpPr>
        <p:grpSpPr>
          <a:xfrm>
            <a:off x="8292692" y="3700163"/>
            <a:ext cx="3407189" cy="1710081"/>
            <a:chOff x="4825572" y="1903543"/>
            <a:chExt cx="2901809" cy="1552571"/>
          </a:xfrm>
        </p:grpSpPr>
        <p:sp>
          <p:nvSpPr>
            <p:cNvPr id="83" name="Rectangle: Rounded Corners 157">
              <a:extLst>
                <a:ext uri="{FF2B5EF4-FFF2-40B4-BE49-F238E27FC236}">
                  <a16:creationId xmlns:a16="http://schemas.microsoft.com/office/drawing/2014/main" id="{E05957AB-E457-4563-B67A-D3173839BAC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4" name="Straight Connector 158">
              <a:extLst>
                <a:ext uri="{FF2B5EF4-FFF2-40B4-BE49-F238E27FC236}">
                  <a16:creationId xmlns:a16="http://schemas.microsoft.com/office/drawing/2014/main" id="{9CBE4D7A-1B11-43DD-BCF2-F2D635B4DD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3" y="1174280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159">
              <a:extLst>
                <a:ext uri="{FF2B5EF4-FFF2-40B4-BE49-F238E27FC236}">
                  <a16:creationId xmlns:a16="http://schemas.microsoft.com/office/drawing/2014/main" id="{98CF6260-8AA1-4D4C-B258-E236C92BEAB7}"/>
                </a:ext>
              </a:extLst>
            </p:cNvPr>
            <p:cNvSpPr/>
            <p:nvPr/>
          </p:nvSpPr>
          <p:spPr>
            <a:xfrm>
              <a:off x="5132126" y="2597807"/>
              <a:ext cx="2293154" cy="33531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b="1" dirty="0">
                  <a:solidFill>
                    <a:srgbClr val="6D6E70"/>
                  </a:solidFill>
                </a:rPr>
                <a:t>20 milijuna eura</a:t>
              </a:r>
              <a:endParaRPr kumimoji="0" lang="en-IN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6" name="Rectangle 160">
              <a:extLst>
                <a:ext uri="{FF2B5EF4-FFF2-40B4-BE49-F238E27FC236}">
                  <a16:creationId xmlns:a16="http://schemas.microsoft.com/office/drawing/2014/main" id="{3297F1F8-6A60-405B-ACD9-534338BD336D}"/>
                </a:ext>
              </a:extLst>
            </p:cNvPr>
            <p:cNvSpPr/>
            <p:nvPr/>
          </p:nvSpPr>
          <p:spPr>
            <a:xfrm>
              <a:off x="5129899" y="2007018"/>
              <a:ext cx="2293154" cy="30737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Vrijednost poziva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7" name="Group 146">
            <a:extLst>
              <a:ext uri="{FF2B5EF4-FFF2-40B4-BE49-F238E27FC236}">
                <a16:creationId xmlns:a16="http://schemas.microsoft.com/office/drawing/2014/main" id="{2AB47924-2933-45EC-9CC4-AA0D1EE8B694}"/>
              </a:ext>
            </a:extLst>
          </p:cNvPr>
          <p:cNvGrpSpPr/>
          <p:nvPr/>
        </p:nvGrpSpPr>
        <p:grpSpPr>
          <a:xfrm>
            <a:off x="8283442" y="1639549"/>
            <a:ext cx="3428041" cy="1883270"/>
            <a:chOff x="4825572" y="1903543"/>
            <a:chExt cx="2901809" cy="2250031"/>
          </a:xfrm>
        </p:grpSpPr>
        <p:sp>
          <p:nvSpPr>
            <p:cNvPr id="88" name="Rectangle: Rounded Corners 147">
              <a:extLst>
                <a:ext uri="{FF2B5EF4-FFF2-40B4-BE49-F238E27FC236}">
                  <a16:creationId xmlns:a16="http://schemas.microsoft.com/office/drawing/2014/main" id="{F7679AB6-7C5D-485A-ADEE-371B295E6A84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9" name="Straight Connector 148">
              <a:extLst>
                <a:ext uri="{FF2B5EF4-FFF2-40B4-BE49-F238E27FC236}">
                  <a16:creationId xmlns:a16="http://schemas.microsoft.com/office/drawing/2014/main" id="{F89AB09B-C172-48BD-AEDE-A75E0FD1754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2403" y="1266378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149">
              <a:extLst>
                <a:ext uri="{FF2B5EF4-FFF2-40B4-BE49-F238E27FC236}">
                  <a16:creationId xmlns:a16="http://schemas.microsoft.com/office/drawing/2014/main" id="{1456D567-D9F2-49B0-AF7F-F3AF33C458AB}"/>
                </a:ext>
              </a:extLst>
            </p:cNvPr>
            <p:cNvSpPr/>
            <p:nvPr/>
          </p:nvSpPr>
          <p:spPr>
            <a:xfrm>
              <a:off x="5204517" y="2862479"/>
              <a:ext cx="2192721" cy="36771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Mala, srednja i velika poduzeća</a:t>
              </a:r>
            </a:p>
          </p:txBody>
        </p:sp>
        <p:sp>
          <p:nvSpPr>
            <p:cNvPr id="91" name="Rectangle 150">
              <a:extLst>
                <a:ext uri="{FF2B5EF4-FFF2-40B4-BE49-F238E27FC236}">
                  <a16:creationId xmlns:a16="http://schemas.microsoft.com/office/drawing/2014/main" id="{01E166A8-9E63-413D-A068-CA3C76F25FBF}"/>
                </a:ext>
              </a:extLst>
            </p:cNvPr>
            <p:cNvSpPr/>
            <p:nvPr/>
          </p:nvSpPr>
          <p:spPr>
            <a:xfrm>
              <a:off x="5129899" y="1980136"/>
              <a:ext cx="2293154" cy="4044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Prihvatljivi prijavitelji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157" name="Grupa 156">
            <a:extLst>
              <a:ext uri="{FF2B5EF4-FFF2-40B4-BE49-F238E27FC236}">
                <a16:creationId xmlns:a16="http://schemas.microsoft.com/office/drawing/2014/main" id="{5A5CA612-3E97-4E49-BC39-5919DA58469E}"/>
              </a:ext>
            </a:extLst>
          </p:cNvPr>
          <p:cNvGrpSpPr/>
          <p:nvPr/>
        </p:nvGrpSpPr>
        <p:grpSpPr>
          <a:xfrm>
            <a:off x="4057254" y="4163571"/>
            <a:ext cx="728799" cy="718694"/>
            <a:chOff x="4057254" y="4163571"/>
            <a:chExt cx="728799" cy="718694"/>
          </a:xfrm>
        </p:grpSpPr>
        <p:grpSp>
          <p:nvGrpSpPr>
            <p:cNvPr id="144" name="Grupa 143">
              <a:extLst>
                <a:ext uri="{FF2B5EF4-FFF2-40B4-BE49-F238E27FC236}">
                  <a16:creationId xmlns:a16="http://schemas.microsoft.com/office/drawing/2014/main" id="{84B8A85A-8CAD-4368-A32C-30F9FF2E40DF}"/>
                </a:ext>
              </a:extLst>
            </p:cNvPr>
            <p:cNvGrpSpPr/>
            <p:nvPr/>
          </p:nvGrpSpPr>
          <p:grpSpPr>
            <a:xfrm>
              <a:off x="4057254" y="4163571"/>
              <a:ext cx="728799" cy="718694"/>
              <a:chOff x="3171776" y="4571533"/>
              <a:chExt cx="813028" cy="791195"/>
            </a:xfrm>
          </p:grpSpPr>
          <p:sp>
            <p:nvSpPr>
              <p:cNvPr id="145" name="Dijagram toka: Poveznik 144">
                <a:extLst>
                  <a:ext uri="{FF2B5EF4-FFF2-40B4-BE49-F238E27FC236}">
                    <a16:creationId xmlns:a16="http://schemas.microsoft.com/office/drawing/2014/main" id="{527D2F18-43A6-4F1F-AC77-18327A6CA9C2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6" name="Dijagram toka: Poveznik 145">
                <a:extLst>
                  <a:ext uri="{FF2B5EF4-FFF2-40B4-BE49-F238E27FC236}">
                    <a16:creationId xmlns:a16="http://schemas.microsoft.com/office/drawing/2014/main" id="{93BE73EA-8D98-42F9-B59B-C07EC52AC19F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6" name="Grafika 155" descr="Coins outline">
              <a:extLst>
                <a:ext uri="{FF2B5EF4-FFF2-40B4-BE49-F238E27FC236}">
                  <a16:creationId xmlns:a16="http://schemas.microsoft.com/office/drawing/2014/main" id="{2C7AC466-CBAF-4DF8-8F1B-5ADE2EB0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05237" y="4347015"/>
              <a:ext cx="406918" cy="406918"/>
            </a:xfrm>
            <a:prstGeom prst="rect">
              <a:avLst/>
            </a:prstGeom>
          </p:spPr>
        </p:pic>
      </p:grpSp>
      <p:pic>
        <p:nvPicPr>
          <p:cNvPr id="10" name="Slika 9">
            <a:extLst>
              <a:ext uri="{FF2B5EF4-FFF2-40B4-BE49-F238E27FC236}">
                <a16:creationId xmlns:a16="http://schemas.microsoft.com/office/drawing/2014/main" id="{C2047F43-3C8D-E474-C15E-6AFED2F641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8432" y="29960"/>
            <a:ext cx="1487070" cy="1332474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389AC444-38F9-5403-0D3C-104482605A1A}"/>
              </a:ext>
            </a:extLst>
          </p:cNvPr>
          <p:cNvGrpSpPr/>
          <p:nvPr/>
        </p:nvGrpSpPr>
        <p:grpSpPr>
          <a:xfrm>
            <a:off x="3986401" y="2253418"/>
            <a:ext cx="728799" cy="718694"/>
            <a:chOff x="3171776" y="4571533"/>
            <a:chExt cx="813028" cy="791195"/>
          </a:xfrm>
        </p:grpSpPr>
        <p:sp>
          <p:nvSpPr>
            <p:cNvPr id="15" name="Dijagram toka: Poveznik 14">
              <a:extLst>
                <a:ext uri="{FF2B5EF4-FFF2-40B4-BE49-F238E27FC236}">
                  <a16:creationId xmlns:a16="http://schemas.microsoft.com/office/drawing/2014/main" id="{86C88EEB-B279-8C10-5B96-CDC46C2CF30A}"/>
                </a:ext>
              </a:extLst>
            </p:cNvPr>
            <p:cNvSpPr/>
            <p:nvPr/>
          </p:nvSpPr>
          <p:spPr>
            <a:xfrm>
              <a:off x="3171776" y="4571533"/>
              <a:ext cx="813028" cy="791195"/>
            </a:xfrm>
            <a:prstGeom prst="flowChartConnector">
              <a:avLst/>
            </a:prstGeom>
            <a:solidFill>
              <a:srgbClr val="26659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6" name="Dijagram toka: Poveznik 15">
              <a:extLst>
                <a:ext uri="{FF2B5EF4-FFF2-40B4-BE49-F238E27FC236}">
                  <a16:creationId xmlns:a16="http://schemas.microsoft.com/office/drawing/2014/main" id="{F513CC65-53D2-E396-91B2-B7220F08984C}"/>
                </a:ext>
              </a:extLst>
            </p:cNvPr>
            <p:cNvSpPr/>
            <p:nvPr/>
          </p:nvSpPr>
          <p:spPr>
            <a:xfrm>
              <a:off x="3266281" y="4662243"/>
              <a:ext cx="624019" cy="611537"/>
            </a:xfrm>
            <a:prstGeom prst="flowChartConnector">
              <a:avLst/>
            </a:prstGeom>
            <a:solidFill>
              <a:srgbClr val="26659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pic>
        <p:nvPicPr>
          <p:cNvPr id="17" name="Grafika 16" descr="Fast Forward outline">
            <a:extLst>
              <a:ext uri="{FF2B5EF4-FFF2-40B4-BE49-F238E27FC236}">
                <a16:creationId xmlns:a16="http://schemas.microsoft.com/office/drawing/2014/main" id="{AAE1C81A-1971-BBFD-E716-6862D05CC7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06811" y="2348316"/>
            <a:ext cx="528899" cy="528899"/>
          </a:xfrm>
          <a:prstGeom prst="rect">
            <a:avLst/>
          </a:prstGeom>
        </p:spPr>
      </p:pic>
      <p:grpSp>
        <p:nvGrpSpPr>
          <p:cNvPr id="26" name="Grupa 25">
            <a:extLst>
              <a:ext uri="{FF2B5EF4-FFF2-40B4-BE49-F238E27FC236}">
                <a16:creationId xmlns:a16="http://schemas.microsoft.com/office/drawing/2014/main" id="{6D24C499-97B4-EED7-4DF8-39E99625D63F}"/>
              </a:ext>
            </a:extLst>
          </p:cNvPr>
          <p:cNvGrpSpPr/>
          <p:nvPr/>
        </p:nvGrpSpPr>
        <p:grpSpPr>
          <a:xfrm>
            <a:off x="7935842" y="2265903"/>
            <a:ext cx="728799" cy="718694"/>
            <a:chOff x="7935842" y="2265903"/>
            <a:chExt cx="728799" cy="718694"/>
          </a:xfrm>
        </p:grpSpPr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D8E2FCF2-3EE8-A20E-17BE-39C2556E0AFB}"/>
                </a:ext>
              </a:extLst>
            </p:cNvPr>
            <p:cNvGrpSpPr/>
            <p:nvPr/>
          </p:nvGrpSpPr>
          <p:grpSpPr>
            <a:xfrm>
              <a:off x="7935842" y="2265903"/>
              <a:ext cx="728799" cy="718694"/>
              <a:chOff x="3171776" y="4571533"/>
              <a:chExt cx="813028" cy="791195"/>
            </a:xfrm>
          </p:grpSpPr>
          <p:sp>
            <p:nvSpPr>
              <p:cNvPr id="20" name="Dijagram toka: Poveznik 19">
                <a:extLst>
                  <a:ext uri="{FF2B5EF4-FFF2-40B4-BE49-F238E27FC236}">
                    <a16:creationId xmlns:a16="http://schemas.microsoft.com/office/drawing/2014/main" id="{44AE22A6-BF37-BD7C-7E18-FC2B8F69854D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1" name="Dijagram toka: Poveznik 20">
                <a:extLst>
                  <a:ext uri="{FF2B5EF4-FFF2-40B4-BE49-F238E27FC236}">
                    <a16:creationId xmlns:a16="http://schemas.microsoft.com/office/drawing/2014/main" id="{FB8ED875-BE51-8398-7733-769461DBBCD6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8" name="Grafika 17" descr="Users with solid fill">
              <a:extLst>
                <a:ext uri="{FF2B5EF4-FFF2-40B4-BE49-F238E27FC236}">
                  <a16:creationId xmlns:a16="http://schemas.microsoft.com/office/drawing/2014/main" id="{5F411993-6832-332C-8025-C3245D66D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087022" y="2391017"/>
              <a:ext cx="416898" cy="468466"/>
            </a:xfrm>
            <a:prstGeom prst="rect">
              <a:avLst/>
            </a:prstGeom>
          </p:spPr>
        </p:pic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2F49A356-2054-29D0-8677-1C6B5AFAF315}"/>
              </a:ext>
            </a:extLst>
          </p:cNvPr>
          <p:cNvGrpSpPr/>
          <p:nvPr/>
        </p:nvGrpSpPr>
        <p:grpSpPr>
          <a:xfrm>
            <a:off x="7964609" y="4321877"/>
            <a:ext cx="728799" cy="718694"/>
            <a:chOff x="7964609" y="4321877"/>
            <a:chExt cx="728799" cy="718694"/>
          </a:xfrm>
        </p:grpSpPr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F1FB3CF5-23DF-48F4-E625-B28C322D2E9B}"/>
                </a:ext>
              </a:extLst>
            </p:cNvPr>
            <p:cNvGrpSpPr/>
            <p:nvPr/>
          </p:nvGrpSpPr>
          <p:grpSpPr>
            <a:xfrm>
              <a:off x="7964609" y="4321877"/>
              <a:ext cx="728799" cy="718694"/>
              <a:chOff x="3171776" y="4571533"/>
              <a:chExt cx="813028" cy="791195"/>
            </a:xfrm>
          </p:grpSpPr>
          <p:sp>
            <p:nvSpPr>
              <p:cNvPr id="23" name="Dijagram toka: Poveznik 22">
                <a:extLst>
                  <a:ext uri="{FF2B5EF4-FFF2-40B4-BE49-F238E27FC236}">
                    <a16:creationId xmlns:a16="http://schemas.microsoft.com/office/drawing/2014/main" id="{E3F8D1CF-3C47-9958-657F-4A6899D1FFC8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4" name="Dijagram toka: Poveznik 23">
                <a:extLst>
                  <a:ext uri="{FF2B5EF4-FFF2-40B4-BE49-F238E27FC236}">
                    <a16:creationId xmlns:a16="http://schemas.microsoft.com/office/drawing/2014/main" id="{52449081-1B54-98E6-3566-398C8CF9E381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61" name="Grafika 160" descr="Piggy Bank outline">
              <a:extLst>
                <a:ext uri="{FF2B5EF4-FFF2-40B4-BE49-F238E27FC236}">
                  <a16:creationId xmlns:a16="http://schemas.microsoft.com/office/drawing/2014/main" id="{82E0A90A-3744-4F09-AAE7-6E2B7DE8D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110266" y="4440119"/>
              <a:ext cx="469661" cy="469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3730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3" y="6179631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9506" y="177008"/>
            <a:ext cx="10305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>
                <a:solidFill>
                  <a:srgbClr val="26659D"/>
                </a:solidFill>
              </a:rPr>
              <a:t>Izgradnja i/ili nabava opreme kojom se potiče recikliranje</a:t>
            </a:r>
          </a:p>
          <a:p>
            <a:r>
              <a:rPr lang="hr-HR" sz="2400" dirty="0">
                <a:solidFill>
                  <a:srgbClr val="FF0000"/>
                </a:solidFill>
              </a:rPr>
              <a:t>– poziv u najavi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817EAB1D-FC63-C2EF-3048-8B26BE8C1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4197" y="2174519"/>
            <a:ext cx="5407417" cy="2079476"/>
          </a:xfrm>
          <a:prstGeom prst="rect">
            <a:avLst/>
          </a:prstGeom>
        </p:spPr>
      </p:pic>
      <p:pic>
        <p:nvPicPr>
          <p:cNvPr id="9" name="Picture 3" descr="znak_fotka_plavo_zeleno_dorada.psd">
            <a:extLst>
              <a:ext uri="{FF2B5EF4-FFF2-40B4-BE49-F238E27FC236}">
                <a16:creationId xmlns:a16="http://schemas.microsoft.com/office/drawing/2014/main" id="{F78B20A5-DB93-4F41-956E-CB0EAA7FD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113613" y="4560924"/>
            <a:ext cx="1469953" cy="3124200"/>
          </a:xfrm>
          <a:prstGeom prst="rect">
            <a:avLst/>
          </a:prstGeom>
        </p:spPr>
      </p:pic>
      <p:sp>
        <p:nvSpPr>
          <p:cNvPr id="11" name="Oval 4">
            <a:extLst>
              <a:ext uri="{FF2B5EF4-FFF2-40B4-BE49-F238E27FC236}">
                <a16:creationId xmlns:a16="http://schemas.microsoft.com/office/drawing/2014/main" id="{7F490916-459F-4BD9-8447-4AD7895515DA}"/>
              </a:ext>
            </a:extLst>
          </p:cNvPr>
          <p:cNvSpPr/>
          <p:nvPr/>
        </p:nvSpPr>
        <p:spPr>
          <a:xfrm>
            <a:off x="10435997" y="4608441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3">
            <a:extLst>
              <a:ext uri="{FF2B5EF4-FFF2-40B4-BE49-F238E27FC236}">
                <a16:creationId xmlns:a16="http://schemas.microsoft.com/office/drawing/2014/main" id="{1467B601-F96E-477C-98CE-14C90872FEC7}"/>
              </a:ext>
            </a:extLst>
          </p:cNvPr>
          <p:cNvGrpSpPr/>
          <p:nvPr/>
        </p:nvGrpSpPr>
        <p:grpSpPr>
          <a:xfrm>
            <a:off x="4435515" y="1612027"/>
            <a:ext cx="3428041" cy="1883272"/>
            <a:chOff x="4825572" y="1903543"/>
            <a:chExt cx="2901809" cy="1847828"/>
          </a:xfrm>
        </p:grpSpPr>
        <p:sp>
          <p:nvSpPr>
            <p:cNvPr id="73" name="Rectangle: Rounded Corners 1">
              <a:extLst>
                <a:ext uri="{FF2B5EF4-FFF2-40B4-BE49-F238E27FC236}">
                  <a16:creationId xmlns:a16="http://schemas.microsoft.com/office/drawing/2014/main" id="{216A1E4B-815A-4448-8A0E-3B07EC39A111}"/>
                </a:ext>
              </a:extLst>
            </p:cNvPr>
            <p:cNvSpPr/>
            <p:nvPr/>
          </p:nvSpPr>
          <p:spPr>
            <a:xfrm>
              <a:off x="4825572" y="1903543"/>
              <a:ext cx="2901809" cy="1847828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4" name="Straight Connector 36">
              <a:extLst>
                <a:ext uri="{FF2B5EF4-FFF2-40B4-BE49-F238E27FC236}">
                  <a16:creationId xmlns:a16="http://schemas.microsoft.com/office/drawing/2014/main" id="{218B9038-2206-4EE1-BD20-0766014A6E5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2665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41">
              <a:extLst>
                <a:ext uri="{FF2B5EF4-FFF2-40B4-BE49-F238E27FC236}">
                  <a16:creationId xmlns:a16="http://schemas.microsoft.com/office/drawing/2014/main" id="{7D077136-0B4A-4116-A19D-34AE849B8DD1}"/>
                </a:ext>
              </a:extLst>
            </p:cNvPr>
            <p:cNvSpPr/>
            <p:nvPr/>
          </p:nvSpPr>
          <p:spPr>
            <a:xfrm>
              <a:off x="5077840" y="2590628"/>
              <a:ext cx="2417673" cy="72476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kumimoji="0" lang="hr-H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Izgradnja i/ili nabava opreme kojom se potiče recikliranje</a:t>
              </a:r>
            </a:p>
            <a:p>
              <a:pPr algn="ctr">
                <a:defRPr/>
              </a:pPr>
              <a:endPara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76" name="Rectangle 42">
              <a:extLst>
                <a:ext uri="{FF2B5EF4-FFF2-40B4-BE49-F238E27FC236}">
                  <a16:creationId xmlns:a16="http://schemas.microsoft.com/office/drawing/2014/main" id="{9F275C1C-11EE-4684-9E97-D18518AA795D}"/>
                </a:ext>
              </a:extLst>
            </p:cNvPr>
            <p:cNvSpPr/>
            <p:nvPr/>
          </p:nvSpPr>
          <p:spPr>
            <a:xfrm>
              <a:off x="5129899" y="1980136"/>
              <a:ext cx="2293154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Predmet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77" name="Group 151">
            <a:extLst>
              <a:ext uri="{FF2B5EF4-FFF2-40B4-BE49-F238E27FC236}">
                <a16:creationId xmlns:a16="http://schemas.microsoft.com/office/drawing/2014/main" id="{9DFE9002-5969-4900-9C9E-79975A292A0F}"/>
              </a:ext>
            </a:extLst>
          </p:cNvPr>
          <p:cNvGrpSpPr/>
          <p:nvPr/>
        </p:nvGrpSpPr>
        <p:grpSpPr>
          <a:xfrm>
            <a:off x="4421654" y="3694764"/>
            <a:ext cx="3388891" cy="1706937"/>
            <a:chOff x="4825572" y="1903543"/>
            <a:chExt cx="2901809" cy="1552571"/>
          </a:xfrm>
        </p:grpSpPr>
        <p:sp>
          <p:nvSpPr>
            <p:cNvPr id="78" name="Rectangle: Rounded Corners 152">
              <a:extLst>
                <a:ext uri="{FF2B5EF4-FFF2-40B4-BE49-F238E27FC236}">
                  <a16:creationId xmlns:a16="http://schemas.microsoft.com/office/drawing/2014/main" id="{F1E4B239-5F05-487F-A016-72884D63390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9" name="Straight Connector 153">
              <a:extLst>
                <a:ext uri="{FF2B5EF4-FFF2-40B4-BE49-F238E27FC236}">
                  <a16:creationId xmlns:a16="http://schemas.microsoft.com/office/drawing/2014/main" id="{9978A488-FB5C-4776-B6D6-D8B5AE85E85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154">
              <a:extLst>
                <a:ext uri="{FF2B5EF4-FFF2-40B4-BE49-F238E27FC236}">
                  <a16:creationId xmlns:a16="http://schemas.microsoft.com/office/drawing/2014/main" id="{0207F7D4-E23C-4BEF-BC7F-0F528422A70D}"/>
                </a:ext>
              </a:extLst>
            </p:cNvPr>
            <p:cNvSpPr/>
            <p:nvPr/>
          </p:nvSpPr>
          <p:spPr>
            <a:xfrm>
              <a:off x="5124071" y="2502913"/>
              <a:ext cx="2407514" cy="47590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l-PL" sz="1400" dirty="0">
                  <a:solidFill>
                    <a:srgbClr val="6D6E70"/>
                  </a:solidFill>
                </a:rPr>
                <a:t>Ministarstvo gospodarstva i održivog razvoja</a:t>
              </a: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1" name="Rectangle 155">
              <a:extLst>
                <a:ext uri="{FF2B5EF4-FFF2-40B4-BE49-F238E27FC236}">
                  <a16:creationId xmlns:a16="http://schemas.microsoft.com/office/drawing/2014/main" id="{4E3F127C-7ABA-48BB-9897-90AE39F769AC}"/>
                </a:ext>
              </a:extLst>
            </p:cNvPr>
            <p:cNvSpPr/>
            <p:nvPr/>
          </p:nvSpPr>
          <p:spPr>
            <a:xfrm>
              <a:off x="5065058" y="2013549"/>
              <a:ext cx="2293154" cy="3079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Poziv objavljuje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2" name="Group 156">
            <a:extLst>
              <a:ext uri="{FF2B5EF4-FFF2-40B4-BE49-F238E27FC236}">
                <a16:creationId xmlns:a16="http://schemas.microsoft.com/office/drawing/2014/main" id="{1104E833-4D7E-41CB-BD22-5E534927B33D}"/>
              </a:ext>
            </a:extLst>
          </p:cNvPr>
          <p:cNvGrpSpPr/>
          <p:nvPr/>
        </p:nvGrpSpPr>
        <p:grpSpPr>
          <a:xfrm>
            <a:off x="8292692" y="3700163"/>
            <a:ext cx="3407189" cy="1710081"/>
            <a:chOff x="4825572" y="1903543"/>
            <a:chExt cx="2901809" cy="1552571"/>
          </a:xfrm>
        </p:grpSpPr>
        <p:sp>
          <p:nvSpPr>
            <p:cNvPr id="83" name="Rectangle: Rounded Corners 157">
              <a:extLst>
                <a:ext uri="{FF2B5EF4-FFF2-40B4-BE49-F238E27FC236}">
                  <a16:creationId xmlns:a16="http://schemas.microsoft.com/office/drawing/2014/main" id="{E05957AB-E457-4563-B67A-D3173839BAC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4" name="Straight Connector 158">
              <a:extLst>
                <a:ext uri="{FF2B5EF4-FFF2-40B4-BE49-F238E27FC236}">
                  <a16:creationId xmlns:a16="http://schemas.microsoft.com/office/drawing/2014/main" id="{9CBE4D7A-1B11-43DD-BCF2-F2D635B4DD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3" y="1174280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159">
              <a:extLst>
                <a:ext uri="{FF2B5EF4-FFF2-40B4-BE49-F238E27FC236}">
                  <a16:creationId xmlns:a16="http://schemas.microsoft.com/office/drawing/2014/main" id="{98CF6260-8AA1-4D4C-B258-E236C92BEAB7}"/>
                </a:ext>
              </a:extLst>
            </p:cNvPr>
            <p:cNvSpPr/>
            <p:nvPr/>
          </p:nvSpPr>
          <p:spPr>
            <a:xfrm>
              <a:off x="5132126" y="2597807"/>
              <a:ext cx="2293154" cy="33531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b="1" dirty="0">
                  <a:solidFill>
                    <a:srgbClr val="6D6E70"/>
                  </a:solidFill>
                </a:rPr>
                <a:t>33 milijuna eura</a:t>
              </a:r>
              <a:endParaRPr kumimoji="0" lang="en-IN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6" name="Rectangle 160">
              <a:extLst>
                <a:ext uri="{FF2B5EF4-FFF2-40B4-BE49-F238E27FC236}">
                  <a16:creationId xmlns:a16="http://schemas.microsoft.com/office/drawing/2014/main" id="{3297F1F8-6A60-405B-ACD9-534338BD336D}"/>
                </a:ext>
              </a:extLst>
            </p:cNvPr>
            <p:cNvSpPr/>
            <p:nvPr/>
          </p:nvSpPr>
          <p:spPr>
            <a:xfrm>
              <a:off x="5129899" y="2007018"/>
              <a:ext cx="2293154" cy="30737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Vrijednost poziva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7" name="Group 146">
            <a:extLst>
              <a:ext uri="{FF2B5EF4-FFF2-40B4-BE49-F238E27FC236}">
                <a16:creationId xmlns:a16="http://schemas.microsoft.com/office/drawing/2014/main" id="{2AB47924-2933-45EC-9CC4-AA0D1EE8B694}"/>
              </a:ext>
            </a:extLst>
          </p:cNvPr>
          <p:cNvGrpSpPr/>
          <p:nvPr/>
        </p:nvGrpSpPr>
        <p:grpSpPr>
          <a:xfrm>
            <a:off x="8283442" y="1639549"/>
            <a:ext cx="3428041" cy="1883270"/>
            <a:chOff x="4825572" y="1903543"/>
            <a:chExt cx="2901809" cy="2250031"/>
          </a:xfrm>
        </p:grpSpPr>
        <p:sp>
          <p:nvSpPr>
            <p:cNvPr id="88" name="Rectangle: Rounded Corners 147">
              <a:extLst>
                <a:ext uri="{FF2B5EF4-FFF2-40B4-BE49-F238E27FC236}">
                  <a16:creationId xmlns:a16="http://schemas.microsoft.com/office/drawing/2014/main" id="{F7679AB6-7C5D-485A-ADEE-371B295E6A84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9" name="Straight Connector 148">
              <a:extLst>
                <a:ext uri="{FF2B5EF4-FFF2-40B4-BE49-F238E27FC236}">
                  <a16:creationId xmlns:a16="http://schemas.microsoft.com/office/drawing/2014/main" id="{F89AB09B-C172-48BD-AEDE-A75E0FD1754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2403" y="1266378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149">
              <a:extLst>
                <a:ext uri="{FF2B5EF4-FFF2-40B4-BE49-F238E27FC236}">
                  <a16:creationId xmlns:a16="http://schemas.microsoft.com/office/drawing/2014/main" id="{1456D567-D9F2-49B0-AF7F-F3AF33C458AB}"/>
                </a:ext>
              </a:extLst>
            </p:cNvPr>
            <p:cNvSpPr/>
            <p:nvPr/>
          </p:nvSpPr>
          <p:spPr>
            <a:xfrm>
              <a:off x="5204517" y="2862479"/>
              <a:ext cx="2192721" cy="36771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Mala, srednja i velika poduzeća</a:t>
              </a:r>
            </a:p>
          </p:txBody>
        </p:sp>
        <p:sp>
          <p:nvSpPr>
            <p:cNvPr id="91" name="Rectangle 150">
              <a:extLst>
                <a:ext uri="{FF2B5EF4-FFF2-40B4-BE49-F238E27FC236}">
                  <a16:creationId xmlns:a16="http://schemas.microsoft.com/office/drawing/2014/main" id="{01E166A8-9E63-413D-A068-CA3C76F25FBF}"/>
                </a:ext>
              </a:extLst>
            </p:cNvPr>
            <p:cNvSpPr/>
            <p:nvPr/>
          </p:nvSpPr>
          <p:spPr>
            <a:xfrm>
              <a:off x="5129899" y="1980136"/>
              <a:ext cx="2293154" cy="4044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Prihvatljivi prijavitelji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157" name="Grupa 156">
            <a:extLst>
              <a:ext uri="{FF2B5EF4-FFF2-40B4-BE49-F238E27FC236}">
                <a16:creationId xmlns:a16="http://schemas.microsoft.com/office/drawing/2014/main" id="{5A5CA612-3E97-4E49-BC39-5919DA58469E}"/>
              </a:ext>
            </a:extLst>
          </p:cNvPr>
          <p:cNvGrpSpPr/>
          <p:nvPr/>
        </p:nvGrpSpPr>
        <p:grpSpPr>
          <a:xfrm>
            <a:off x="4057254" y="4163571"/>
            <a:ext cx="728799" cy="718694"/>
            <a:chOff x="4057254" y="4163571"/>
            <a:chExt cx="728799" cy="718694"/>
          </a:xfrm>
        </p:grpSpPr>
        <p:grpSp>
          <p:nvGrpSpPr>
            <p:cNvPr id="144" name="Grupa 143">
              <a:extLst>
                <a:ext uri="{FF2B5EF4-FFF2-40B4-BE49-F238E27FC236}">
                  <a16:creationId xmlns:a16="http://schemas.microsoft.com/office/drawing/2014/main" id="{84B8A85A-8CAD-4368-A32C-30F9FF2E40DF}"/>
                </a:ext>
              </a:extLst>
            </p:cNvPr>
            <p:cNvGrpSpPr/>
            <p:nvPr/>
          </p:nvGrpSpPr>
          <p:grpSpPr>
            <a:xfrm>
              <a:off x="4057254" y="4163571"/>
              <a:ext cx="728799" cy="718694"/>
              <a:chOff x="3171776" y="4571533"/>
              <a:chExt cx="813028" cy="791195"/>
            </a:xfrm>
          </p:grpSpPr>
          <p:sp>
            <p:nvSpPr>
              <p:cNvPr id="145" name="Dijagram toka: Poveznik 144">
                <a:extLst>
                  <a:ext uri="{FF2B5EF4-FFF2-40B4-BE49-F238E27FC236}">
                    <a16:creationId xmlns:a16="http://schemas.microsoft.com/office/drawing/2014/main" id="{527D2F18-43A6-4F1F-AC77-18327A6CA9C2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6" name="Dijagram toka: Poveznik 145">
                <a:extLst>
                  <a:ext uri="{FF2B5EF4-FFF2-40B4-BE49-F238E27FC236}">
                    <a16:creationId xmlns:a16="http://schemas.microsoft.com/office/drawing/2014/main" id="{93BE73EA-8D98-42F9-B59B-C07EC52AC19F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6" name="Grafika 155" descr="Coins outline">
              <a:extLst>
                <a:ext uri="{FF2B5EF4-FFF2-40B4-BE49-F238E27FC236}">
                  <a16:creationId xmlns:a16="http://schemas.microsoft.com/office/drawing/2014/main" id="{2C7AC466-CBAF-4DF8-8F1B-5ADE2EB0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05237" y="4347015"/>
              <a:ext cx="406918" cy="406918"/>
            </a:xfrm>
            <a:prstGeom prst="rect">
              <a:avLst/>
            </a:prstGeom>
          </p:spPr>
        </p:pic>
      </p:grpSp>
      <p:pic>
        <p:nvPicPr>
          <p:cNvPr id="10" name="Slika 9">
            <a:extLst>
              <a:ext uri="{FF2B5EF4-FFF2-40B4-BE49-F238E27FC236}">
                <a16:creationId xmlns:a16="http://schemas.microsoft.com/office/drawing/2014/main" id="{C2047F43-3C8D-E474-C15E-6AFED2F641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8432" y="29960"/>
            <a:ext cx="1487070" cy="1332474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389AC444-38F9-5403-0D3C-104482605A1A}"/>
              </a:ext>
            </a:extLst>
          </p:cNvPr>
          <p:cNvGrpSpPr/>
          <p:nvPr/>
        </p:nvGrpSpPr>
        <p:grpSpPr>
          <a:xfrm>
            <a:off x="3986401" y="2253418"/>
            <a:ext cx="728799" cy="718694"/>
            <a:chOff x="3171776" y="4571533"/>
            <a:chExt cx="813028" cy="791195"/>
          </a:xfrm>
        </p:grpSpPr>
        <p:sp>
          <p:nvSpPr>
            <p:cNvPr id="15" name="Dijagram toka: Poveznik 14">
              <a:extLst>
                <a:ext uri="{FF2B5EF4-FFF2-40B4-BE49-F238E27FC236}">
                  <a16:creationId xmlns:a16="http://schemas.microsoft.com/office/drawing/2014/main" id="{86C88EEB-B279-8C10-5B96-CDC46C2CF30A}"/>
                </a:ext>
              </a:extLst>
            </p:cNvPr>
            <p:cNvSpPr/>
            <p:nvPr/>
          </p:nvSpPr>
          <p:spPr>
            <a:xfrm>
              <a:off x="3171776" y="4571533"/>
              <a:ext cx="813028" cy="791195"/>
            </a:xfrm>
            <a:prstGeom prst="flowChartConnector">
              <a:avLst/>
            </a:prstGeom>
            <a:solidFill>
              <a:srgbClr val="26659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6" name="Dijagram toka: Poveznik 15">
              <a:extLst>
                <a:ext uri="{FF2B5EF4-FFF2-40B4-BE49-F238E27FC236}">
                  <a16:creationId xmlns:a16="http://schemas.microsoft.com/office/drawing/2014/main" id="{F513CC65-53D2-E396-91B2-B7220F08984C}"/>
                </a:ext>
              </a:extLst>
            </p:cNvPr>
            <p:cNvSpPr/>
            <p:nvPr/>
          </p:nvSpPr>
          <p:spPr>
            <a:xfrm>
              <a:off x="3266281" y="4662243"/>
              <a:ext cx="624019" cy="611537"/>
            </a:xfrm>
            <a:prstGeom prst="flowChartConnector">
              <a:avLst/>
            </a:prstGeom>
            <a:solidFill>
              <a:srgbClr val="26659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pic>
        <p:nvPicPr>
          <p:cNvPr id="17" name="Grafika 16" descr="Fast Forward outline">
            <a:extLst>
              <a:ext uri="{FF2B5EF4-FFF2-40B4-BE49-F238E27FC236}">
                <a16:creationId xmlns:a16="http://schemas.microsoft.com/office/drawing/2014/main" id="{AAE1C81A-1971-BBFD-E716-6862D05CC7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06811" y="2348316"/>
            <a:ext cx="528899" cy="528899"/>
          </a:xfrm>
          <a:prstGeom prst="rect">
            <a:avLst/>
          </a:prstGeom>
        </p:spPr>
      </p:pic>
      <p:grpSp>
        <p:nvGrpSpPr>
          <p:cNvPr id="26" name="Grupa 25">
            <a:extLst>
              <a:ext uri="{FF2B5EF4-FFF2-40B4-BE49-F238E27FC236}">
                <a16:creationId xmlns:a16="http://schemas.microsoft.com/office/drawing/2014/main" id="{6D24C499-97B4-EED7-4DF8-39E99625D63F}"/>
              </a:ext>
            </a:extLst>
          </p:cNvPr>
          <p:cNvGrpSpPr/>
          <p:nvPr/>
        </p:nvGrpSpPr>
        <p:grpSpPr>
          <a:xfrm>
            <a:off x="7935842" y="2265903"/>
            <a:ext cx="728799" cy="718694"/>
            <a:chOff x="7935842" y="2265903"/>
            <a:chExt cx="728799" cy="718694"/>
          </a:xfrm>
        </p:grpSpPr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D8E2FCF2-3EE8-A20E-17BE-39C2556E0AFB}"/>
                </a:ext>
              </a:extLst>
            </p:cNvPr>
            <p:cNvGrpSpPr/>
            <p:nvPr/>
          </p:nvGrpSpPr>
          <p:grpSpPr>
            <a:xfrm>
              <a:off x="7935842" y="2265903"/>
              <a:ext cx="728799" cy="718694"/>
              <a:chOff x="3171776" y="4571533"/>
              <a:chExt cx="813028" cy="791195"/>
            </a:xfrm>
          </p:grpSpPr>
          <p:sp>
            <p:nvSpPr>
              <p:cNvPr id="20" name="Dijagram toka: Poveznik 19">
                <a:extLst>
                  <a:ext uri="{FF2B5EF4-FFF2-40B4-BE49-F238E27FC236}">
                    <a16:creationId xmlns:a16="http://schemas.microsoft.com/office/drawing/2014/main" id="{44AE22A6-BF37-BD7C-7E18-FC2B8F69854D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1" name="Dijagram toka: Poveznik 20">
                <a:extLst>
                  <a:ext uri="{FF2B5EF4-FFF2-40B4-BE49-F238E27FC236}">
                    <a16:creationId xmlns:a16="http://schemas.microsoft.com/office/drawing/2014/main" id="{FB8ED875-BE51-8398-7733-769461DBBCD6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8" name="Grafika 17" descr="Users with solid fill">
              <a:extLst>
                <a:ext uri="{FF2B5EF4-FFF2-40B4-BE49-F238E27FC236}">
                  <a16:creationId xmlns:a16="http://schemas.microsoft.com/office/drawing/2014/main" id="{5F411993-6832-332C-8025-C3245D66D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087022" y="2391017"/>
              <a:ext cx="416898" cy="468466"/>
            </a:xfrm>
            <a:prstGeom prst="rect">
              <a:avLst/>
            </a:prstGeom>
          </p:spPr>
        </p:pic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2F49A356-2054-29D0-8677-1C6B5AFAF315}"/>
              </a:ext>
            </a:extLst>
          </p:cNvPr>
          <p:cNvGrpSpPr/>
          <p:nvPr/>
        </p:nvGrpSpPr>
        <p:grpSpPr>
          <a:xfrm>
            <a:off x="7964609" y="4321877"/>
            <a:ext cx="728799" cy="718694"/>
            <a:chOff x="7964609" y="4321877"/>
            <a:chExt cx="728799" cy="718694"/>
          </a:xfrm>
        </p:grpSpPr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F1FB3CF5-23DF-48F4-E625-B28C322D2E9B}"/>
                </a:ext>
              </a:extLst>
            </p:cNvPr>
            <p:cNvGrpSpPr/>
            <p:nvPr/>
          </p:nvGrpSpPr>
          <p:grpSpPr>
            <a:xfrm>
              <a:off x="7964609" y="4321877"/>
              <a:ext cx="728799" cy="718694"/>
              <a:chOff x="3171776" y="4571533"/>
              <a:chExt cx="813028" cy="791195"/>
            </a:xfrm>
          </p:grpSpPr>
          <p:sp>
            <p:nvSpPr>
              <p:cNvPr id="23" name="Dijagram toka: Poveznik 22">
                <a:extLst>
                  <a:ext uri="{FF2B5EF4-FFF2-40B4-BE49-F238E27FC236}">
                    <a16:creationId xmlns:a16="http://schemas.microsoft.com/office/drawing/2014/main" id="{E3F8D1CF-3C47-9958-657F-4A6899D1FFC8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4" name="Dijagram toka: Poveznik 23">
                <a:extLst>
                  <a:ext uri="{FF2B5EF4-FFF2-40B4-BE49-F238E27FC236}">
                    <a16:creationId xmlns:a16="http://schemas.microsoft.com/office/drawing/2014/main" id="{52449081-1B54-98E6-3566-398C8CF9E381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61" name="Grafika 160" descr="Piggy Bank outline">
              <a:extLst>
                <a:ext uri="{FF2B5EF4-FFF2-40B4-BE49-F238E27FC236}">
                  <a16:creationId xmlns:a16="http://schemas.microsoft.com/office/drawing/2014/main" id="{82E0A90A-3744-4F09-AAE7-6E2B7DE8D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110266" y="4440119"/>
              <a:ext cx="469661" cy="469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95579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3" y="6179631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9506" y="177008"/>
            <a:ext cx="103051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000" dirty="0">
                <a:solidFill>
                  <a:schemeClr val="accent4">
                    <a:lumMod val="75000"/>
                  </a:schemeClr>
                </a:solidFill>
              </a:rPr>
              <a:t>Priprema i istraživanje geotermalnog potencijala u kontekstu centraliziranog grijanja</a:t>
            </a:r>
            <a:endParaRPr lang="hr-HR" sz="30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hr-HR" sz="2400" dirty="0">
                <a:solidFill>
                  <a:srgbClr val="FF0000"/>
                </a:solidFill>
              </a:rPr>
              <a:t>– u fazi sklapanja Ugovora</a:t>
            </a:r>
          </a:p>
        </p:txBody>
      </p:sp>
      <p:pic>
        <p:nvPicPr>
          <p:cNvPr id="9" name="Picture 3" descr="znak_fotka_plavo_zeleno_dorada.psd">
            <a:extLst>
              <a:ext uri="{FF2B5EF4-FFF2-40B4-BE49-F238E27FC236}">
                <a16:creationId xmlns:a16="http://schemas.microsoft.com/office/drawing/2014/main" id="{F78B20A5-DB93-4F41-956E-CB0EAA7FD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113613" y="4560924"/>
            <a:ext cx="1469953" cy="3124200"/>
          </a:xfrm>
          <a:prstGeom prst="rect">
            <a:avLst/>
          </a:prstGeom>
        </p:spPr>
      </p:pic>
      <p:sp>
        <p:nvSpPr>
          <p:cNvPr id="11" name="Oval 4">
            <a:extLst>
              <a:ext uri="{FF2B5EF4-FFF2-40B4-BE49-F238E27FC236}">
                <a16:creationId xmlns:a16="http://schemas.microsoft.com/office/drawing/2014/main" id="{7F490916-459F-4BD9-8447-4AD7895515DA}"/>
              </a:ext>
            </a:extLst>
          </p:cNvPr>
          <p:cNvSpPr/>
          <p:nvPr/>
        </p:nvSpPr>
        <p:spPr>
          <a:xfrm>
            <a:off x="10435997" y="4608441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3">
            <a:extLst>
              <a:ext uri="{FF2B5EF4-FFF2-40B4-BE49-F238E27FC236}">
                <a16:creationId xmlns:a16="http://schemas.microsoft.com/office/drawing/2014/main" id="{1467B601-F96E-477C-98CE-14C90872FEC7}"/>
              </a:ext>
            </a:extLst>
          </p:cNvPr>
          <p:cNvGrpSpPr/>
          <p:nvPr/>
        </p:nvGrpSpPr>
        <p:grpSpPr>
          <a:xfrm>
            <a:off x="4435514" y="1612027"/>
            <a:ext cx="3450987" cy="1883271"/>
            <a:chOff x="4825572" y="1903543"/>
            <a:chExt cx="2921233" cy="1847828"/>
          </a:xfrm>
        </p:grpSpPr>
        <p:sp>
          <p:nvSpPr>
            <p:cNvPr id="73" name="Rectangle: Rounded Corners 1">
              <a:extLst>
                <a:ext uri="{FF2B5EF4-FFF2-40B4-BE49-F238E27FC236}">
                  <a16:creationId xmlns:a16="http://schemas.microsoft.com/office/drawing/2014/main" id="{216A1E4B-815A-4448-8A0E-3B07EC39A111}"/>
                </a:ext>
              </a:extLst>
            </p:cNvPr>
            <p:cNvSpPr/>
            <p:nvPr/>
          </p:nvSpPr>
          <p:spPr>
            <a:xfrm>
              <a:off x="4825572" y="1903543"/>
              <a:ext cx="2901809" cy="1847828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4" name="Straight Connector 36">
              <a:extLst>
                <a:ext uri="{FF2B5EF4-FFF2-40B4-BE49-F238E27FC236}">
                  <a16:creationId xmlns:a16="http://schemas.microsoft.com/office/drawing/2014/main" id="{218B9038-2206-4EE1-BD20-0766014A6E5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2665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41">
              <a:extLst>
                <a:ext uri="{FF2B5EF4-FFF2-40B4-BE49-F238E27FC236}">
                  <a16:creationId xmlns:a16="http://schemas.microsoft.com/office/drawing/2014/main" id="{7D077136-0B4A-4116-A19D-34AE849B8DD1}"/>
                </a:ext>
              </a:extLst>
            </p:cNvPr>
            <p:cNvSpPr/>
            <p:nvPr/>
          </p:nvSpPr>
          <p:spPr>
            <a:xfrm>
              <a:off x="4893147" y="2335259"/>
              <a:ext cx="2853658" cy="132873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1400" dirty="0">
                  <a:solidFill>
                    <a:srgbClr val="6D6E70"/>
                  </a:solidFill>
                </a:rPr>
                <a:t>Projektom će se procijeniti geotermalni potencijal određenih područja u čijoj postoje potrošači koji bi mogli koristiti toplinsku energiju iz geotermalne vode.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hr-HR" sz="1400" i="1" dirty="0">
                <a:solidFill>
                  <a:srgbClr val="6D6E70"/>
                </a:solidFill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1200" i="1" dirty="0">
                  <a:solidFill>
                    <a:srgbClr val="6D6E70"/>
                  </a:solidFill>
                </a:rPr>
                <a:t>*Podnošenje prijava završeno 25.5. 2023.</a:t>
              </a:r>
              <a:r>
                <a:rPr lang="hr-HR" sz="1200" dirty="0">
                  <a:solidFill>
                    <a:srgbClr val="6D6E70"/>
                  </a:solidFill>
                </a:rPr>
                <a:t> </a:t>
              </a:r>
              <a:endPara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76" name="Rectangle 42">
              <a:extLst>
                <a:ext uri="{FF2B5EF4-FFF2-40B4-BE49-F238E27FC236}">
                  <a16:creationId xmlns:a16="http://schemas.microsoft.com/office/drawing/2014/main" id="{9F275C1C-11EE-4684-9E97-D18518AA795D}"/>
                </a:ext>
              </a:extLst>
            </p:cNvPr>
            <p:cNvSpPr/>
            <p:nvPr/>
          </p:nvSpPr>
          <p:spPr>
            <a:xfrm>
              <a:off x="5129899" y="1980136"/>
              <a:ext cx="2293154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Predmet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pic>
        <p:nvPicPr>
          <p:cNvPr id="12" name="Slika 11">
            <a:extLst>
              <a:ext uri="{FF2B5EF4-FFF2-40B4-BE49-F238E27FC236}">
                <a16:creationId xmlns:a16="http://schemas.microsoft.com/office/drawing/2014/main" id="{F9B52028-5DD2-578B-F015-ED0AF8CF5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576" y="2052024"/>
            <a:ext cx="4325166" cy="3243875"/>
          </a:xfrm>
          <a:prstGeom prst="rect">
            <a:avLst/>
          </a:prstGeom>
        </p:spPr>
      </p:pic>
      <p:grpSp>
        <p:nvGrpSpPr>
          <p:cNvPr id="77" name="Group 151">
            <a:extLst>
              <a:ext uri="{FF2B5EF4-FFF2-40B4-BE49-F238E27FC236}">
                <a16:creationId xmlns:a16="http://schemas.microsoft.com/office/drawing/2014/main" id="{9DFE9002-5969-4900-9C9E-79975A292A0F}"/>
              </a:ext>
            </a:extLst>
          </p:cNvPr>
          <p:cNvGrpSpPr/>
          <p:nvPr/>
        </p:nvGrpSpPr>
        <p:grpSpPr>
          <a:xfrm>
            <a:off x="4421654" y="3694764"/>
            <a:ext cx="3388891" cy="1706937"/>
            <a:chOff x="4825572" y="1903543"/>
            <a:chExt cx="2901809" cy="1552571"/>
          </a:xfrm>
        </p:grpSpPr>
        <p:sp>
          <p:nvSpPr>
            <p:cNvPr id="78" name="Rectangle: Rounded Corners 152">
              <a:extLst>
                <a:ext uri="{FF2B5EF4-FFF2-40B4-BE49-F238E27FC236}">
                  <a16:creationId xmlns:a16="http://schemas.microsoft.com/office/drawing/2014/main" id="{F1E4B239-5F05-487F-A016-72884D63390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9" name="Straight Connector 153">
              <a:extLst>
                <a:ext uri="{FF2B5EF4-FFF2-40B4-BE49-F238E27FC236}">
                  <a16:creationId xmlns:a16="http://schemas.microsoft.com/office/drawing/2014/main" id="{9978A488-FB5C-4776-B6D6-D8B5AE85E85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154">
              <a:extLst>
                <a:ext uri="{FF2B5EF4-FFF2-40B4-BE49-F238E27FC236}">
                  <a16:creationId xmlns:a16="http://schemas.microsoft.com/office/drawing/2014/main" id="{0207F7D4-E23C-4BEF-BC7F-0F528422A70D}"/>
                </a:ext>
              </a:extLst>
            </p:cNvPr>
            <p:cNvSpPr/>
            <p:nvPr/>
          </p:nvSpPr>
          <p:spPr>
            <a:xfrm>
              <a:off x="5124071" y="2502913"/>
              <a:ext cx="2407514" cy="47590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l-PL" sz="1400" dirty="0">
                  <a:solidFill>
                    <a:srgbClr val="6D6E70"/>
                  </a:solidFill>
                </a:rPr>
                <a:t>Ministarstvo gospodarstva i održivog razvoja</a:t>
              </a:r>
            </a:p>
          </p:txBody>
        </p:sp>
        <p:sp>
          <p:nvSpPr>
            <p:cNvPr id="81" name="Rectangle 155">
              <a:extLst>
                <a:ext uri="{FF2B5EF4-FFF2-40B4-BE49-F238E27FC236}">
                  <a16:creationId xmlns:a16="http://schemas.microsoft.com/office/drawing/2014/main" id="{4E3F127C-7ABA-48BB-9897-90AE39F769AC}"/>
                </a:ext>
              </a:extLst>
            </p:cNvPr>
            <p:cNvSpPr/>
            <p:nvPr/>
          </p:nvSpPr>
          <p:spPr>
            <a:xfrm>
              <a:off x="5065058" y="2013549"/>
              <a:ext cx="2293154" cy="3079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Poziv objavljuje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2" name="Group 156">
            <a:extLst>
              <a:ext uri="{FF2B5EF4-FFF2-40B4-BE49-F238E27FC236}">
                <a16:creationId xmlns:a16="http://schemas.microsoft.com/office/drawing/2014/main" id="{1104E833-4D7E-41CB-BD22-5E534927B33D}"/>
              </a:ext>
            </a:extLst>
          </p:cNvPr>
          <p:cNvGrpSpPr/>
          <p:nvPr/>
        </p:nvGrpSpPr>
        <p:grpSpPr>
          <a:xfrm>
            <a:off x="8292692" y="3700163"/>
            <a:ext cx="3407189" cy="1710081"/>
            <a:chOff x="4825572" y="1903543"/>
            <a:chExt cx="2901809" cy="1552571"/>
          </a:xfrm>
        </p:grpSpPr>
        <p:sp>
          <p:nvSpPr>
            <p:cNvPr id="83" name="Rectangle: Rounded Corners 157">
              <a:extLst>
                <a:ext uri="{FF2B5EF4-FFF2-40B4-BE49-F238E27FC236}">
                  <a16:creationId xmlns:a16="http://schemas.microsoft.com/office/drawing/2014/main" id="{E05957AB-E457-4563-B67A-D3173839BAC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4" name="Straight Connector 158">
              <a:extLst>
                <a:ext uri="{FF2B5EF4-FFF2-40B4-BE49-F238E27FC236}">
                  <a16:creationId xmlns:a16="http://schemas.microsoft.com/office/drawing/2014/main" id="{9CBE4D7A-1B11-43DD-BCF2-F2D635B4DD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3" y="1174280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159">
              <a:extLst>
                <a:ext uri="{FF2B5EF4-FFF2-40B4-BE49-F238E27FC236}">
                  <a16:creationId xmlns:a16="http://schemas.microsoft.com/office/drawing/2014/main" id="{98CF6260-8AA1-4D4C-B258-E236C92BEAB7}"/>
                </a:ext>
              </a:extLst>
            </p:cNvPr>
            <p:cNvSpPr/>
            <p:nvPr/>
          </p:nvSpPr>
          <p:spPr>
            <a:xfrm>
              <a:off x="5132126" y="2597807"/>
              <a:ext cx="2293154" cy="33531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b="1" dirty="0">
                  <a:solidFill>
                    <a:srgbClr val="6D6E70"/>
                  </a:solidFill>
                </a:rPr>
                <a:t>29.862.631,89 eura</a:t>
              </a:r>
              <a:endParaRPr kumimoji="0" lang="en-IN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6" name="Rectangle 160">
              <a:extLst>
                <a:ext uri="{FF2B5EF4-FFF2-40B4-BE49-F238E27FC236}">
                  <a16:creationId xmlns:a16="http://schemas.microsoft.com/office/drawing/2014/main" id="{3297F1F8-6A60-405B-ACD9-534338BD336D}"/>
                </a:ext>
              </a:extLst>
            </p:cNvPr>
            <p:cNvSpPr/>
            <p:nvPr/>
          </p:nvSpPr>
          <p:spPr>
            <a:xfrm>
              <a:off x="5129899" y="2007018"/>
              <a:ext cx="2293154" cy="30737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Vrijednost poziva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7" name="Group 146">
            <a:extLst>
              <a:ext uri="{FF2B5EF4-FFF2-40B4-BE49-F238E27FC236}">
                <a16:creationId xmlns:a16="http://schemas.microsoft.com/office/drawing/2014/main" id="{2AB47924-2933-45EC-9CC4-AA0D1EE8B694}"/>
              </a:ext>
            </a:extLst>
          </p:cNvPr>
          <p:cNvGrpSpPr/>
          <p:nvPr/>
        </p:nvGrpSpPr>
        <p:grpSpPr>
          <a:xfrm>
            <a:off x="8283442" y="1639549"/>
            <a:ext cx="3428041" cy="1883270"/>
            <a:chOff x="4825572" y="1903543"/>
            <a:chExt cx="2901809" cy="2250031"/>
          </a:xfrm>
        </p:grpSpPr>
        <p:sp>
          <p:nvSpPr>
            <p:cNvPr id="88" name="Rectangle: Rounded Corners 147">
              <a:extLst>
                <a:ext uri="{FF2B5EF4-FFF2-40B4-BE49-F238E27FC236}">
                  <a16:creationId xmlns:a16="http://schemas.microsoft.com/office/drawing/2014/main" id="{F7679AB6-7C5D-485A-ADEE-371B295E6A84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9" name="Straight Connector 148">
              <a:extLst>
                <a:ext uri="{FF2B5EF4-FFF2-40B4-BE49-F238E27FC236}">
                  <a16:creationId xmlns:a16="http://schemas.microsoft.com/office/drawing/2014/main" id="{F89AB09B-C172-48BD-AEDE-A75E0FD1754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2403" y="1266378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149">
              <a:extLst>
                <a:ext uri="{FF2B5EF4-FFF2-40B4-BE49-F238E27FC236}">
                  <a16:creationId xmlns:a16="http://schemas.microsoft.com/office/drawing/2014/main" id="{1456D567-D9F2-49B0-AF7F-F3AF33C458AB}"/>
                </a:ext>
              </a:extLst>
            </p:cNvPr>
            <p:cNvSpPr/>
            <p:nvPr/>
          </p:nvSpPr>
          <p:spPr>
            <a:xfrm>
              <a:off x="5204517" y="2862479"/>
              <a:ext cx="2192721" cy="62511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Izravna dodjela </a:t>
              </a:r>
            </a:p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Agenciji za ugljikovodike</a:t>
              </a:r>
            </a:p>
          </p:txBody>
        </p:sp>
        <p:sp>
          <p:nvSpPr>
            <p:cNvPr id="91" name="Rectangle 150">
              <a:extLst>
                <a:ext uri="{FF2B5EF4-FFF2-40B4-BE49-F238E27FC236}">
                  <a16:creationId xmlns:a16="http://schemas.microsoft.com/office/drawing/2014/main" id="{01E166A8-9E63-413D-A068-CA3C76F25FBF}"/>
                </a:ext>
              </a:extLst>
            </p:cNvPr>
            <p:cNvSpPr/>
            <p:nvPr/>
          </p:nvSpPr>
          <p:spPr>
            <a:xfrm>
              <a:off x="5129899" y="1980136"/>
              <a:ext cx="2293154" cy="4044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Prihvatljivi prijavitelji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157" name="Grupa 156">
            <a:extLst>
              <a:ext uri="{FF2B5EF4-FFF2-40B4-BE49-F238E27FC236}">
                <a16:creationId xmlns:a16="http://schemas.microsoft.com/office/drawing/2014/main" id="{5A5CA612-3E97-4E49-BC39-5919DA58469E}"/>
              </a:ext>
            </a:extLst>
          </p:cNvPr>
          <p:cNvGrpSpPr/>
          <p:nvPr/>
        </p:nvGrpSpPr>
        <p:grpSpPr>
          <a:xfrm>
            <a:off x="4057254" y="4163571"/>
            <a:ext cx="728799" cy="718694"/>
            <a:chOff x="4057254" y="4163571"/>
            <a:chExt cx="728799" cy="718694"/>
          </a:xfrm>
        </p:grpSpPr>
        <p:grpSp>
          <p:nvGrpSpPr>
            <p:cNvPr id="144" name="Grupa 143">
              <a:extLst>
                <a:ext uri="{FF2B5EF4-FFF2-40B4-BE49-F238E27FC236}">
                  <a16:creationId xmlns:a16="http://schemas.microsoft.com/office/drawing/2014/main" id="{84B8A85A-8CAD-4368-A32C-30F9FF2E40DF}"/>
                </a:ext>
              </a:extLst>
            </p:cNvPr>
            <p:cNvGrpSpPr/>
            <p:nvPr/>
          </p:nvGrpSpPr>
          <p:grpSpPr>
            <a:xfrm>
              <a:off x="4057254" y="4163571"/>
              <a:ext cx="728799" cy="718694"/>
              <a:chOff x="3171776" y="4571533"/>
              <a:chExt cx="813028" cy="791195"/>
            </a:xfrm>
          </p:grpSpPr>
          <p:sp>
            <p:nvSpPr>
              <p:cNvPr id="145" name="Dijagram toka: Poveznik 144">
                <a:extLst>
                  <a:ext uri="{FF2B5EF4-FFF2-40B4-BE49-F238E27FC236}">
                    <a16:creationId xmlns:a16="http://schemas.microsoft.com/office/drawing/2014/main" id="{527D2F18-43A6-4F1F-AC77-18327A6CA9C2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6" name="Dijagram toka: Poveznik 145">
                <a:extLst>
                  <a:ext uri="{FF2B5EF4-FFF2-40B4-BE49-F238E27FC236}">
                    <a16:creationId xmlns:a16="http://schemas.microsoft.com/office/drawing/2014/main" id="{93BE73EA-8D98-42F9-B59B-C07EC52AC19F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6" name="Grafika 155" descr="Coins outline">
              <a:extLst>
                <a:ext uri="{FF2B5EF4-FFF2-40B4-BE49-F238E27FC236}">
                  <a16:creationId xmlns:a16="http://schemas.microsoft.com/office/drawing/2014/main" id="{2C7AC466-CBAF-4DF8-8F1B-5ADE2EB0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05237" y="4347015"/>
              <a:ext cx="406918" cy="406918"/>
            </a:xfrm>
            <a:prstGeom prst="rect">
              <a:avLst/>
            </a:prstGeom>
          </p:spPr>
        </p:pic>
      </p:grpSp>
      <p:pic>
        <p:nvPicPr>
          <p:cNvPr id="10" name="Slika 9">
            <a:extLst>
              <a:ext uri="{FF2B5EF4-FFF2-40B4-BE49-F238E27FC236}">
                <a16:creationId xmlns:a16="http://schemas.microsoft.com/office/drawing/2014/main" id="{C2047F43-3C8D-E474-C15E-6AFED2F641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8432" y="29960"/>
            <a:ext cx="1487070" cy="1332474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389AC444-38F9-5403-0D3C-104482605A1A}"/>
              </a:ext>
            </a:extLst>
          </p:cNvPr>
          <p:cNvGrpSpPr/>
          <p:nvPr/>
        </p:nvGrpSpPr>
        <p:grpSpPr>
          <a:xfrm>
            <a:off x="3999101" y="2266118"/>
            <a:ext cx="728799" cy="718694"/>
            <a:chOff x="3171776" y="4571533"/>
            <a:chExt cx="813028" cy="791195"/>
          </a:xfrm>
        </p:grpSpPr>
        <p:sp>
          <p:nvSpPr>
            <p:cNvPr id="15" name="Dijagram toka: Poveznik 14">
              <a:extLst>
                <a:ext uri="{FF2B5EF4-FFF2-40B4-BE49-F238E27FC236}">
                  <a16:creationId xmlns:a16="http://schemas.microsoft.com/office/drawing/2014/main" id="{86C88EEB-B279-8C10-5B96-CDC46C2CF30A}"/>
                </a:ext>
              </a:extLst>
            </p:cNvPr>
            <p:cNvSpPr/>
            <p:nvPr/>
          </p:nvSpPr>
          <p:spPr>
            <a:xfrm>
              <a:off x="3171776" y="4571533"/>
              <a:ext cx="813028" cy="791195"/>
            </a:xfrm>
            <a:prstGeom prst="flowChartConnector">
              <a:avLst/>
            </a:prstGeom>
            <a:solidFill>
              <a:srgbClr val="26659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6" name="Dijagram toka: Poveznik 15">
              <a:extLst>
                <a:ext uri="{FF2B5EF4-FFF2-40B4-BE49-F238E27FC236}">
                  <a16:creationId xmlns:a16="http://schemas.microsoft.com/office/drawing/2014/main" id="{F513CC65-53D2-E396-91B2-B7220F08984C}"/>
                </a:ext>
              </a:extLst>
            </p:cNvPr>
            <p:cNvSpPr/>
            <p:nvPr/>
          </p:nvSpPr>
          <p:spPr>
            <a:xfrm>
              <a:off x="3266281" y="4662243"/>
              <a:ext cx="624019" cy="611537"/>
            </a:xfrm>
            <a:prstGeom prst="flowChartConnector">
              <a:avLst/>
            </a:prstGeom>
            <a:solidFill>
              <a:srgbClr val="26659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pic>
        <p:nvPicPr>
          <p:cNvPr id="17" name="Grafika 16" descr="Fast Forward outline">
            <a:extLst>
              <a:ext uri="{FF2B5EF4-FFF2-40B4-BE49-F238E27FC236}">
                <a16:creationId xmlns:a16="http://schemas.microsoft.com/office/drawing/2014/main" id="{AAE1C81A-1971-BBFD-E716-6862D05CC7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20749" y="2361016"/>
            <a:ext cx="528899" cy="528899"/>
          </a:xfrm>
          <a:prstGeom prst="rect">
            <a:avLst/>
          </a:prstGeom>
        </p:spPr>
      </p:pic>
      <p:grpSp>
        <p:nvGrpSpPr>
          <p:cNvPr id="26" name="Grupa 25">
            <a:extLst>
              <a:ext uri="{FF2B5EF4-FFF2-40B4-BE49-F238E27FC236}">
                <a16:creationId xmlns:a16="http://schemas.microsoft.com/office/drawing/2014/main" id="{6D24C499-97B4-EED7-4DF8-39E99625D63F}"/>
              </a:ext>
            </a:extLst>
          </p:cNvPr>
          <p:cNvGrpSpPr/>
          <p:nvPr/>
        </p:nvGrpSpPr>
        <p:grpSpPr>
          <a:xfrm>
            <a:off x="7935842" y="2265903"/>
            <a:ext cx="728799" cy="718694"/>
            <a:chOff x="7935842" y="2265903"/>
            <a:chExt cx="728799" cy="718694"/>
          </a:xfrm>
        </p:grpSpPr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D8E2FCF2-3EE8-A20E-17BE-39C2556E0AFB}"/>
                </a:ext>
              </a:extLst>
            </p:cNvPr>
            <p:cNvGrpSpPr/>
            <p:nvPr/>
          </p:nvGrpSpPr>
          <p:grpSpPr>
            <a:xfrm>
              <a:off x="7935842" y="2265903"/>
              <a:ext cx="728799" cy="718694"/>
              <a:chOff x="3171776" y="4571533"/>
              <a:chExt cx="813028" cy="791195"/>
            </a:xfrm>
          </p:grpSpPr>
          <p:sp>
            <p:nvSpPr>
              <p:cNvPr id="20" name="Dijagram toka: Poveznik 19">
                <a:extLst>
                  <a:ext uri="{FF2B5EF4-FFF2-40B4-BE49-F238E27FC236}">
                    <a16:creationId xmlns:a16="http://schemas.microsoft.com/office/drawing/2014/main" id="{44AE22A6-BF37-BD7C-7E18-FC2B8F69854D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1" name="Dijagram toka: Poveznik 20">
                <a:extLst>
                  <a:ext uri="{FF2B5EF4-FFF2-40B4-BE49-F238E27FC236}">
                    <a16:creationId xmlns:a16="http://schemas.microsoft.com/office/drawing/2014/main" id="{FB8ED875-BE51-8398-7733-769461DBBCD6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8" name="Grafika 17" descr="Users with solid fill">
              <a:extLst>
                <a:ext uri="{FF2B5EF4-FFF2-40B4-BE49-F238E27FC236}">
                  <a16:creationId xmlns:a16="http://schemas.microsoft.com/office/drawing/2014/main" id="{5F411993-6832-332C-8025-C3245D66D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087022" y="2391017"/>
              <a:ext cx="416898" cy="468466"/>
            </a:xfrm>
            <a:prstGeom prst="rect">
              <a:avLst/>
            </a:prstGeom>
          </p:spPr>
        </p:pic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2F49A356-2054-29D0-8677-1C6B5AFAF315}"/>
              </a:ext>
            </a:extLst>
          </p:cNvPr>
          <p:cNvGrpSpPr/>
          <p:nvPr/>
        </p:nvGrpSpPr>
        <p:grpSpPr>
          <a:xfrm>
            <a:off x="7964609" y="4321877"/>
            <a:ext cx="728799" cy="718694"/>
            <a:chOff x="7964609" y="4321877"/>
            <a:chExt cx="728799" cy="718694"/>
          </a:xfrm>
        </p:grpSpPr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F1FB3CF5-23DF-48F4-E625-B28C322D2E9B}"/>
                </a:ext>
              </a:extLst>
            </p:cNvPr>
            <p:cNvGrpSpPr/>
            <p:nvPr/>
          </p:nvGrpSpPr>
          <p:grpSpPr>
            <a:xfrm>
              <a:off x="7964609" y="4321877"/>
              <a:ext cx="728799" cy="718694"/>
              <a:chOff x="3171776" y="4571533"/>
              <a:chExt cx="813028" cy="791195"/>
            </a:xfrm>
          </p:grpSpPr>
          <p:sp>
            <p:nvSpPr>
              <p:cNvPr id="23" name="Dijagram toka: Poveznik 22">
                <a:extLst>
                  <a:ext uri="{FF2B5EF4-FFF2-40B4-BE49-F238E27FC236}">
                    <a16:creationId xmlns:a16="http://schemas.microsoft.com/office/drawing/2014/main" id="{E3F8D1CF-3C47-9958-657F-4A6899D1FFC8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4" name="Dijagram toka: Poveznik 23">
                <a:extLst>
                  <a:ext uri="{FF2B5EF4-FFF2-40B4-BE49-F238E27FC236}">
                    <a16:creationId xmlns:a16="http://schemas.microsoft.com/office/drawing/2014/main" id="{52449081-1B54-98E6-3566-398C8CF9E381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61" name="Grafika 160" descr="Piggy Bank outline">
              <a:extLst>
                <a:ext uri="{FF2B5EF4-FFF2-40B4-BE49-F238E27FC236}">
                  <a16:creationId xmlns:a16="http://schemas.microsoft.com/office/drawing/2014/main" id="{82E0A90A-3744-4F09-AAE7-6E2B7DE8D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110266" y="4440119"/>
              <a:ext cx="469661" cy="469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54002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3" y="6179631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9506" y="177008"/>
            <a:ext cx="103051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>
                <a:solidFill>
                  <a:srgbClr val="26659D"/>
                </a:solidFill>
              </a:rPr>
              <a:t>Revitalizacija, izgradnja, digitalizacija i modernizacija hrvatske prijenosne elektroenergetske mreže</a:t>
            </a:r>
          </a:p>
          <a:p>
            <a:r>
              <a:rPr lang="hr-HR" sz="2400" dirty="0">
                <a:solidFill>
                  <a:srgbClr val="FF0000"/>
                </a:solidFill>
              </a:rPr>
              <a:t>– poziv u najavi</a:t>
            </a:r>
          </a:p>
        </p:txBody>
      </p:sp>
      <p:pic>
        <p:nvPicPr>
          <p:cNvPr id="9" name="Picture 3" descr="znak_fotka_plavo_zeleno_dorada.psd">
            <a:extLst>
              <a:ext uri="{FF2B5EF4-FFF2-40B4-BE49-F238E27FC236}">
                <a16:creationId xmlns:a16="http://schemas.microsoft.com/office/drawing/2014/main" id="{F78B20A5-DB93-4F41-956E-CB0EAA7FD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113613" y="4560924"/>
            <a:ext cx="1469953" cy="3124200"/>
          </a:xfrm>
          <a:prstGeom prst="rect">
            <a:avLst/>
          </a:prstGeom>
        </p:spPr>
      </p:pic>
      <p:sp>
        <p:nvSpPr>
          <p:cNvPr id="11" name="Oval 4">
            <a:extLst>
              <a:ext uri="{FF2B5EF4-FFF2-40B4-BE49-F238E27FC236}">
                <a16:creationId xmlns:a16="http://schemas.microsoft.com/office/drawing/2014/main" id="{7F490916-459F-4BD9-8447-4AD7895515DA}"/>
              </a:ext>
            </a:extLst>
          </p:cNvPr>
          <p:cNvSpPr/>
          <p:nvPr/>
        </p:nvSpPr>
        <p:spPr>
          <a:xfrm>
            <a:off x="10435997" y="4608441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3">
            <a:extLst>
              <a:ext uri="{FF2B5EF4-FFF2-40B4-BE49-F238E27FC236}">
                <a16:creationId xmlns:a16="http://schemas.microsoft.com/office/drawing/2014/main" id="{1467B601-F96E-477C-98CE-14C90872FEC7}"/>
              </a:ext>
            </a:extLst>
          </p:cNvPr>
          <p:cNvGrpSpPr/>
          <p:nvPr/>
        </p:nvGrpSpPr>
        <p:grpSpPr>
          <a:xfrm>
            <a:off x="4435515" y="1612027"/>
            <a:ext cx="3428041" cy="1883272"/>
            <a:chOff x="4825572" y="1903543"/>
            <a:chExt cx="2901809" cy="1847828"/>
          </a:xfrm>
        </p:grpSpPr>
        <p:sp>
          <p:nvSpPr>
            <p:cNvPr id="73" name="Rectangle: Rounded Corners 1">
              <a:extLst>
                <a:ext uri="{FF2B5EF4-FFF2-40B4-BE49-F238E27FC236}">
                  <a16:creationId xmlns:a16="http://schemas.microsoft.com/office/drawing/2014/main" id="{216A1E4B-815A-4448-8A0E-3B07EC39A111}"/>
                </a:ext>
              </a:extLst>
            </p:cNvPr>
            <p:cNvSpPr/>
            <p:nvPr/>
          </p:nvSpPr>
          <p:spPr>
            <a:xfrm>
              <a:off x="4825572" y="1903543"/>
              <a:ext cx="2901809" cy="1847828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4" name="Straight Connector 36">
              <a:extLst>
                <a:ext uri="{FF2B5EF4-FFF2-40B4-BE49-F238E27FC236}">
                  <a16:creationId xmlns:a16="http://schemas.microsoft.com/office/drawing/2014/main" id="{218B9038-2206-4EE1-BD20-0766014A6E5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2665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41">
              <a:extLst>
                <a:ext uri="{FF2B5EF4-FFF2-40B4-BE49-F238E27FC236}">
                  <a16:creationId xmlns:a16="http://schemas.microsoft.com/office/drawing/2014/main" id="{7D077136-0B4A-4116-A19D-34AE849B8DD1}"/>
                </a:ext>
              </a:extLst>
            </p:cNvPr>
            <p:cNvSpPr/>
            <p:nvPr/>
          </p:nvSpPr>
          <p:spPr>
            <a:xfrm>
              <a:off x="5077840" y="2590628"/>
              <a:ext cx="2417673" cy="51337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sv-SE" sz="1400" dirty="0">
                  <a:solidFill>
                    <a:schemeClr val="bg2">
                      <a:lumMod val="50000"/>
                    </a:schemeClr>
                  </a:solidFill>
                </a:rPr>
                <a:t>Modernizacija hrvatske distribucijske elektroenergetske mreže</a:t>
              </a:r>
              <a:endPara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76" name="Rectangle 42">
              <a:extLst>
                <a:ext uri="{FF2B5EF4-FFF2-40B4-BE49-F238E27FC236}">
                  <a16:creationId xmlns:a16="http://schemas.microsoft.com/office/drawing/2014/main" id="{9F275C1C-11EE-4684-9E97-D18518AA795D}"/>
                </a:ext>
              </a:extLst>
            </p:cNvPr>
            <p:cNvSpPr/>
            <p:nvPr/>
          </p:nvSpPr>
          <p:spPr>
            <a:xfrm>
              <a:off x="5129899" y="1980136"/>
              <a:ext cx="2293154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Predmet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77" name="Group 151">
            <a:extLst>
              <a:ext uri="{FF2B5EF4-FFF2-40B4-BE49-F238E27FC236}">
                <a16:creationId xmlns:a16="http://schemas.microsoft.com/office/drawing/2014/main" id="{9DFE9002-5969-4900-9C9E-79975A292A0F}"/>
              </a:ext>
            </a:extLst>
          </p:cNvPr>
          <p:cNvGrpSpPr/>
          <p:nvPr/>
        </p:nvGrpSpPr>
        <p:grpSpPr>
          <a:xfrm>
            <a:off x="4421654" y="3694764"/>
            <a:ext cx="3388891" cy="1706937"/>
            <a:chOff x="4825572" y="1903543"/>
            <a:chExt cx="2901809" cy="1552571"/>
          </a:xfrm>
        </p:grpSpPr>
        <p:sp>
          <p:nvSpPr>
            <p:cNvPr id="78" name="Rectangle: Rounded Corners 152">
              <a:extLst>
                <a:ext uri="{FF2B5EF4-FFF2-40B4-BE49-F238E27FC236}">
                  <a16:creationId xmlns:a16="http://schemas.microsoft.com/office/drawing/2014/main" id="{F1E4B239-5F05-487F-A016-72884D63390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9" name="Straight Connector 153">
              <a:extLst>
                <a:ext uri="{FF2B5EF4-FFF2-40B4-BE49-F238E27FC236}">
                  <a16:creationId xmlns:a16="http://schemas.microsoft.com/office/drawing/2014/main" id="{9978A488-FB5C-4776-B6D6-D8B5AE85E85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154">
              <a:extLst>
                <a:ext uri="{FF2B5EF4-FFF2-40B4-BE49-F238E27FC236}">
                  <a16:creationId xmlns:a16="http://schemas.microsoft.com/office/drawing/2014/main" id="{0207F7D4-E23C-4BEF-BC7F-0F528422A70D}"/>
                </a:ext>
              </a:extLst>
            </p:cNvPr>
            <p:cNvSpPr/>
            <p:nvPr/>
          </p:nvSpPr>
          <p:spPr>
            <a:xfrm>
              <a:off x="5124071" y="2502913"/>
              <a:ext cx="2407514" cy="47590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l-PL" sz="1400" dirty="0">
                  <a:solidFill>
                    <a:srgbClr val="6D6E70"/>
                  </a:solidFill>
                </a:rPr>
                <a:t>Ministarstvo gospodarstva i održivog razvoja</a:t>
              </a: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1" name="Rectangle 155">
              <a:extLst>
                <a:ext uri="{FF2B5EF4-FFF2-40B4-BE49-F238E27FC236}">
                  <a16:creationId xmlns:a16="http://schemas.microsoft.com/office/drawing/2014/main" id="{4E3F127C-7ABA-48BB-9897-90AE39F769AC}"/>
                </a:ext>
              </a:extLst>
            </p:cNvPr>
            <p:cNvSpPr/>
            <p:nvPr/>
          </p:nvSpPr>
          <p:spPr>
            <a:xfrm>
              <a:off x="5065058" y="2013549"/>
              <a:ext cx="2293154" cy="3079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Poziv objavljuje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2" name="Group 156">
            <a:extLst>
              <a:ext uri="{FF2B5EF4-FFF2-40B4-BE49-F238E27FC236}">
                <a16:creationId xmlns:a16="http://schemas.microsoft.com/office/drawing/2014/main" id="{1104E833-4D7E-41CB-BD22-5E534927B33D}"/>
              </a:ext>
            </a:extLst>
          </p:cNvPr>
          <p:cNvGrpSpPr/>
          <p:nvPr/>
        </p:nvGrpSpPr>
        <p:grpSpPr>
          <a:xfrm>
            <a:off x="8292692" y="3700163"/>
            <a:ext cx="3407189" cy="1710081"/>
            <a:chOff x="4825572" y="1903543"/>
            <a:chExt cx="2901809" cy="1552571"/>
          </a:xfrm>
        </p:grpSpPr>
        <p:sp>
          <p:nvSpPr>
            <p:cNvPr id="83" name="Rectangle: Rounded Corners 157">
              <a:extLst>
                <a:ext uri="{FF2B5EF4-FFF2-40B4-BE49-F238E27FC236}">
                  <a16:creationId xmlns:a16="http://schemas.microsoft.com/office/drawing/2014/main" id="{E05957AB-E457-4563-B67A-D3173839BAC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4" name="Straight Connector 158">
              <a:extLst>
                <a:ext uri="{FF2B5EF4-FFF2-40B4-BE49-F238E27FC236}">
                  <a16:creationId xmlns:a16="http://schemas.microsoft.com/office/drawing/2014/main" id="{9CBE4D7A-1B11-43DD-BCF2-F2D635B4DD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3" y="1174280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159">
              <a:extLst>
                <a:ext uri="{FF2B5EF4-FFF2-40B4-BE49-F238E27FC236}">
                  <a16:creationId xmlns:a16="http://schemas.microsoft.com/office/drawing/2014/main" id="{98CF6260-8AA1-4D4C-B258-E236C92BEAB7}"/>
                </a:ext>
              </a:extLst>
            </p:cNvPr>
            <p:cNvSpPr/>
            <p:nvPr/>
          </p:nvSpPr>
          <p:spPr>
            <a:xfrm>
              <a:off x="5132126" y="2597807"/>
              <a:ext cx="2293154" cy="33531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b="1" dirty="0">
                  <a:solidFill>
                    <a:srgbClr val="6D6E70"/>
                  </a:solidFill>
                </a:rPr>
                <a:t>156.529.962,17 eura</a:t>
              </a:r>
              <a:endParaRPr kumimoji="0" lang="en-IN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6" name="Rectangle 160">
              <a:extLst>
                <a:ext uri="{FF2B5EF4-FFF2-40B4-BE49-F238E27FC236}">
                  <a16:creationId xmlns:a16="http://schemas.microsoft.com/office/drawing/2014/main" id="{3297F1F8-6A60-405B-ACD9-534338BD336D}"/>
                </a:ext>
              </a:extLst>
            </p:cNvPr>
            <p:cNvSpPr/>
            <p:nvPr/>
          </p:nvSpPr>
          <p:spPr>
            <a:xfrm>
              <a:off x="5129899" y="2007018"/>
              <a:ext cx="2293154" cy="30737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Vrijednost poziva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pic>
        <p:nvPicPr>
          <p:cNvPr id="5" name="Slika 4">
            <a:extLst>
              <a:ext uri="{FF2B5EF4-FFF2-40B4-BE49-F238E27FC236}">
                <a16:creationId xmlns:a16="http://schemas.microsoft.com/office/drawing/2014/main" id="{45941A81-A18A-BBE0-165A-C1B741387C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211"/>
          <a:stretch/>
        </p:blipFill>
        <p:spPr>
          <a:xfrm>
            <a:off x="-55677" y="2253418"/>
            <a:ext cx="4192775" cy="2656362"/>
          </a:xfrm>
          <a:prstGeom prst="rect">
            <a:avLst/>
          </a:prstGeom>
        </p:spPr>
      </p:pic>
      <p:grpSp>
        <p:nvGrpSpPr>
          <p:cNvPr id="87" name="Group 146">
            <a:extLst>
              <a:ext uri="{FF2B5EF4-FFF2-40B4-BE49-F238E27FC236}">
                <a16:creationId xmlns:a16="http://schemas.microsoft.com/office/drawing/2014/main" id="{2AB47924-2933-45EC-9CC4-AA0D1EE8B694}"/>
              </a:ext>
            </a:extLst>
          </p:cNvPr>
          <p:cNvGrpSpPr/>
          <p:nvPr/>
        </p:nvGrpSpPr>
        <p:grpSpPr>
          <a:xfrm>
            <a:off x="8283442" y="1639549"/>
            <a:ext cx="3428041" cy="1883270"/>
            <a:chOff x="4825572" y="1903543"/>
            <a:chExt cx="2901809" cy="2250031"/>
          </a:xfrm>
        </p:grpSpPr>
        <p:sp>
          <p:nvSpPr>
            <p:cNvPr id="88" name="Rectangle: Rounded Corners 147">
              <a:extLst>
                <a:ext uri="{FF2B5EF4-FFF2-40B4-BE49-F238E27FC236}">
                  <a16:creationId xmlns:a16="http://schemas.microsoft.com/office/drawing/2014/main" id="{F7679AB6-7C5D-485A-ADEE-371B295E6A84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9" name="Straight Connector 148">
              <a:extLst>
                <a:ext uri="{FF2B5EF4-FFF2-40B4-BE49-F238E27FC236}">
                  <a16:creationId xmlns:a16="http://schemas.microsoft.com/office/drawing/2014/main" id="{F89AB09B-C172-48BD-AEDE-A75E0FD1754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2403" y="1266378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149">
              <a:extLst>
                <a:ext uri="{FF2B5EF4-FFF2-40B4-BE49-F238E27FC236}">
                  <a16:creationId xmlns:a16="http://schemas.microsoft.com/office/drawing/2014/main" id="{1456D567-D9F2-49B0-AF7F-F3AF33C458AB}"/>
                </a:ext>
              </a:extLst>
            </p:cNvPr>
            <p:cNvSpPr/>
            <p:nvPr/>
          </p:nvSpPr>
          <p:spPr>
            <a:xfrm>
              <a:off x="5204517" y="2862479"/>
              <a:ext cx="2192721" cy="36771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Izravna dodjela: HEP-ODS</a:t>
              </a:r>
            </a:p>
          </p:txBody>
        </p:sp>
        <p:sp>
          <p:nvSpPr>
            <p:cNvPr id="91" name="Rectangle 150">
              <a:extLst>
                <a:ext uri="{FF2B5EF4-FFF2-40B4-BE49-F238E27FC236}">
                  <a16:creationId xmlns:a16="http://schemas.microsoft.com/office/drawing/2014/main" id="{01E166A8-9E63-413D-A068-CA3C76F25FBF}"/>
                </a:ext>
              </a:extLst>
            </p:cNvPr>
            <p:cNvSpPr/>
            <p:nvPr/>
          </p:nvSpPr>
          <p:spPr>
            <a:xfrm>
              <a:off x="5129899" y="1980136"/>
              <a:ext cx="2293154" cy="4044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Prihvatljivi prijavitelji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157" name="Grupa 156">
            <a:extLst>
              <a:ext uri="{FF2B5EF4-FFF2-40B4-BE49-F238E27FC236}">
                <a16:creationId xmlns:a16="http://schemas.microsoft.com/office/drawing/2014/main" id="{5A5CA612-3E97-4E49-BC39-5919DA58469E}"/>
              </a:ext>
            </a:extLst>
          </p:cNvPr>
          <p:cNvGrpSpPr/>
          <p:nvPr/>
        </p:nvGrpSpPr>
        <p:grpSpPr>
          <a:xfrm>
            <a:off x="4057254" y="4163571"/>
            <a:ext cx="728799" cy="718694"/>
            <a:chOff x="4057254" y="4163571"/>
            <a:chExt cx="728799" cy="718694"/>
          </a:xfrm>
        </p:grpSpPr>
        <p:grpSp>
          <p:nvGrpSpPr>
            <p:cNvPr id="144" name="Grupa 143">
              <a:extLst>
                <a:ext uri="{FF2B5EF4-FFF2-40B4-BE49-F238E27FC236}">
                  <a16:creationId xmlns:a16="http://schemas.microsoft.com/office/drawing/2014/main" id="{84B8A85A-8CAD-4368-A32C-30F9FF2E40DF}"/>
                </a:ext>
              </a:extLst>
            </p:cNvPr>
            <p:cNvGrpSpPr/>
            <p:nvPr/>
          </p:nvGrpSpPr>
          <p:grpSpPr>
            <a:xfrm>
              <a:off x="4057254" y="4163571"/>
              <a:ext cx="728799" cy="718694"/>
              <a:chOff x="3171776" y="4571533"/>
              <a:chExt cx="813028" cy="791195"/>
            </a:xfrm>
          </p:grpSpPr>
          <p:sp>
            <p:nvSpPr>
              <p:cNvPr id="145" name="Dijagram toka: Poveznik 144">
                <a:extLst>
                  <a:ext uri="{FF2B5EF4-FFF2-40B4-BE49-F238E27FC236}">
                    <a16:creationId xmlns:a16="http://schemas.microsoft.com/office/drawing/2014/main" id="{527D2F18-43A6-4F1F-AC77-18327A6CA9C2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6" name="Dijagram toka: Poveznik 145">
                <a:extLst>
                  <a:ext uri="{FF2B5EF4-FFF2-40B4-BE49-F238E27FC236}">
                    <a16:creationId xmlns:a16="http://schemas.microsoft.com/office/drawing/2014/main" id="{93BE73EA-8D98-42F9-B59B-C07EC52AC19F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6" name="Grafika 155" descr="Coins outline">
              <a:extLst>
                <a:ext uri="{FF2B5EF4-FFF2-40B4-BE49-F238E27FC236}">
                  <a16:creationId xmlns:a16="http://schemas.microsoft.com/office/drawing/2014/main" id="{2C7AC466-CBAF-4DF8-8F1B-5ADE2EB0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05237" y="4347015"/>
              <a:ext cx="406918" cy="406918"/>
            </a:xfrm>
            <a:prstGeom prst="rect">
              <a:avLst/>
            </a:prstGeom>
          </p:spPr>
        </p:pic>
      </p:grpSp>
      <p:pic>
        <p:nvPicPr>
          <p:cNvPr id="10" name="Slika 9">
            <a:extLst>
              <a:ext uri="{FF2B5EF4-FFF2-40B4-BE49-F238E27FC236}">
                <a16:creationId xmlns:a16="http://schemas.microsoft.com/office/drawing/2014/main" id="{C2047F43-3C8D-E474-C15E-6AFED2F641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8432" y="29960"/>
            <a:ext cx="1487070" cy="1332474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389AC444-38F9-5403-0D3C-104482605A1A}"/>
              </a:ext>
            </a:extLst>
          </p:cNvPr>
          <p:cNvGrpSpPr/>
          <p:nvPr/>
        </p:nvGrpSpPr>
        <p:grpSpPr>
          <a:xfrm>
            <a:off x="3986401" y="2253418"/>
            <a:ext cx="728799" cy="718694"/>
            <a:chOff x="3171776" y="4571533"/>
            <a:chExt cx="813028" cy="791195"/>
          </a:xfrm>
        </p:grpSpPr>
        <p:sp>
          <p:nvSpPr>
            <p:cNvPr id="15" name="Dijagram toka: Poveznik 14">
              <a:extLst>
                <a:ext uri="{FF2B5EF4-FFF2-40B4-BE49-F238E27FC236}">
                  <a16:creationId xmlns:a16="http://schemas.microsoft.com/office/drawing/2014/main" id="{86C88EEB-B279-8C10-5B96-CDC46C2CF30A}"/>
                </a:ext>
              </a:extLst>
            </p:cNvPr>
            <p:cNvSpPr/>
            <p:nvPr/>
          </p:nvSpPr>
          <p:spPr>
            <a:xfrm>
              <a:off x="3171776" y="4571533"/>
              <a:ext cx="813028" cy="791195"/>
            </a:xfrm>
            <a:prstGeom prst="flowChartConnector">
              <a:avLst/>
            </a:prstGeom>
            <a:solidFill>
              <a:srgbClr val="26659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6" name="Dijagram toka: Poveznik 15">
              <a:extLst>
                <a:ext uri="{FF2B5EF4-FFF2-40B4-BE49-F238E27FC236}">
                  <a16:creationId xmlns:a16="http://schemas.microsoft.com/office/drawing/2014/main" id="{F513CC65-53D2-E396-91B2-B7220F08984C}"/>
                </a:ext>
              </a:extLst>
            </p:cNvPr>
            <p:cNvSpPr/>
            <p:nvPr/>
          </p:nvSpPr>
          <p:spPr>
            <a:xfrm>
              <a:off x="3266281" y="4662243"/>
              <a:ext cx="624019" cy="611537"/>
            </a:xfrm>
            <a:prstGeom prst="flowChartConnector">
              <a:avLst/>
            </a:prstGeom>
            <a:solidFill>
              <a:srgbClr val="26659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pic>
        <p:nvPicPr>
          <p:cNvPr id="17" name="Grafika 16" descr="Fast Forward outline">
            <a:extLst>
              <a:ext uri="{FF2B5EF4-FFF2-40B4-BE49-F238E27FC236}">
                <a16:creationId xmlns:a16="http://schemas.microsoft.com/office/drawing/2014/main" id="{AAE1C81A-1971-BBFD-E716-6862D05CC7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06811" y="2348316"/>
            <a:ext cx="528899" cy="528899"/>
          </a:xfrm>
          <a:prstGeom prst="rect">
            <a:avLst/>
          </a:prstGeom>
        </p:spPr>
      </p:pic>
      <p:grpSp>
        <p:nvGrpSpPr>
          <p:cNvPr id="26" name="Grupa 25">
            <a:extLst>
              <a:ext uri="{FF2B5EF4-FFF2-40B4-BE49-F238E27FC236}">
                <a16:creationId xmlns:a16="http://schemas.microsoft.com/office/drawing/2014/main" id="{6D24C499-97B4-EED7-4DF8-39E99625D63F}"/>
              </a:ext>
            </a:extLst>
          </p:cNvPr>
          <p:cNvGrpSpPr/>
          <p:nvPr/>
        </p:nvGrpSpPr>
        <p:grpSpPr>
          <a:xfrm>
            <a:off x="7935842" y="2265903"/>
            <a:ext cx="728799" cy="718694"/>
            <a:chOff x="7935842" y="2265903"/>
            <a:chExt cx="728799" cy="718694"/>
          </a:xfrm>
        </p:grpSpPr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D8E2FCF2-3EE8-A20E-17BE-39C2556E0AFB}"/>
                </a:ext>
              </a:extLst>
            </p:cNvPr>
            <p:cNvGrpSpPr/>
            <p:nvPr/>
          </p:nvGrpSpPr>
          <p:grpSpPr>
            <a:xfrm>
              <a:off x="7935842" y="2265903"/>
              <a:ext cx="728799" cy="718694"/>
              <a:chOff x="3171776" y="4571533"/>
              <a:chExt cx="813028" cy="791195"/>
            </a:xfrm>
          </p:grpSpPr>
          <p:sp>
            <p:nvSpPr>
              <p:cNvPr id="20" name="Dijagram toka: Poveznik 19">
                <a:extLst>
                  <a:ext uri="{FF2B5EF4-FFF2-40B4-BE49-F238E27FC236}">
                    <a16:creationId xmlns:a16="http://schemas.microsoft.com/office/drawing/2014/main" id="{44AE22A6-BF37-BD7C-7E18-FC2B8F69854D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1" name="Dijagram toka: Poveznik 20">
                <a:extLst>
                  <a:ext uri="{FF2B5EF4-FFF2-40B4-BE49-F238E27FC236}">
                    <a16:creationId xmlns:a16="http://schemas.microsoft.com/office/drawing/2014/main" id="{FB8ED875-BE51-8398-7733-769461DBBCD6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8" name="Grafika 17" descr="Users with solid fill">
              <a:extLst>
                <a:ext uri="{FF2B5EF4-FFF2-40B4-BE49-F238E27FC236}">
                  <a16:creationId xmlns:a16="http://schemas.microsoft.com/office/drawing/2014/main" id="{5F411993-6832-332C-8025-C3245D66D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087022" y="2391017"/>
              <a:ext cx="416898" cy="468466"/>
            </a:xfrm>
            <a:prstGeom prst="rect">
              <a:avLst/>
            </a:prstGeom>
          </p:spPr>
        </p:pic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2F49A356-2054-29D0-8677-1C6B5AFAF315}"/>
              </a:ext>
            </a:extLst>
          </p:cNvPr>
          <p:cNvGrpSpPr/>
          <p:nvPr/>
        </p:nvGrpSpPr>
        <p:grpSpPr>
          <a:xfrm>
            <a:off x="7964609" y="4321877"/>
            <a:ext cx="728799" cy="718694"/>
            <a:chOff x="7964609" y="4321877"/>
            <a:chExt cx="728799" cy="718694"/>
          </a:xfrm>
        </p:grpSpPr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F1FB3CF5-23DF-48F4-E625-B28C322D2E9B}"/>
                </a:ext>
              </a:extLst>
            </p:cNvPr>
            <p:cNvGrpSpPr/>
            <p:nvPr/>
          </p:nvGrpSpPr>
          <p:grpSpPr>
            <a:xfrm>
              <a:off x="7964609" y="4321877"/>
              <a:ext cx="728799" cy="718694"/>
              <a:chOff x="3171776" y="4571533"/>
              <a:chExt cx="813028" cy="791195"/>
            </a:xfrm>
          </p:grpSpPr>
          <p:sp>
            <p:nvSpPr>
              <p:cNvPr id="23" name="Dijagram toka: Poveznik 22">
                <a:extLst>
                  <a:ext uri="{FF2B5EF4-FFF2-40B4-BE49-F238E27FC236}">
                    <a16:creationId xmlns:a16="http://schemas.microsoft.com/office/drawing/2014/main" id="{E3F8D1CF-3C47-9958-657F-4A6899D1FFC8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4" name="Dijagram toka: Poveznik 23">
                <a:extLst>
                  <a:ext uri="{FF2B5EF4-FFF2-40B4-BE49-F238E27FC236}">
                    <a16:creationId xmlns:a16="http://schemas.microsoft.com/office/drawing/2014/main" id="{52449081-1B54-98E6-3566-398C8CF9E381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61" name="Grafika 160" descr="Piggy Bank outline">
              <a:extLst>
                <a:ext uri="{FF2B5EF4-FFF2-40B4-BE49-F238E27FC236}">
                  <a16:creationId xmlns:a16="http://schemas.microsoft.com/office/drawing/2014/main" id="{82E0A90A-3744-4F09-AAE7-6E2B7DE8D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110266" y="4440119"/>
              <a:ext cx="469661" cy="469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8611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1D0B9D5C-46DE-1BCE-7711-C83E76FD4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2" y="2404855"/>
            <a:ext cx="4427424" cy="2315543"/>
          </a:xfrm>
          <a:prstGeom prst="rect">
            <a:avLst/>
          </a:prstGeom>
        </p:spPr>
      </p:pic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73" y="6179631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9506" y="177008"/>
            <a:ext cx="10305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dirty="0">
                <a:solidFill>
                  <a:srgbClr val="26659D"/>
                </a:solidFill>
              </a:rPr>
              <a:t>Proizvodnja vodika iz obnovljivih izvora</a:t>
            </a:r>
          </a:p>
          <a:p>
            <a:r>
              <a:rPr lang="hr-HR" sz="2400" dirty="0">
                <a:solidFill>
                  <a:srgbClr val="FF0000"/>
                </a:solidFill>
              </a:rPr>
              <a:t>– poziv u najavi</a:t>
            </a:r>
          </a:p>
        </p:txBody>
      </p:sp>
      <p:pic>
        <p:nvPicPr>
          <p:cNvPr id="9" name="Picture 3" descr="znak_fotka_plavo_zeleno_dorada.psd">
            <a:extLst>
              <a:ext uri="{FF2B5EF4-FFF2-40B4-BE49-F238E27FC236}">
                <a16:creationId xmlns:a16="http://schemas.microsoft.com/office/drawing/2014/main" id="{F78B20A5-DB93-4F41-956E-CB0EAA7FD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113613" y="4560924"/>
            <a:ext cx="1469953" cy="3124200"/>
          </a:xfrm>
          <a:prstGeom prst="rect">
            <a:avLst/>
          </a:prstGeom>
        </p:spPr>
      </p:pic>
      <p:sp>
        <p:nvSpPr>
          <p:cNvPr id="11" name="Oval 4">
            <a:extLst>
              <a:ext uri="{FF2B5EF4-FFF2-40B4-BE49-F238E27FC236}">
                <a16:creationId xmlns:a16="http://schemas.microsoft.com/office/drawing/2014/main" id="{7F490916-459F-4BD9-8447-4AD7895515DA}"/>
              </a:ext>
            </a:extLst>
          </p:cNvPr>
          <p:cNvSpPr/>
          <p:nvPr/>
        </p:nvSpPr>
        <p:spPr>
          <a:xfrm>
            <a:off x="10435997" y="4608441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3">
            <a:extLst>
              <a:ext uri="{FF2B5EF4-FFF2-40B4-BE49-F238E27FC236}">
                <a16:creationId xmlns:a16="http://schemas.microsoft.com/office/drawing/2014/main" id="{1467B601-F96E-477C-98CE-14C90872FEC7}"/>
              </a:ext>
            </a:extLst>
          </p:cNvPr>
          <p:cNvGrpSpPr/>
          <p:nvPr/>
        </p:nvGrpSpPr>
        <p:grpSpPr>
          <a:xfrm>
            <a:off x="4435515" y="1612027"/>
            <a:ext cx="3428041" cy="1883272"/>
            <a:chOff x="4825572" y="1903543"/>
            <a:chExt cx="2901809" cy="1847828"/>
          </a:xfrm>
        </p:grpSpPr>
        <p:sp>
          <p:nvSpPr>
            <p:cNvPr id="73" name="Rectangle: Rounded Corners 1">
              <a:extLst>
                <a:ext uri="{FF2B5EF4-FFF2-40B4-BE49-F238E27FC236}">
                  <a16:creationId xmlns:a16="http://schemas.microsoft.com/office/drawing/2014/main" id="{216A1E4B-815A-4448-8A0E-3B07EC39A111}"/>
                </a:ext>
              </a:extLst>
            </p:cNvPr>
            <p:cNvSpPr/>
            <p:nvPr/>
          </p:nvSpPr>
          <p:spPr>
            <a:xfrm>
              <a:off x="4825572" y="1903543"/>
              <a:ext cx="2901809" cy="1847828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4" name="Straight Connector 36">
              <a:extLst>
                <a:ext uri="{FF2B5EF4-FFF2-40B4-BE49-F238E27FC236}">
                  <a16:creationId xmlns:a16="http://schemas.microsoft.com/office/drawing/2014/main" id="{218B9038-2206-4EE1-BD20-0766014A6E5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2665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41">
              <a:extLst>
                <a:ext uri="{FF2B5EF4-FFF2-40B4-BE49-F238E27FC236}">
                  <a16:creationId xmlns:a16="http://schemas.microsoft.com/office/drawing/2014/main" id="{7D077136-0B4A-4116-A19D-34AE849B8DD1}"/>
                </a:ext>
              </a:extLst>
            </p:cNvPr>
            <p:cNvSpPr/>
            <p:nvPr/>
          </p:nvSpPr>
          <p:spPr>
            <a:xfrm>
              <a:off x="5168702" y="2592464"/>
              <a:ext cx="2088608" cy="51337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kumimoji="0" lang="hr-H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Proizvodnja vodika iz obnovljivih izvora</a:t>
              </a:r>
              <a:endPara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76" name="Rectangle 42">
              <a:extLst>
                <a:ext uri="{FF2B5EF4-FFF2-40B4-BE49-F238E27FC236}">
                  <a16:creationId xmlns:a16="http://schemas.microsoft.com/office/drawing/2014/main" id="{9F275C1C-11EE-4684-9E97-D18518AA795D}"/>
                </a:ext>
              </a:extLst>
            </p:cNvPr>
            <p:cNvSpPr/>
            <p:nvPr/>
          </p:nvSpPr>
          <p:spPr>
            <a:xfrm>
              <a:off x="5129899" y="1980136"/>
              <a:ext cx="2293154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Predmet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77" name="Group 151">
            <a:extLst>
              <a:ext uri="{FF2B5EF4-FFF2-40B4-BE49-F238E27FC236}">
                <a16:creationId xmlns:a16="http://schemas.microsoft.com/office/drawing/2014/main" id="{9DFE9002-5969-4900-9C9E-79975A292A0F}"/>
              </a:ext>
            </a:extLst>
          </p:cNvPr>
          <p:cNvGrpSpPr/>
          <p:nvPr/>
        </p:nvGrpSpPr>
        <p:grpSpPr>
          <a:xfrm>
            <a:off x="4421654" y="3694764"/>
            <a:ext cx="3388891" cy="1706937"/>
            <a:chOff x="4825572" y="1903543"/>
            <a:chExt cx="2901809" cy="1552571"/>
          </a:xfrm>
        </p:grpSpPr>
        <p:sp>
          <p:nvSpPr>
            <p:cNvPr id="78" name="Rectangle: Rounded Corners 152">
              <a:extLst>
                <a:ext uri="{FF2B5EF4-FFF2-40B4-BE49-F238E27FC236}">
                  <a16:creationId xmlns:a16="http://schemas.microsoft.com/office/drawing/2014/main" id="{F1E4B239-5F05-487F-A016-72884D63390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9" name="Straight Connector 153">
              <a:extLst>
                <a:ext uri="{FF2B5EF4-FFF2-40B4-BE49-F238E27FC236}">
                  <a16:creationId xmlns:a16="http://schemas.microsoft.com/office/drawing/2014/main" id="{9978A488-FB5C-4776-B6D6-D8B5AE85E85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154">
              <a:extLst>
                <a:ext uri="{FF2B5EF4-FFF2-40B4-BE49-F238E27FC236}">
                  <a16:creationId xmlns:a16="http://schemas.microsoft.com/office/drawing/2014/main" id="{0207F7D4-E23C-4BEF-BC7F-0F528422A70D}"/>
                </a:ext>
              </a:extLst>
            </p:cNvPr>
            <p:cNvSpPr/>
            <p:nvPr/>
          </p:nvSpPr>
          <p:spPr>
            <a:xfrm>
              <a:off x="5124071" y="2502913"/>
              <a:ext cx="2407514" cy="47590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l-PL" sz="1400" dirty="0">
                  <a:solidFill>
                    <a:srgbClr val="6D6E70"/>
                  </a:solidFill>
                </a:rPr>
                <a:t>Ministarstvo gospodarstva i održivog razvoja</a:t>
              </a: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1" name="Rectangle 155">
              <a:extLst>
                <a:ext uri="{FF2B5EF4-FFF2-40B4-BE49-F238E27FC236}">
                  <a16:creationId xmlns:a16="http://schemas.microsoft.com/office/drawing/2014/main" id="{4E3F127C-7ABA-48BB-9897-90AE39F769AC}"/>
                </a:ext>
              </a:extLst>
            </p:cNvPr>
            <p:cNvSpPr/>
            <p:nvPr/>
          </p:nvSpPr>
          <p:spPr>
            <a:xfrm>
              <a:off x="5065058" y="2013549"/>
              <a:ext cx="2293154" cy="3079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Poziv objavljuje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2" name="Group 156">
            <a:extLst>
              <a:ext uri="{FF2B5EF4-FFF2-40B4-BE49-F238E27FC236}">
                <a16:creationId xmlns:a16="http://schemas.microsoft.com/office/drawing/2014/main" id="{1104E833-4D7E-41CB-BD22-5E534927B33D}"/>
              </a:ext>
            </a:extLst>
          </p:cNvPr>
          <p:cNvGrpSpPr/>
          <p:nvPr/>
        </p:nvGrpSpPr>
        <p:grpSpPr>
          <a:xfrm>
            <a:off x="8292692" y="3700163"/>
            <a:ext cx="3407189" cy="1710081"/>
            <a:chOff x="4825572" y="1903543"/>
            <a:chExt cx="2901809" cy="1552571"/>
          </a:xfrm>
        </p:grpSpPr>
        <p:sp>
          <p:nvSpPr>
            <p:cNvPr id="83" name="Rectangle: Rounded Corners 157">
              <a:extLst>
                <a:ext uri="{FF2B5EF4-FFF2-40B4-BE49-F238E27FC236}">
                  <a16:creationId xmlns:a16="http://schemas.microsoft.com/office/drawing/2014/main" id="{E05957AB-E457-4563-B67A-D3173839BAC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4" name="Straight Connector 158">
              <a:extLst>
                <a:ext uri="{FF2B5EF4-FFF2-40B4-BE49-F238E27FC236}">
                  <a16:creationId xmlns:a16="http://schemas.microsoft.com/office/drawing/2014/main" id="{9CBE4D7A-1B11-43DD-BCF2-F2D635B4DD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3" y="1174280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159">
              <a:extLst>
                <a:ext uri="{FF2B5EF4-FFF2-40B4-BE49-F238E27FC236}">
                  <a16:creationId xmlns:a16="http://schemas.microsoft.com/office/drawing/2014/main" id="{98CF6260-8AA1-4D4C-B258-E236C92BEAB7}"/>
                </a:ext>
              </a:extLst>
            </p:cNvPr>
            <p:cNvSpPr/>
            <p:nvPr/>
          </p:nvSpPr>
          <p:spPr>
            <a:xfrm>
              <a:off x="5132126" y="2597807"/>
              <a:ext cx="2293154" cy="33531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b="1" dirty="0">
                  <a:solidFill>
                    <a:srgbClr val="6D6E70"/>
                  </a:solidFill>
                </a:rPr>
                <a:t>13,65 milijuna eura</a:t>
              </a:r>
              <a:endParaRPr kumimoji="0" lang="en-IN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6" name="Rectangle 160">
              <a:extLst>
                <a:ext uri="{FF2B5EF4-FFF2-40B4-BE49-F238E27FC236}">
                  <a16:creationId xmlns:a16="http://schemas.microsoft.com/office/drawing/2014/main" id="{3297F1F8-6A60-405B-ACD9-534338BD336D}"/>
                </a:ext>
              </a:extLst>
            </p:cNvPr>
            <p:cNvSpPr/>
            <p:nvPr/>
          </p:nvSpPr>
          <p:spPr>
            <a:xfrm>
              <a:off x="5129899" y="2007018"/>
              <a:ext cx="2293154" cy="30737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Vrijednost poziva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7" name="Group 146">
            <a:extLst>
              <a:ext uri="{FF2B5EF4-FFF2-40B4-BE49-F238E27FC236}">
                <a16:creationId xmlns:a16="http://schemas.microsoft.com/office/drawing/2014/main" id="{2AB47924-2933-45EC-9CC4-AA0D1EE8B694}"/>
              </a:ext>
            </a:extLst>
          </p:cNvPr>
          <p:cNvGrpSpPr/>
          <p:nvPr/>
        </p:nvGrpSpPr>
        <p:grpSpPr>
          <a:xfrm>
            <a:off x="8283442" y="1639549"/>
            <a:ext cx="3428041" cy="1883270"/>
            <a:chOff x="4825572" y="1903543"/>
            <a:chExt cx="2901809" cy="2250031"/>
          </a:xfrm>
        </p:grpSpPr>
        <p:sp>
          <p:nvSpPr>
            <p:cNvPr id="88" name="Rectangle: Rounded Corners 147">
              <a:extLst>
                <a:ext uri="{FF2B5EF4-FFF2-40B4-BE49-F238E27FC236}">
                  <a16:creationId xmlns:a16="http://schemas.microsoft.com/office/drawing/2014/main" id="{F7679AB6-7C5D-485A-ADEE-371B295E6A84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9" name="Straight Connector 148">
              <a:extLst>
                <a:ext uri="{FF2B5EF4-FFF2-40B4-BE49-F238E27FC236}">
                  <a16:creationId xmlns:a16="http://schemas.microsoft.com/office/drawing/2014/main" id="{F89AB09B-C172-48BD-AEDE-A75E0FD1754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2403" y="1266378"/>
              <a:ext cx="15251" cy="2304000"/>
            </a:xfrm>
            <a:prstGeom prst="line">
              <a:avLst/>
            </a:prstGeom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149">
              <a:extLst>
                <a:ext uri="{FF2B5EF4-FFF2-40B4-BE49-F238E27FC236}">
                  <a16:creationId xmlns:a16="http://schemas.microsoft.com/office/drawing/2014/main" id="{1456D567-D9F2-49B0-AF7F-F3AF33C458AB}"/>
                </a:ext>
              </a:extLst>
            </p:cNvPr>
            <p:cNvSpPr/>
            <p:nvPr/>
          </p:nvSpPr>
          <p:spPr>
            <a:xfrm>
              <a:off x="5204517" y="2862479"/>
              <a:ext cx="2192721" cy="36771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Izravna dodjela - INA </a:t>
              </a:r>
            </a:p>
          </p:txBody>
        </p:sp>
        <p:sp>
          <p:nvSpPr>
            <p:cNvPr id="91" name="Rectangle 150">
              <a:extLst>
                <a:ext uri="{FF2B5EF4-FFF2-40B4-BE49-F238E27FC236}">
                  <a16:creationId xmlns:a16="http://schemas.microsoft.com/office/drawing/2014/main" id="{01E166A8-9E63-413D-A068-CA3C76F25FBF}"/>
                </a:ext>
              </a:extLst>
            </p:cNvPr>
            <p:cNvSpPr/>
            <p:nvPr/>
          </p:nvSpPr>
          <p:spPr>
            <a:xfrm>
              <a:off x="5129899" y="1980136"/>
              <a:ext cx="2293154" cy="4044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Prihvatljivi prijavitelji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157" name="Grupa 156">
            <a:extLst>
              <a:ext uri="{FF2B5EF4-FFF2-40B4-BE49-F238E27FC236}">
                <a16:creationId xmlns:a16="http://schemas.microsoft.com/office/drawing/2014/main" id="{5A5CA612-3E97-4E49-BC39-5919DA58469E}"/>
              </a:ext>
            </a:extLst>
          </p:cNvPr>
          <p:cNvGrpSpPr/>
          <p:nvPr/>
        </p:nvGrpSpPr>
        <p:grpSpPr>
          <a:xfrm>
            <a:off x="4057254" y="4163571"/>
            <a:ext cx="728799" cy="718694"/>
            <a:chOff x="4057254" y="4163571"/>
            <a:chExt cx="728799" cy="718694"/>
          </a:xfrm>
        </p:grpSpPr>
        <p:grpSp>
          <p:nvGrpSpPr>
            <p:cNvPr id="144" name="Grupa 143">
              <a:extLst>
                <a:ext uri="{FF2B5EF4-FFF2-40B4-BE49-F238E27FC236}">
                  <a16:creationId xmlns:a16="http://schemas.microsoft.com/office/drawing/2014/main" id="{84B8A85A-8CAD-4368-A32C-30F9FF2E40DF}"/>
                </a:ext>
              </a:extLst>
            </p:cNvPr>
            <p:cNvGrpSpPr/>
            <p:nvPr/>
          </p:nvGrpSpPr>
          <p:grpSpPr>
            <a:xfrm>
              <a:off x="4057254" y="4163571"/>
              <a:ext cx="728799" cy="718694"/>
              <a:chOff x="3171776" y="4571533"/>
              <a:chExt cx="813028" cy="791195"/>
            </a:xfrm>
          </p:grpSpPr>
          <p:sp>
            <p:nvSpPr>
              <p:cNvPr id="145" name="Dijagram toka: Poveznik 144">
                <a:extLst>
                  <a:ext uri="{FF2B5EF4-FFF2-40B4-BE49-F238E27FC236}">
                    <a16:creationId xmlns:a16="http://schemas.microsoft.com/office/drawing/2014/main" id="{527D2F18-43A6-4F1F-AC77-18327A6CA9C2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6" name="Dijagram toka: Poveznik 145">
                <a:extLst>
                  <a:ext uri="{FF2B5EF4-FFF2-40B4-BE49-F238E27FC236}">
                    <a16:creationId xmlns:a16="http://schemas.microsoft.com/office/drawing/2014/main" id="{93BE73EA-8D98-42F9-B59B-C07EC52AC19F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6" name="Grafika 155" descr="Coins outline">
              <a:extLst>
                <a:ext uri="{FF2B5EF4-FFF2-40B4-BE49-F238E27FC236}">
                  <a16:creationId xmlns:a16="http://schemas.microsoft.com/office/drawing/2014/main" id="{2C7AC466-CBAF-4DF8-8F1B-5ADE2EB0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05237" y="4347015"/>
              <a:ext cx="406918" cy="406918"/>
            </a:xfrm>
            <a:prstGeom prst="rect">
              <a:avLst/>
            </a:prstGeom>
          </p:spPr>
        </p:pic>
      </p:grpSp>
      <p:pic>
        <p:nvPicPr>
          <p:cNvPr id="10" name="Slika 9">
            <a:extLst>
              <a:ext uri="{FF2B5EF4-FFF2-40B4-BE49-F238E27FC236}">
                <a16:creationId xmlns:a16="http://schemas.microsoft.com/office/drawing/2014/main" id="{C2047F43-3C8D-E474-C15E-6AFED2F641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8432" y="29960"/>
            <a:ext cx="1487070" cy="1332474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389AC444-38F9-5403-0D3C-104482605A1A}"/>
              </a:ext>
            </a:extLst>
          </p:cNvPr>
          <p:cNvGrpSpPr/>
          <p:nvPr/>
        </p:nvGrpSpPr>
        <p:grpSpPr>
          <a:xfrm>
            <a:off x="3986401" y="2253418"/>
            <a:ext cx="728799" cy="718694"/>
            <a:chOff x="3171776" y="4571533"/>
            <a:chExt cx="813028" cy="791195"/>
          </a:xfrm>
        </p:grpSpPr>
        <p:sp>
          <p:nvSpPr>
            <p:cNvPr id="15" name="Dijagram toka: Poveznik 14">
              <a:extLst>
                <a:ext uri="{FF2B5EF4-FFF2-40B4-BE49-F238E27FC236}">
                  <a16:creationId xmlns:a16="http://schemas.microsoft.com/office/drawing/2014/main" id="{86C88EEB-B279-8C10-5B96-CDC46C2CF30A}"/>
                </a:ext>
              </a:extLst>
            </p:cNvPr>
            <p:cNvSpPr/>
            <p:nvPr/>
          </p:nvSpPr>
          <p:spPr>
            <a:xfrm>
              <a:off x="3171776" y="4571533"/>
              <a:ext cx="813028" cy="791195"/>
            </a:xfrm>
            <a:prstGeom prst="flowChartConnector">
              <a:avLst/>
            </a:prstGeom>
            <a:solidFill>
              <a:srgbClr val="26659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6" name="Dijagram toka: Poveznik 15">
              <a:extLst>
                <a:ext uri="{FF2B5EF4-FFF2-40B4-BE49-F238E27FC236}">
                  <a16:creationId xmlns:a16="http://schemas.microsoft.com/office/drawing/2014/main" id="{F513CC65-53D2-E396-91B2-B7220F08984C}"/>
                </a:ext>
              </a:extLst>
            </p:cNvPr>
            <p:cNvSpPr/>
            <p:nvPr/>
          </p:nvSpPr>
          <p:spPr>
            <a:xfrm>
              <a:off x="3266281" y="4662243"/>
              <a:ext cx="624019" cy="611537"/>
            </a:xfrm>
            <a:prstGeom prst="flowChartConnector">
              <a:avLst/>
            </a:prstGeom>
            <a:solidFill>
              <a:srgbClr val="26659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pic>
        <p:nvPicPr>
          <p:cNvPr id="17" name="Grafika 16" descr="Fast Forward outline">
            <a:extLst>
              <a:ext uri="{FF2B5EF4-FFF2-40B4-BE49-F238E27FC236}">
                <a16:creationId xmlns:a16="http://schemas.microsoft.com/office/drawing/2014/main" id="{AAE1C81A-1971-BBFD-E716-6862D05CC7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06811" y="2348316"/>
            <a:ext cx="528899" cy="528899"/>
          </a:xfrm>
          <a:prstGeom prst="rect">
            <a:avLst/>
          </a:prstGeom>
        </p:spPr>
      </p:pic>
      <p:grpSp>
        <p:nvGrpSpPr>
          <p:cNvPr id="26" name="Grupa 25">
            <a:extLst>
              <a:ext uri="{FF2B5EF4-FFF2-40B4-BE49-F238E27FC236}">
                <a16:creationId xmlns:a16="http://schemas.microsoft.com/office/drawing/2014/main" id="{6D24C499-97B4-EED7-4DF8-39E99625D63F}"/>
              </a:ext>
            </a:extLst>
          </p:cNvPr>
          <p:cNvGrpSpPr/>
          <p:nvPr/>
        </p:nvGrpSpPr>
        <p:grpSpPr>
          <a:xfrm>
            <a:off x="7935842" y="2265903"/>
            <a:ext cx="728799" cy="718694"/>
            <a:chOff x="7935842" y="2265903"/>
            <a:chExt cx="728799" cy="718694"/>
          </a:xfrm>
        </p:grpSpPr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D8E2FCF2-3EE8-A20E-17BE-39C2556E0AFB}"/>
                </a:ext>
              </a:extLst>
            </p:cNvPr>
            <p:cNvGrpSpPr/>
            <p:nvPr/>
          </p:nvGrpSpPr>
          <p:grpSpPr>
            <a:xfrm>
              <a:off x="7935842" y="2265903"/>
              <a:ext cx="728799" cy="718694"/>
              <a:chOff x="3171776" y="4571533"/>
              <a:chExt cx="813028" cy="791195"/>
            </a:xfrm>
          </p:grpSpPr>
          <p:sp>
            <p:nvSpPr>
              <p:cNvPr id="20" name="Dijagram toka: Poveznik 19">
                <a:extLst>
                  <a:ext uri="{FF2B5EF4-FFF2-40B4-BE49-F238E27FC236}">
                    <a16:creationId xmlns:a16="http://schemas.microsoft.com/office/drawing/2014/main" id="{44AE22A6-BF37-BD7C-7E18-FC2B8F69854D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1" name="Dijagram toka: Poveznik 20">
                <a:extLst>
                  <a:ext uri="{FF2B5EF4-FFF2-40B4-BE49-F238E27FC236}">
                    <a16:creationId xmlns:a16="http://schemas.microsoft.com/office/drawing/2014/main" id="{FB8ED875-BE51-8398-7733-769461DBBCD6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8" name="Grafika 17" descr="Users with solid fill">
              <a:extLst>
                <a:ext uri="{FF2B5EF4-FFF2-40B4-BE49-F238E27FC236}">
                  <a16:creationId xmlns:a16="http://schemas.microsoft.com/office/drawing/2014/main" id="{5F411993-6832-332C-8025-C3245D66D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087022" y="2391017"/>
              <a:ext cx="416898" cy="468466"/>
            </a:xfrm>
            <a:prstGeom prst="rect">
              <a:avLst/>
            </a:prstGeom>
          </p:spPr>
        </p:pic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2F49A356-2054-29D0-8677-1C6B5AFAF315}"/>
              </a:ext>
            </a:extLst>
          </p:cNvPr>
          <p:cNvGrpSpPr/>
          <p:nvPr/>
        </p:nvGrpSpPr>
        <p:grpSpPr>
          <a:xfrm>
            <a:off x="7964609" y="4321877"/>
            <a:ext cx="728799" cy="718694"/>
            <a:chOff x="7964609" y="4321877"/>
            <a:chExt cx="728799" cy="718694"/>
          </a:xfrm>
        </p:grpSpPr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F1FB3CF5-23DF-48F4-E625-B28C322D2E9B}"/>
                </a:ext>
              </a:extLst>
            </p:cNvPr>
            <p:cNvGrpSpPr/>
            <p:nvPr/>
          </p:nvGrpSpPr>
          <p:grpSpPr>
            <a:xfrm>
              <a:off x="7964609" y="4321877"/>
              <a:ext cx="728799" cy="718694"/>
              <a:chOff x="3171776" y="4571533"/>
              <a:chExt cx="813028" cy="791195"/>
            </a:xfrm>
          </p:grpSpPr>
          <p:sp>
            <p:nvSpPr>
              <p:cNvPr id="23" name="Dijagram toka: Poveznik 22">
                <a:extLst>
                  <a:ext uri="{FF2B5EF4-FFF2-40B4-BE49-F238E27FC236}">
                    <a16:creationId xmlns:a16="http://schemas.microsoft.com/office/drawing/2014/main" id="{E3F8D1CF-3C47-9958-657F-4A6899D1FFC8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4" name="Dijagram toka: Poveznik 23">
                <a:extLst>
                  <a:ext uri="{FF2B5EF4-FFF2-40B4-BE49-F238E27FC236}">
                    <a16:creationId xmlns:a16="http://schemas.microsoft.com/office/drawing/2014/main" id="{52449081-1B54-98E6-3566-398C8CF9E381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61" name="Grafika 160" descr="Piggy Bank outline">
              <a:extLst>
                <a:ext uri="{FF2B5EF4-FFF2-40B4-BE49-F238E27FC236}">
                  <a16:creationId xmlns:a16="http://schemas.microsoft.com/office/drawing/2014/main" id="{82E0A90A-3744-4F09-AAE7-6E2B7DE8D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110266" y="4440119"/>
              <a:ext cx="469661" cy="469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74573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49554" y="198421"/>
            <a:ext cx="86554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dirty="0">
                <a:solidFill>
                  <a:srgbClr val="C00000"/>
                </a:solidFill>
              </a:rPr>
              <a:t>Pozivi koji su završeni</a:t>
            </a:r>
          </a:p>
        </p:txBody>
      </p:sp>
      <p:grpSp>
        <p:nvGrpSpPr>
          <p:cNvPr id="87" name="Group 146">
            <a:extLst>
              <a:ext uri="{FF2B5EF4-FFF2-40B4-BE49-F238E27FC236}">
                <a16:creationId xmlns:a16="http://schemas.microsoft.com/office/drawing/2014/main" id="{2AB47924-2933-45EC-9CC4-AA0D1EE8B694}"/>
              </a:ext>
            </a:extLst>
          </p:cNvPr>
          <p:cNvGrpSpPr/>
          <p:nvPr/>
        </p:nvGrpSpPr>
        <p:grpSpPr>
          <a:xfrm>
            <a:off x="177727" y="1206382"/>
            <a:ext cx="5405317" cy="629851"/>
            <a:chOff x="4825418" y="1903543"/>
            <a:chExt cx="2901963" cy="2250031"/>
          </a:xfrm>
        </p:grpSpPr>
        <p:sp>
          <p:nvSpPr>
            <p:cNvPr id="88" name="Rectangle: Rounded Corners 147">
              <a:extLst>
                <a:ext uri="{FF2B5EF4-FFF2-40B4-BE49-F238E27FC236}">
                  <a16:creationId xmlns:a16="http://schemas.microsoft.com/office/drawing/2014/main" id="{F7679AB6-7C5D-485A-ADEE-371B295E6A84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6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sp>
          <p:nvSpPr>
            <p:cNvPr id="91" name="Rectangle 150">
              <a:extLst>
                <a:ext uri="{FF2B5EF4-FFF2-40B4-BE49-F238E27FC236}">
                  <a16:creationId xmlns:a16="http://schemas.microsoft.com/office/drawing/2014/main" id="{01E166A8-9E63-413D-A068-CA3C76F25FBF}"/>
                </a:ext>
              </a:extLst>
            </p:cNvPr>
            <p:cNvSpPr/>
            <p:nvPr/>
          </p:nvSpPr>
          <p:spPr>
            <a:xfrm>
              <a:off x="4825418" y="1903543"/>
              <a:ext cx="2901809" cy="186911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Revitalizacija, izgradnja i digitalizacija energetskog sustava i prateće infrastrukture za </a:t>
              </a:r>
              <a:r>
                <a:rPr kumimoji="0" lang="hr-H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dekarbonizaciju</a:t>
              </a:r>
              <a:r>
                <a:rPr kumimoji="0" lang="hr-HR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 energetskog sektora</a:t>
              </a: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14" name="Group 146">
            <a:extLst>
              <a:ext uri="{FF2B5EF4-FFF2-40B4-BE49-F238E27FC236}">
                <a16:creationId xmlns:a16="http://schemas.microsoft.com/office/drawing/2014/main" id="{17BBA9CE-4573-2314-35F9-BF76B68EF84F}"/>
              </a:ext>
            </a:extLst>
          </p:cNvPr>
          <p:cNvGrpSpPr/>
          <p:nvPr/>
        </p:nvGrpSpPr>
        <p:grpSpPr>
          <a:xfrm>
            <a:off x="177406" y="1957928"/>
            <a:ext cx="5405030" cy="629851"/>
            <a:chOff x="4825418" y="1903543"/>
            <a:chExt cx="2901963" cy="2250031"/>
          </a:xfrm>
        </p:grpSpPr>
        <p:sp>
          <p:nvSpPr>
            <p:cNvPr id="27" name="Rectangle: Rounded Corners 147">
              <a:extLst>
                <a:ext uri="{FF2B5EF4-FFF2-40B4-BE49-F238E27FC236}">
                  <a16:creationId xmlns:a16="http://schemas.microsoft.com/office/drawing/2014/main" id="{4B6808AB-5CE9-7633-65DA-B1994C7DC225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6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sp>
          <p:nvSpPr>
            <p:cNvPr id="28" name="Rectangle 150">
              <a:extLst>
                <a:ext uri="{FF2B5EF4-FFF2-40B4-BE49-F238E27FC236}">
                  <a16:creationId xmlns:a16="http://schemas.microsoft.com/office/drawing/2014/main" id="{29B46F5F-D474-8DD5-552F-19F4422298FC}"/>
                </a:ext>
              </a:extLst>
            </p:cNvPr>
            <p:cNvSpPr/>
            <p:nvPr/>
          </p:nvSpPr>
          <p:spPr>
            <a:xfrm>
              <a:off x="4825418" y="1903543"/>
              <a:ext cx="2901809" cy="186911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Energetska obnova zgrada javnog sektora ugovaranjem energetske usluge</a:t>
              </a: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29" name="Group 146">
            <a:extLst>
              <a:ext uri="{FF2B5EF4-FFF2-40B4-BE49-F238E27FC236}">
                <a16:creationId xmlns:a16="http://schemas.microsoft.com/office/drawing/2014/main" id="{D3CD6C85-24A4-B5B2-76EA-9A2B35231C2A}"/>
              </a:ext>
            </a:extLst>
          </p:cNvPr>
          <p:cNvGrpSpPr/>
          <p:nvPr/>
        </p:nvGrpSpPr>
        <p:grpSpPr>
          <a:xfrm>
            <a:off x="177406" y="2708027"/>
            <a:ext cx="5405030" cy="629851"/>
            <a:chOff x="4825418" y="1903543"/>
            <a:chExt cx="2901963" cy="2250031"/>
          </a:xfrm>
        </p:grpSpPr>
        <p:sp>
          <p:nvSpPr>
            <p:cNvPr id="30" name="Rectangle: Rounded Corners 147">
              <a:extLst>
                <a:ext uri="{FF2B5EF4-FFF2-40B4-BE49-F238E27FC236}">
                  <a16:creationId xmlns:a16="http://schemas.microsoft.com/office/drawing/2014/main" id="{8CD33FC0-9187-FCF7-401D-C0F3E8227F69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6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sp>
          <p:nvSpPr>
            <p:cNvPr id="31" name="Rectangle 150">
              <a:extLst>
                <a:ext uri="{FF2B5EF4-FFF2-40B4-BE49-F238E27FC236}">
                  <a16:creationId xmlns:a16="http://schemas.microsoft.com/office/drawing/2014/main" id="{47AF5BDB-F151-4BF5-B806-EFDB67275F00}"/>
                </a:ext>
              </a:extLst>
            </p:cNvPr>
            <p:cNvSpPr/>
            <p:nvPr/>
          </p:nvSpPr>
          <p:spPr>
            <a:xfrm>
              <a:off x="4825418" y="2286828"/>
              <a:ext cx="2901809" cy="109947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Energetska obnova višestambenih zgrada</a:t>
              </a: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32" name="Group 146">
            <a:extLst>
              <a:ext uri="{FF2B5EF4-FFF2-40B4-BE49-F238E27FC236}">
                <a16:creationId xmlns:a16="http://schemas.microsoft.com/office/drawing/2014/main" id="{1615ABC9-F831-38F8-30EF-F0F178484241}"/>
              </a:ext>
            </a:extLst>
          </p:cNvPr>
          <p:cNvGrpSpPr/>
          <p:nvPr/>
        </p:nvGrpSpPr>
        <p:grpSpPr>
          <a:xfrm>
            <a:off x="157357" y="3426491"/>
            <a:ext cx="5425078" cy="629851"/>
            <a:chOff x="4814654" y="1903543"/>
            <a:chExt cx="2912727" cy="2250031"/>
          </a:xfrm>
        </p:grpSpPr>
        <p:sp>
          <p:nvSpPr>
            <p:cNvPr id="33" name="Rectangle: Rounded Corners 147">
              <a:extLst>
                <a:ext uri="{FF2B5EF4-FFF2-40B4-BE49-F238E27FC236}">
                  <a16:creationId xmlns:a16="http://schemas.microsoft.com/office/drawing/2014/main" id="{805E6A1E-D380-D468-B0B9-ACC0855109A2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6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sp>
          <p:nvSpPr>
            <p:cNvPr id="34" name="Rectangle 150">
              <a:extLst>
                <a:ext uri="{FF2B5EF4-FFF2-40B4-BE49-F238E27FC236}">
                  <a16:creationId xmlns:a16="http://schemas.microsoft.com/office/drawing/2014/main" id="{94A852EF-259A-908D-4BA4-A868F40DB999}"/>
                </a:ext>
              </a:extLst>
            </p:cNvPr>
            <p:cNvSpPr/>
            <p:nvPr/>
          </p:nvSpPr>
          <p:spPr>
            <a:xfrm>
              <a:off x="4814654" y="2423845"/>
              <a:ext cx="2901809" cy="109947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Izrada strategije zelene urbane obnove</a:t>
              </a: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37" name="Group 146">
            <a:extLst>
              <a:ext uri="{FF2B5EF4-FFF2-40B4-BE49-F238E27FC236}">
                <a16:creationId xmlns:a16="http://schemas.microsoft.com/office/drawing/2014/main" id="{2DC8BABF-89CF-4DCD-60E2-3C331FF8DE0C}"/>
              </a:ext>
            </a:extLst>
          </p:cNvPr>
          <p:cNvGrpSpPr/>
          <p:nvPr/>
        </p:nvGrpSpPr>
        <p:grpSpPr>
          <a:xfrm>
            <a:off x="180403" y="4160061"/>
            <a:ext cx="5405030" cy="629851"/>
            <a:chOff x="4825418" y="1903543"/>
            <a:chExt cx="2901963" cy="2250031"/>
          </a:xfrm>
        </p:grpSpPr>
        <p:sp>
          <p:nvSpPr>
            <p:cNvPr id="38" name="Rectangle: Rounded Corners 147">
              <a:extLst>
                <a:ext uri="{FF2B5EF4-FFF2-40B4-BE49-F238E27FC236}">
                  <a16:creationId xmlns:a16="http://schemas.microsoft.com/office/drawing/2014/main" id="{5BE0B952-B6F1-730A-8CFE-68436E57D1E7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6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sp>
          <p:nvSpPr>
            <p:cNvPr id="39" name="Rectangle 150">
              <a:extLst>
                <a:ext uri="{FF2B5EF4-FFF2-40B4-BE49-F238E27FC236}">
                  <a16:creationId xmlns:a16="http://schemas.microsoft.com/office/drawing/2014/main" id="{0ED7A0DD-ABD2-F11F-8568-1B03F8719CE6}"/>
                </a:ext>
              </a:extLst>
            </p:cNvPr>
            <p:cNvSpPr/>
            <p:nvPr/>
          </p:nvSpPr>
          <p:spPr>
            <a:xfrm>
              <a:off x="4825418" y="1903543"/>
              <a:ext cx="2901809" cy="186911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Izravna dodjela za obnovu i stambeno zbrinjavanje  za ublažavanje energetskog siromaštva </a:t>
              </a: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40" name="Group 146">
            <a:extLst>
              <a:ext uri="{FF2B5EF4-FFF2-40B4-BE49-F238E27FC236}">
                <a16:creationId xmlns:a16="http://schemas.microsoft.com/office/drawing/2014/main" id="{CD531FB3-77EA-2AFF-F113-D5237F860241}"/>
              </a:ext>
            </a:extLst>
          </p:cNvPr>
          <p:cNvGrpSpPr/>
          <p:nvPr/>
        </p:nvGrpSpPr>
        <p:grpSpPr>
          <a:xfrm>
            <a:off x="185944" y="4889780"/>
            <a:ext cx="5405030" cy="629851"/>
            <a:chOff x="4825418" y="1903543"/>
            <a:chExt cx="2901963" cy="2250031"/>
          </a:xfrm>
        </p:grpSpPr>
        <p:sp>
          <p:nvSpPr>
            <p:cNvPr id="41" name="Rectangle: Rounded Corners 147">
              <a:extLst>
                <a:ext uri="{FF2B5EF4-FFF2-40B4-BE49-F238E27FC236}">
                  <a16:creationId xmlns:a16="http://schemas.microsoft.com/office/drawing/2014/main" id="{6F7551F7-3DB5-C2E3-CB6C-011E46F5A681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6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sp>
          <p:nvSpPr>
            <p:cNvPr id="42" name="Rectangle 150">
              <a:extLst>
                <a:ext uri="{FF2B5EF4-FFF2-40B4-BE49-F238E27FC236}">
                  <a16:creationId xmlns:a16="http://schemas.microsoft.com/office/drawing/2014/main" id="{BBEB5BFB-9B14-D897-4637-97F799125033}"/>
                </a:ext>
              </a:extLst>
            </p:cNvPr>
            <p:cNvSpPr/>
            <p:nvPr/>
          </p:nvSpPr>
          <p:spPr>
            <a:xfrm>
              <a:off x="4825418" y="1903543"/>
              <a:ext cx="2901809" cy="186911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Povećanje energetske učinkovitosti  i korištenja obnovljivih izvora energije  u proizvodnim industrijama</a:t>
              </a: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43" name="Group 146">
            <a:extLst>
              <a:ext uri="{FF2B5EF4-FFF2-40B4-BE49-F238E27FC236}">
                <a16:creationId xmlns:a16="http://schemas.microsoft.com/office/drawing/2014/main" id="{DD2E11DB-2314-13B3-14FF-CF993E10ABB0}"/>
              </a:ext>
            </a:extLst>
          </p:cNvPr>
          <p:cNvGrpSpPr/>
          <p:nvPr/>
        </p:nvGrpSpPr>
        <p:grpSpPr>
          <a:xfrm>
            <a:off x="185944" y="5604004"/>
            <a:ext cx="5405030" cy="629851"/>
            <a:chOff x="4825418" y="1903543"/>
            <a:chExt cx="2901963" cy="2250031"/>
          </a:xfrm>
        </p:grpSpPr>
        <p:sp>
          <p:nvSpPr>
            <p:cNvPr id="44" name="Rectangle: Rounded Corners 147">
              <a:extLst>
                <a:ext uri="{FF2B5EF4-FFF2-40B4-BE49-F238E27FC236}">
                  <a16:creationId xmlns:a16="http://schemas.microsoft.com/office/drawing/2014/main" id="{4BA31BAD-4240-5A47-5369-262707B4853E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6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sp>
          <p:nvSpPr>
            <p:cNvPr id="45" name="Rectangle 150">
              <a:extLst>
                <a:ext uri="{FF2B5EF4-FFF2-40B4-BE49-F238E27FC236}">
                  <a16:creationId xmlns:a16="http://schemas.microsoft.com/office/drawing/2014/main" id="{DF051B24-FEA1-414F-B773-396E9361FB04}"/>
                </a:ext>
              </a:extLst>
            </p:cNvPr>
            <p:cNvSpPr/>
            <p:nvPr/>
          </p:nvSpPr>
          <p:spPr>
            <a:xfrm>
              <a:off x="4825418" y="2428742"/>
              <a:ext cx="2901809" cy="109947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Sanacija zatvorenih odlagališta neopasnog otpada </a:t>
              </a: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46" name="Group 146">
            <a:extLst>
              <a:ext uri="{FF2B5EF4-FFF2-40B4-BE49-F238E27FC236}">
                <a16:creationId xmlns:a16="http://schemas.microsoft.com/office/drawing/2014/main" id="{6ADDCCDA-6080-203E-0636-FDF063ADCA4E}"/>
              </a:ext>
            </a:extLst>
          </p:cNvPr>
          <p:cNvGrpSpPr/>
          <p:nvPr/>
        </p:nvGrpSpPr>
        <p:grpSpPr>
          <a:xfrm>
            <a:off x="5801780" y="1206382"/>
            <a:ext cx="2311498" cy="629851"/>
            <a:chOff x="4825572" y="1903543"/>
            <a:chExt cx="2901809" cy="2250031"/>
          </a:xfrm>
        </p:grpSpPr>
        <p:sp>
          <p:nvSpPr>
            <p:cNvPr id="47" name="Rectangle: Rounded Corners 147">
              <a:extLst>
                <a:ext uri="{FF2B5EF4-FFF2-40B4-BE49-F238E27FC236}">
                  <a16:creationId xmlns:a16="http://schemas.microsoft.com/office/drawing/2014/main" id="{9E3401A9-F4F7-5367-B30E-C545E7B0854B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6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sp>
          <p:nvSpPr>
            <p:cNvPr id="48" name="Rectangle 150">
              <a:extLst>
                <a:ext uri="{FF2B5EF4-FFF2-40B4-BE49-F238E27FC236}">
                  <a16:creationId xmlns:a16="http://schemas.microsoft.com/office/drawing/2014/main" id="{56509A8C-4238-6B8D-9558-9C72E66A6C9D}"/>
                </a:ext>
              </a:extLst>
            </p:cNvPr>
            <p:cNvSpPr/>
            <p:nvPr/>
          </p:nvSpPr>
          <p:spPr>
            <a:xfrm>
              <a:off x="4825572" y="2335944"/>
              <a:ext cx="2901809" cy="109947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49" name="Group 146">
            <a:extLst>
              <a:ext uri="{FF2B5EF4-FFF2-40B4-BE49-F238E27FC236}">
                <a16:creationId xmlns:a16="http://schemas.microsoft.com/office/drawing/2014/main" id="{CF37DE0E-8535-B3E9-277E-78E5B29364F5}"/>
              </a:ext>
            </a:extLst>
          </p:cNvPr>
          <p:cNvGrpSpPr/>
          <p:nvPr/>
        </p:nvGrpSpPr>
        <p:grpSpPr>
          <a:xfrm>
            <a:off x="8291849" y="1206382"/>
            <a:ext cx="3461503" cy="629851"/>
            <a:chOff x="4825332" y="1903543"/>
            <a:chExt cx="2902049" cy="2250031"/>
          </a:xfrm>
        </p:grpSpPr>
        <p:sp>
          <p:nvSpPr>
            <p:cNvPr id="50" name="Rectangle: Rounded Corners 147">
              <a:extLst>
                <a:ext uri="{FF2B5EF4-FFF2-40B4-BE49-F238E27FC236}">
                  <a16:creationId xmlns:a16="http://schemas.microsoft.com/office/drawing/2014/main" id="{83A7427A-8CFB-E56C-9127-17901D4B356D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6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sp>
          <p:nvSpPr>
            <p:cNvPr id="51" name="Rectangle 150">
              <a:extLst>
                <a:ext uri="{FF2B5EF4-FFF2-40B4-BE49-F238E27FC236}">
                  <a16:creationId xmlns:a16="http://schemas.microsoft.com/office/drawing/2014/main" id="{73D65C88-FBCF-B831-38BE-C1839CBB2B2E}"/>
                </a:ext>
              </a:extLst>
            </p:cNvPr>
            <p:cNvSpPr/>
            <p:nvPr/>
          </p:nvSpPr>
          <p:spPr>
            <a:xfrm>
              <a:off x="4825332" y="2308001"/>
              <a:ext cx="2901809" cy="98953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1200" dirty="0">
                  <a:solidFill>
                    <a:schemeClr val="accent4">
                      <a:lumMod val="75000"/>
                    </a:schemeClr>
                  </a:solidFill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S</a:t>
              </a:r>
              <a:r>
                <a:rPr kumimoji="0" lang="hr-HR" sz="12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klopljen</a:t>
              </a:r>
              <a:r>
                <a:rPr kumimoji="0" lang="hr-HR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 Ugovor sa HOPS</a:t>
              </a:r>
              <a:endParaRPr kumimoji="0" lang="en-IN" sz="12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52" name="Group 146">
            <a:extLst>
              <a:ext uri="{FF2B5EF4-FFF2-40B4-BE49-F238E27FC236}">
                <a16:creationId xmlns:a16="http://schemas.microsoft.com/office/drawing/2014/main" id="{8538C046-DDCD-4C38-7F1A-4E7D9CD936C1}"/>
              </a:ext>
            </a:extLst>
          </p:cNvPr>
          <p:cNvGrpSpPr/>
          <p:nvPr/>
        </p:nvGrpSpPr>
        <p:grpSpPr>
          <a:xfrm>
            <a:off x="5801780" y="1953565"/>
            <a:ext cx="2311498" cy="629851"/>
            <a:chOff x="4825572" y="1903543"/>
            <a:chExt cx="2901809" cy="2250031"/>
          </a:xfrm>
        </p:grpSpPr>
        <p:sp>
          <p:nvSpPr>
            <p:cNvPr id="53" name="Rectangle: Rounded Corners 147">
              <a:extLst>
                <a:ext uri="{FF2B5EF4-FFF2-40B4-BE49-F238E27FC236}">
                  <a16:creationId xmlns:a16="http://schemas.microsoft.com/office/drawing/2014/main" id="{56F4E004-F26F-C7C5-07BF-249546782CE9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6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sp>
          <p:nvSpPr>
            <p:cNvPr id="54" name="Rectangle 150">
              <a:extLst>
                <a:ext uri="{FF2B5EF4-FFF2-40B4-BE49-F238E27FC236}">
                  <a16:creationId xmlns:a16="http://schemas.microsoft.com/office/drawing/2014/main" id="{144568D9-C3C5-2B70-1559-A89187CF4634}"/>
                </a:ext>
              </a:extLst>
            </p:cNvPr>
            <p:cNvSpPr/>
            <p:nvPr/>
          </p:nvSpPr>
          <p:spPr>
            <a:xfrm>
              <a:off x="4825572" y="2335944"/>
              <a:ext cx="2901809" cy="109947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55" name="Group 146">
            <a:extLst>
              <a:ext uri="{FF2B5EF4-FFF2-40B4-BE49-F238E27FC236}">
                <a16:creationId xmlns:a16="http://schemas.microsoft.com/office/drawing/2014/main" id="{56C5B966-ABBE-F0B3-B459-7CF824711CB0}"/>
              </a:ext>
            </a:extLst>
          </p:cNvPr>
          <p:cNvGrpSpPr/>
          <p:nvPr/>
        </p:nvGrpSpPr>
        <p:grpSpPr>
          <a:xfrm>
            <a:off x="5801780" y="2708026"/>
            <a:ext cx="2311498" cy="629851"/>
            <a:chOff x="4825572" y="1903543"/>
            <a:chExt cx="2901809" cy="2250031"/>
          </a:xfrm>
        </p:grpSpPr>
        <p:sp>
          <p:nvSpPr>
            <p:cNvPr id="56" name="Rectangle: Rounded Corners 147">
              <a:extLst>
                <a:ext uri="{FF2B5EF4-FFF2-40B4-BE49-F238E27FC236}">
                  <a16:creationId xmlns:a16="http://schemas.microsoft.com/office/drawing/2014/main" id="{D591ABD6-C106-95EF-4538-96AF4A9A27FB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6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sp>
          <p:nvSpPr>
            <p:cNvPr id="57" name="Rectangle 150">
              <a:extLst>
                <a:ext uri="{FF2B5EF4-FFF2-40B4-BE49-F238E27FC236}">
                  <a16:creationId xmlns:a16="http://schemas.microsoft.com/office/drawing/2014/main" id="{C123F84B-891B-AD98-4EEF-53D0AFB65C4B}"/>
                </a:ext>
              </a:extLst>
            </p:cNvPr>
            <p:cNvSpPr/>
            <p:nvPr/>
          </p:nvSpPr>
          <p:spPr>
            <a:xfrm>
              <a:off x="4825572" y="2335944"/>
              <a:ext cx="2901809" cy="109947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58" name="Group 146">
            <a:extLst>
              <a:ext uri="{FF2B5EF4-FFF2-40B4-BE49-F238E27FC236}">
                <a16:creationId xmlns:a16="http://schemas.microsoft.com/office/drawing/2014/main" id="{F6196A92-E901-FE56-3C3F-397C0A498535}"/>
              </a:ext>
            </a:extLst>
          </p:cNvPr>
          <p:cNvGrpSpPr/>
          <p:nvPr/>
        </p:nvGrpSpPr>
        <p:grpSpPr>
          <a:xfrm>
            <a:off x="5801780" y="3425841"/>
            <a:ext cx="2311498" cy="629851"/>
            <a:chOff x="4825572" y="1903543"/>
            <a:chExt cx="2901809" cy="2250031"/>
          </a:xfrm>
        </p:grpSpPr>
        <p:sp>
          <p:nvSpPr>
            <p:cNvPr id="59" name="Rectangle: Rounded Corners 147">
              <a:extLst>
                <a:ext uri="{FF2B5EF4-FFF2-40B4-BE49-F238E27FC236}">
                  <a16:creationId xmlns:a16="http://schemas.microsoft.com/office/drawing/2014/main" id="{845C2CAA-906B-4EC2-527E-2C1FA6382252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6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sp>
          <p:nvSpPr>
            <p:cNvPr id="60" name="Rectangle 150">
              <a:extLst>
                <a:ext uri="{FF2B5EF4-FFF2-40B4-BE49-F238E27FC236}">
                  <a16:creationId xmlns:a16="http://schemas.microsoft.com/office/drawing/2014/main" id="{B53AC2A9-E9DA-71DE-B59E-4267967B2DA3}"/>
                </a:ext>
              </a:extLst>
            </p:cNvPr>
            <p:cNvSpPr/>
            <p:nvPr/>
          </p:nvSpPr>
          <p:spPr>
            <a:xfrm>
              <a:off x="4825572" y="2335944"/>
              <a:ext cx="2901809" cy="109947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61" name="Group 146">
            <a:extLst>
              <a:ext uri="{FF2B5EF4-FFF2-40B4-BE49-F238E27FC236}">
                <a16:creationId xmlns:a16="http://schemas.microsoft.com/office/drawing/2014/main" id="{FD79FDC0-987B-51D8-EA11-047FA6EB8A9A}"/>
              </a:ext>
            </a:extLst>
          </p:cNvPr>
          <p:cNvGrpSpPr/>
          <p:nvPr/>
        </p:nvGrpSpPr>
        <p:grpSpPr>
          <a:xfrm>
            <a:off x="5783321" y="4160061"/>
            <a:ext cx="2311498" cy="629851"/>
            <a:chOff x="4825572" y="1903543"/>
            <a:chExt cx="2901809" cy="2250031"/>
          </a:xfrm>
        </p:grpSpPr>
        <p:sp>
          <p:nvSpPr>
            <p:cNvPr id="62" name="Rectangle: Rounded Corners 147">
              <a:extLst>
                <a:ext uri="{FF2B5EF4-FFF2-40B4-BE49-F238E27FC236}">
                  <a16:creationId xmlns:a16="http://schemas.microsoft.com/office/drawing/2014/main" id="{1438C180-DAE2-9461-7928-5B1BD12C6C51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6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sp>
          <p:nvSpPr>
            <p:cNvPr id="63" name="Rectangle 150">
              <a:extLst>
                <a:ext uri="{FF2B5EF4-FFF2-40B4-BE49-F238E27FC236}">
                  <a16:creationId xmlns:a16="http://schemas.microsoft.com/office/drawing/2014/main" id="{B513E51F-BC74-CA1A-CE4E-0FF6668882A6}"/>
                </a:ext>
              </a:extLst>
            </p:cNvPr>
            <p:cNvSpPr/>
            <p:nvPr/>
          </p:nvSpPr>
          <p:spPr>
            <a:xfrm>
              <a:off x="4825572" y="2335944"/>
              <a:ext cx="2901809" cy="109947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64" name="Group 146">
            <a:extLst>
              <a:ext uri="{FF2B5EF4-FFF2-40B4-BE49-F238E27FC236}">
                <a16:creationId xmlns:a16="http://schemas.microsoft.com/office/drawing/2014/main" id="{50DF50D2-7BF2-898C-E606-30C2E13F7F1C}"/>
              </a:ext>
            </a:extLst>
          </p:cNvPr>
          <p:cNvGrpSpPr/>
          <p:nvPr/>
        </p:nvGrpSpPr>
        <p:grpSpPr>
          <a:xfrm>
            <a:off x="5801780" y="4898117"/>
            <a:ext cx="2311498" cy="629851"/>
            <a:chOff x="4825572" y="1903543"/>
            <a:chExt cx="2901809" cy="2250031"/>
          </a:xfrm>
        </p:grpSpPr>
        <p:sp>
          <p:nvSpPr>
            <p:cNvPr id="65" name="Rectangle: Rounded Corners 147">
              <a:extLst>
                <a:ext uri="{FF2B5EF4-FFF2-40B4-BE49-F238E27FC236}">
                  <a16:creationId xmlns:a16="http://schemas.microsoft.com/office/drawing/2014/main" id="{FBAEA0CD-44A3-9552-EAA7-F4C39F9860E5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6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sp>
          <p:nvSpPr>
            <p:cNvPr id="66" name="Rectangle 150">
              <a:extLst>
                <a:ext uri="{FF2B5EF4-FFF2-40B4-BE49-F238E27FC236}">
                  <a16:creationId xmlns:a16="http://schemas.microsoft.com/office/drawing/2014/main" id="{C067FE07-07D8-254B-69AB-9EF8652E276A}"/>
                </a:ext>
              </a:extLst>
            </p:cNvPr>
            <p:cNvSpPr/>
            <p:nvPr/>
          </p:nvSpPr>
          <p:spPr>
            <a:xfrm>
              <a:off x="4825572" y="2335944"/>
              <a:ext cx="2901809" cy="109947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67" name="Group 146">
            <a:extLst>
              <a:ext uri="{FF2B5EF4-FFF2-40B4-BE49-F238E27FC236}">
                <a16:creationId xmlns:a16="http://schemas.microsoft.com/office/drawing/2014/main" id="{B7DE367A-945D-4D64-087D-E0565021FA55}"/>
              </a:ext>
            </a:extLst>
          </p:cNvPr>
          <p:cNvGrpSpPr/>
          <p:nvPr/>
        </p:nvGrpSpPr>
        <p:grpSpPr>
          <a:xfrm>
            <a:off x="5801780" y="5604003"/>
            <a:ext cx="2311498" cy="629851"/>
            <a:chOff x="4825572" y="1903543"/>
            <a:chExt cx="2901809" cy="2250031"/>
          </a:xfrm>
        </p:grpSpPr>
        <p:sp>
          <p:nvSpPr>
            <p:cNvPr id="68" name="Rectangle: Rounded Corners 147">
              <a:extLst>
                <a:ext uri="{FF2B5EF4-FFF2-40B4-BE49-F238E27FC236}">
                  <a16:creationId xmlns:a16="http://schemas.microsoft.com/office/drawing/2014/main" id="{8D5FE3D3-DC5A-1722-73A3-4A6963395CCB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6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sp>
          <p:nvSpPr>
            <p:cNvPr id="69" name="Rectangle 150">
              <a:extLst>
                <a:ext uri="{FF2B5EF4-FFF2-40B4-BE49-F238E27FC236}">
                  <a16:creationId xmlns:a16="http://schemas.microsoft.com/office/drawing/2014/main" id="{EB9E5A9D-0BE2-9CB0-FCA7-64704AD90AD6}"/>
                </a:ext>
              </a:extLst>
            </p:cNvPr>
            <p:cNvSpPr/>
            <p:nvPr/>
          </p:nvSpPr>
          <p:spPr>
            <a:xfrm>
              <a:off x="4825572" y="2335944"/>
              <a:ext cx="2901809" cy="109947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70" name="Group 146">
            <a:extLst>
              <a:ext uri="{FF2B5EF4-FFF2-40B4-BE49-F238E27FC236}">
                <a16:creationId xmlns:a16="http://schemas.microsoft.com/office/drawing/2014/main" id="{5CAF1511-D171-940C-6C9C-23F9DC2670D2}"/>
              </a:ext>
            </a:extLst>
          </p:cNvPr>
          <p:cNvGrpSpPr/>
          <p:nvPr/>
        </p:nvGrpSpPr>
        <p:grpSpPr>
          <a:xfrm>
            <a:off x="8292135" y="1960242"/>
            <a:ext cx="3461503" cy="629851"/>
            <a:chOff x="4825332" y="1903543"/>
            <a:chExt cx="2902049" cy="2250031"/>
          </a:xfrm>
        </p:grpSpPr>
        <p:sp>
          <p:nvSpPr>
            <p:cNvPr id="71" name="Rectangle: Rounded Corners 147">
              <a:extLst>
                <a:ext uri="{FF2B5EF4-FFF2-40B4-BE49-F238E27FC236}">
                  <a16:creationId xmlns:a16="http://schemas.microsoft.com/office/drawing/2014/main" id="{59DA507E-035F-3ABF-ECAF-491D0C74DF35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6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sp>
          <p:nvSpPr>
            <p:cNvPr id="92" name="Rectangle 150">
              <a:extLst>
                <a:ext uri="{FF2B5EF4-FFF2-40B4-BE49-F238E27FC236}">
                  <a16:creationId xmlns:a16="http://schemas.microsoft.com/office/drawing/2014/main" id="{64695020-86EB-D84E-606E-ADA778B2F221}"/>
                </a:ext>
              </a:extLst>
            </p:cNvPr>
            <p:cNvSpPr/>
            <p:nvPr/>
          </p:nvSpPr>
          <p:spPr>
            <a:xfrm>
              <a:off x="4825332" y="2308001"/>
              <a:ext cx="2901809" cy="98953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1200" dirty="0">
                  <a:solidFill>
                    <a:schemeClr val="accent4">
                      <a:lumMod val="75000"/>
                    </a:schemeClr>
                  </a:solidFill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S</a:t>
              </a:r>
              <a:r>
                <a:rPr kumimoji="0" lang="hr-HR" sz="12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klopljen</a:t>
              </a:r>
              <a:r>
                <a:rPr kumimoji="0" lang="hr-HR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 ugovor sa  APN</a:t>
              </a:r>
              <a:endParaRPr kumimoji="0" lang="en-IN" sz="12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93" name="Group 146">
            <a:extLst>
              <a:ext uri="{FF2B5EF4-FFF2-40B4-BE49-F238E27FC236}">
                <a16:creationId xmlns:a16="http://schemas.microsoft.com/office/drawing/2014/main" id="{8C9DB3C6-01E3-DCCE-E35D-C0A641C2EE9D}"/>
              </a:ext>
            </a:extLst>
          </p:cNvPr>
          <p:cNvGrpSpPr/>
          <p:nvPr/>
        </p:nvGrpSpPr>
        <p:grpSpPr>
          <a:xfrm>
            <a:off x="8274384" y="2674373"/>
            <a:ext cx="3478966" cy="656869"/>
            <a:chOff x="4810691" y="1807026"/>
            <a:chExt cx="2916690" cy="2346548"/>
          </a:xfrm>
        </p:grpSpPr>
        <p:sp>
          <p:nvSpPr>
            <p:cNvPr id="94" name="Rectangle: Rounded Corners 147">
              <a:extLst>
                <a:ext uri="{FF2B5EF4-FFF2-40B4-BE49-F238E27FC236}">
                  <a16:creationId xmlns:a16="http://schemas.microsoft.com/office/drawing/2014/main" id="{7FD74178-331D-29CC-FBF6-24C48A7ED168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6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sp>
          <p:nvSpPr>
            <p:cNvPr id="95" name="Rectangle 150">
              <a:extLst>
                <a:ext uri="{FF2B5EF4-FFF2-40B4-BE49-F238E27FC236}">
                  <a16:creationId xmlns:a16="http://schemas.microsoft.com/office/drawing/2014/main" id="{A7A5FBD6-B492-CF85-CE16-34EBB083586D}"/>
                </a:ext>
              </a:extLst>
            </p:cNvPr>
            <p:cNvSpPr/>
            <p:nvPr/>
          </p:nvSpPr>
          <p:spPr>
            <a:xfrm>
              <a:off x="4810691" y="1807026"/>
              <a:ext cx="2901809" cy="230890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Sklopljen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91</a:t>
              </a:r>
              <a:r>
                <a:rPr kumimoji="0" lang="hr-HR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 ugovor, očekuje se sklapanje još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14</a:t>
              </a:r>
              <a:r>
                <a:rPr kumimoji="0" lang="hr-HR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 ugovora jer je odobrena dodatna alokacija cca 4 </a:t>
              </a:r>
              <a:r>
                <a:rPr kumimoji="0" lang="hr-HR" sz="12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mil</a:t>
              </a:r>
              <a:r>
                <a:rPr kumimoji="0" lang="hr-HR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. </a:t>
              </a:r>
              <a:r>
                <a:rPr kumimoji="0" lang="hr-HR" sz="12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eur</a:t>
              </a:r>
              <a:r>
                <a:rPr kumimoji="0" lang="hr-HR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 EUR</a:t>
              </a:r>
              <a:endParaRPr kumimoji="0" lang="en-IN" sz="12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96" name="Group 146">
            <a:extLst>
              <a:ext uri="{FF2B5EF4-FFF2-40B4-BE49-F238E27FC236}">
                <a16:creationId xmlns:a16="http://schemas.microsoft.com/office/drawing/2014/main" id="{2179BB1C-9A7F-7C7F-62FE-3B217AC2083E}"/>
              </a:ext>
            </a:extLst>
          </p:cNvPr>
          <p:cNvGrpSpPr/>
          <p:nvPr/>
        </p:nvGrpSpPr>
        <p:grpSpPr>
          <a:xfrm>
            <a:off x="8291562" y="3420940"/>
            <a:ext cx="3462648" cy="629851"/>
            <a:chOff x="4824372" y="1903543"/>
            <a:chExt cx="2903009" cy="2250031"/>
          </a:xfrm>
        </p:grpSpPr>
        <p:sp>
          <p:nvSpPr>
            <p:cNvPr id="97" name="Rectangle: Rounded Corners 147">
              <a:extLst>
                <a:ext uri="{FF2B5EF4-FFF2-40B4-BE49-F238E27FC236}">
                  <a16:creationId xmlns:a16="http://schemas.microsoft.com/office/drawing/2014/main" id="{D783E055-A112-7528-96BC-5C3F9A278144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6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sp>
          <p:nvSpPr>
            <p:cNvPr id="98" name="Rectangle 150">
              <a:extLst>
                <a:ext uri="{FF2B5EF4-FFF2-40B4-BE49-F238E27FC236}">
                  <a16:creationId xmlns:a16="http://schemas.microsoft.com/office/drawing/2014/main" id="{8E822A61-205C-A052-9B7F-F123FDCD3F8E}"/>
                </a:ext>
              </a:extLst>
            </p:cNvPr>
            <p:cNvSpPr/>
            <p:nvPr/>
          </p:nvSpPr>
          <p:spPr>
            <a:xfrm>
              <a:off x="4824372" y="2051619"/>
              <a:ext cx="2901809" cy="164921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Sklopljeno 18 Ugovora,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1 Ugovor  u postupku sklapanja </a:t>
              </a:r>
              <a:endParaRPr kumimoji="0" lang="en-IN" sz="12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99" name="Group 146">
            <a:extLst>
              <a:ext uri="{FF2B5EF4-FFF2-40B4-BE49-F238E27FC236}">
                <a16:creationId xmlns:a16="http://schemas.microsoft.com/office/drawing/2014/main" id="{00DAD667-BB2E-9C65-F757-C2395645719B}"/>
              </a:ext>
            </a:extLst>
          </p:cNvPr>
          <p:cNvGrpSpPr/>
          <p:nvPr/>
        </p:nvGrpSpPr>
        <p:grpSpPr>
          <a:xfrm>
            <a:off x="8285610" y="4174524"/>
            <a:ext cx="3468600" cy="629851"/>
            <a:chOff x="4819382" y="1903543"/>
            <a:chExt cx="2907999" cy="2250031"/>
          </a:xfrm>
        </p:grpSpPr>
        <p:sp>
          <p:nvSpPr>
            <p:cNvPr id="100" name="Rectangle: Rounded Corners 147">
              <a:extLst>
                <a:ext uri="{FF2B5EF4-FFF2-40B4-BE49-F238E27FC236}">
                  <a16:creationId xmlns:a16="http://schemas.microsoft.com/office/drawing/2014/main" id="{CDA6DAD7-4831-D13D-C4A4-F3CFCCA4911E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6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sp>
          <p:nvSpPr>
            <p:cNvPr id="101" name="Rectangle 150">
              <a:extLst>
                <a:ext uri="{FF2B5EF4-FFF2-40B4-BE49-F238E27FC236}">
                  <a16:creationId xmlns:a16="http://schemas.microsoft.com/office/drawing/2014/main" id="{315BDB20-6864-1D27-B75F-E65F20487BEA}"/>
                </a:ext>
              </a:extLst>
            </p:cNvPr>
            <p:cNvSpPr/>
            <p:nvPr/>
          </p:nvSpPr>
          <p:spPr>
            <a:xfrm>
              <a:off x="4819382" y="2093230"/>
              <a:ext cx="2901809" cy="164921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1200" dirty="0">
                  <a:solidFill>
                    <a:schemeClr val="accent4">
                      <a:lumMod val="75000"/>
                    </a:schemeClr>
                  </a:solidFill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S</a:t>
              </a:r>
              <a:r>
                <a:rPr kumimoji="0" lang="hr-HR" sz="12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klopljen</a:t>
              </a:r>
              <a:r>
                <a:rPr kumimoji="0" lang="hr-HR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 Ugovor sa Središnjim državnim uredom za obnovu i stambeno zbrinjavanje</a:t>
              </a:r>
              <a:endParaRPr kumimoji="0" lang="en-IN" sz="12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102" name="Group 146">
            <a:extLst>
              <a:ext uri="{FF2B5EF4-FFF2-40B4-BE49-F238E27FC236}">
                <a16:creationId xmlns:a16="http://schemas.microsoft.com/office/drawing/2014/main" id="{62C74267-7B4F-CE0B-9F34-929BAB1BF691}"/>
              </a:ext>
            </a:extLst>
          </p:cNvPr>
          <p:cNvGrpSpPr/>
          <p:nvPr/>
        </p:nvGrpSpPr>
        <p:grpSpPr>
          <a:xfrm>
            <a:off x="8274384" y="4898117"/>
            <a:ext cx="3483670" cy="629851"/>
            <a:chOff x="4825332" y="1979123"/>
            <a:chExt cx="2920633" cy="2250031"/>
          </a:xfrm>
        </p:grpSpPr>
        <p:sp>
          <p:nvSpPr>
            <p:cNvPr id="103" name="Rectangle: Rounded Corners 147">
              <a:extLst>
                <a:ext uri="{FF2B5EF4-FFF2-40B4-BE49-F238E27FC236}">
                  <a16:creationId xmlns:a16="http://schemas.microsoft.com/office/drawing/2014/main" id="{7ECB084E-1647-C40B-789E-B7537AB2F297}"/>
                </a:ext>
              </a:extLst>
            </p:cNvPr>
            <p:cNvSpPr/>
            <p:nvPr/>
          </p:nvSpPr>
          <p:spPr>
            <a:xfrm>
              <a:off x="4844156" y="197912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6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sp>
          <p:nvSpPr>
            <p:cNvPr id="104" name="Rectangle 150">
              <a:extLst>
                <a:ext uri="{FF2B5EF4-FFF2-40B4-BE49-F238E27FC236}">
                  <a16:creationId xmlns:a16="http://schemas.microsoft.com/office/drawing/2014/main" id="{40EC4188-DEC2-BD95-832D-73ABA313ABEF}"/>
                </a:ext>
              </a:extLst>
            </p:cNvPr>
            <p:cNvSpPr/>
            <p:nvPr/>
          </p:nvSpPr>
          <p:spPr>
            <a:xfrm>
              <a:off x="4825332" y="2411524"/>
              <a:ext cx="2901809" cy="98953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Sklopljeno 75 ugovora</a:t>
              </a:r>
              <a:endParaRPr kumimoji="0" lang="en-IN" sz="12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105" name="Group 146">
            <a:extLst>
              <a:ext uri="{FF2B5EF4-FFF2-40B4-BE49-F238E27FC236}">
                <a16:creationId xmlns:a16="http://schemas.microsoft.com/office/drawing/2014/main" id="{1B742EF8-A349-8E67-D33B-71896ED70CC4}"/>
              </a:ext>
            </a:extLst>
          </p:cNvPr>
          <p:cNvGrpSpPr/>
          <p:nvPr/>
        </p:nvGrpSpPr>
        <p:grpSpPr>
          <a:xfrm>
            <a:off x="8291850" y="5611285"/>
            <a:ext cx="3461501" cy="629851"/>
            <a:chOff x="4825572" y="1903543"/>
            <a:chExt cx="2902047" cy="2250031"/>
          </a:xfrm>
        </p:grpSpPr>
        <p:sp>
          <p:nvSpPr>
            <p:cNvPr id="106" name="Rectangle: Rounded Corners 147">
              <a:extLst>
                <a:ext uri="{FF2B5EF4-FFF2-40B4-BE49-F238E27FC236}">
                  <a16:creationId xmlns:a16="http://schemas.microsoft.com/office/drawing/2014/main" id="{CD0E03E1-2539-BFC5-9CB6-7845C325524D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6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sp>
          <p:nvSpPr>
            <p:cNvPr id="107" name="Rectangle 150">
              <a:extLst>
                <a:ext uri="{FF2B5EF4-FFF2-40B4-BE49-F238E27FC236}">
                  <a16:creationId xmlns:a16="http://schemas.microsoft.com/office/drawing/2014/main" id="{0F088895-6AF4-FDA7-1D5F-6B1731B7677B}"/>
                </a:ext>
              </a:extLst>
            </p:cNvPr>
            <p:cNvSpPr/>
            <p:nvPr/>
          </p:nvSpPr>
          <p:spPr>
            <a:xfrm>
              <a:off x="4825810" y="2471357"/>
              <a:ext cx="2901809" cy="98953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hr-HR" sz="1200" dirty="0">
                  <a:solidFill>
                    <a:schemeClr val="accent4">
                      <a:lumMod val="75000"/>
                    </a:schemeClr>
                  </a:solidFill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S</a:t>
              </a:r>
              <a:r>
                <a:rPr kumimoji="0" lang="hr-HR" sz="12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klopljen</a:t>
              </a:r>
              <a:r>
                <a:rPr kumimoji="0" lang="hr-HR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 ugovor Donji </a:t>
              </a:r>
              <a:r>
                <a:rPr kumimoji="0" lang="hr-HR" sz="12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Picudo</a:t>
              </a:r>
              <a:r>
                <a:rPr kumimoji="0" lang="hr-HR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, Umag</a:t>
              </a:r>
              <a:endParaRPr kumimoji="0" lang="en-IN" sz="12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sp>
        <p:nvSpPr>
          <p:cNvPr id="109" name="TekstniOkvir 108">
            <a:extLst>
              <a:ext uri="{FF2B5EF4-FFF2-40B4-BE49-F238E27FC236}">
                <a16:creationId xmlns:a16="http://schemas.microsoft.com/office/drawing/2014/main" id="{9EFDC27D-21AD-0DAE-508D-B65ED3C27673}"/>
              </a:ext>
            </a:extLst>
          </p:cNvPr>
          <p:cNvSpPr txBox="1"/>
          <p:nvPr/>
        </p:nvSpPr>
        <p:spPr>
          <a:xfrm>
            <a:off x="5801781" y="1332327"/>
            <a:ext cx="23114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218.164.999,41 </a:t>
            </a:r>
            <a:r>
              <a:rPr lang="hr-HR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eur</a:t>
            </a:r>
            <a:endParaRPr lang="hr-HR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0" name="TekstniOkvir 109">
            <a:extLst>
              <a:ext uri="{FF2B5EF4-FFF2-40B4-BE49-F238E27FC236}">
                <a16:creationId xmlns:a16="http://schemas.microsoft.com/office/drawing/2014/main" id="{085541AE-87D2-C7EF-B685-789896BEFA62}"/>
              </a:ext>
            </a:extLst>
          </p:cNvPr>
          <p:cNvSpPr txBox="1"/>
          <p:nvPr/>
        </p:nvSpPr>
        <p:spPr>
          <a:xfrm>
            <a:off x="5802390" y="2105890"/>
            <a:ext cx="23114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33.180.702,11 </a:t>
            </a:r>
            <a:r>
              <a:rPr lang="hr-HR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eur</a:t>
            </a:r>
            <a:endParaRPr lang="hr-HR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1" name="TekstniOkvir 110">
            <a:extLst>
              <a:ext uri="{FF2B5EF4-FFF2-40B4-BE49-F238E27FC236}">
                <a16:creationId xmlns:a16="http://schemas.microsoft.com/office/drawing/2014/main" id="{46C156EC-7475-A733-0C99-FCF50077B6A1}"/>
              </a:ext>
            </a:extLst>
          </p:cNvPr>
          <p:cNvSpPr txBox="1"/>
          <p:nvPr/>
        </p:nvSpPr>
        <p:spPr>
          <a:xfrm>
            <a:off x="5783321" y="2846394"/>
            <a:ext cx="23114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40.000.000 </a:t>
            </a:r>
            <a:r>
              <a:rPr lang="hr-HR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eur</a:t>
            </a:r>
            <a:endParaRPr lang="hr-HR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2" name="TekstniOkvir 111">
            <a:extLst>
              <a:ext uri="{FF2B5EF4-FFF2-40B4-BE49-F238E27FC236}">
                <a16:creationId xmlns:a16="http://schemas.microsoft.com/office/drawing/2014/main" id="{40CF24A5-405D-2685-30BD-90CB3F928AB5}"/>
              </a:ext>
            </a:extLst>
          </p:cNvPr>
          <p:cNvSpPr txBox="1"/>
          <p:nvPr/>
        </p:nvSpPr>
        <p:spPr>
          <a:xfrm>
            <a:off x="5736136" y="3569572"/>
            <a:ext cx="23114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508.527,45 </a:t>
            </a:r>
            <a:r>
              <a:rPr lang="hr-HR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eur</a:t>
            </a:r>
            <a:endParaRPr lang="hr-HR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3" name="TekstniOkvir 112">
            <a:extLst>
              <a:ext uri="{FF2B5EF4-FFF2-40B4-BE49-F238E27FC236}">
                <a16:creationId xmlns:a16="http://schemas.microsoft.com/office/drawing/2014/main" id="{8F5AB7E9-9DCC-0784-869C-498794DD0A6C}"/>
              </a:ext>
            </a:extLst>
          </p:cNvPr>
          <p:cNvSpPr txBox="1"/>
          <p:nvPr/>
        </p:nvSpPr>
        <p:spPr>
          <a:xfrm>
            <a:off x="5767462" y="4304203"/>
            <a:ext cx="23114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20.000.000 </a:t>
            </a:r>
            <a:r>
              <a:rPr lang="hr-HR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eur</a:t>
            </a:r>
            <a:endParaRPr lang="hr-HR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4" name="TekstniOkvir 113">
            <a:extLst>
              <a:ext uri="{FF2B5EF4-FFF2-40B4-BE49-F238E27FC236}">
                <a16:creationId xmlns:a16="http://schemas.microsoft.com/office/drawing/2014/main" id="{B309CD15-59CC-DE38-63C0-81E05751A01A}"/>
              </a:ext>
            </a:extLst>
          </p:cNvPr>
          <p:cNvSpPr txBox="1"/>
          <p:nvPr/>
        </p:nvSpPr>
        <p:spPr>
          <a:xfrm>
            <a:off x="5801493" y="5012597"/>
            <a:ext cx="23114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43.400.358,36 </a:t>
            </a:r>
            <a:r>
              <a:rPr lang="hr-HR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eur</a:t>
            </a:r>
            <a:endParaRPr lang="hr-HR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5" name="TekstniOkvir 114">
            <a:extLst>
              <a:ext uri="{FF2B5EF4-FFF2-40B4-BE49-F238E27FC236}">
                <a16:creationId xmlns:a16="http://schemas.microsoft.com/office/drawing/2014/main" id="{B7FEAC28-1082-0C72-25E6-96FE7D817F15}"/>
              </a:ext>
            </a:extLst>
          </p:cNvPr>
          <p:cNvSpPr txBox="1"/>
          <p:nvPr/>
        </p:nvSpPr>
        <p:spPr>
          <a:xfrm>
            <a:off x="5801493" y="5720991"/>
            <a:ext cx="23114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10.617.824,68 </a:t>
            </a:r>
            <a:r>
              <a:rPr lang="hr-HR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eur</a:t>
            </a:r>
            <a:endParaRPr lang="hr-HR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6" name="TekstniOkvir 115">
            <a:extLst>
              <a:ext uri="{FF2B5EF4-FFF2-40B4-BE49-F238E27FC236}">
                <a16:creationId xmlns:a16="http://schemas.microsoft.com/office/drawing/2014/main" id="{67F4D573-A986-6D91-6440-2437AF73F973}"/>
              </a:ext>
            </a:extLst>
          </p:cNvPr>
          <p:cNvSpPr txBox="1"/>
          <p:nvPr/>
        </p:nvSpPr>
        <p:spPr>
          <a:xfrm>
            <a:off x="185944" y="818085"/>
            <a:ext cx="5404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>
                <a:solidFill>
                  <a:srgbClr val="26659D"/>
                </a:solidFill>
              </a:rPr>
              <a:t>NAZIV POZIVA</a:t>
            </a:r>
          </a:p>
        </p:txBody>
      </p:sp>
      <p:sp>
        <p:nvSpPr>
          <p:cNvPr id="117" name="TekstniOkvir 116">
            <a:extLst>
              <a:ext uri="{FF2B5EF4-FFF2-40B4-BE49-F238E27FC236}">
                <a16:creationId xmlns:a16="http://schemas.microsoft.com/office/drawing/2014/main" id="{37F79E79-AE2F-B53D-1444-C538202C1EE1}"/>
              </a:ext>
            </a:extLst>
          </p:cNvPr>
          <p:cNvSpPr txBox="1"/>
          <p:nvPr/>
        </p:nvSpPr>
        <p:spPr>
          <a:xfrm>
            <a:off x="5809421" y="851697"/>
            <a:ext cx="2303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>
                <a:solidFill>
                  <a:schemeClr val="accent2">
                    <a:lumMod val="75000"/>
                  </a:schemeClr>
                </a:solidFill>
              </a:rPr>
              <a:t>IZNOS</a:t>
            </a:r>
          </a:p>
        </p:txBody>
      </p:sp>
      <p:sp>
        <p:nvSpPr>
          <p:cNvPr id="118" name="TekstniOkvir 117">
            <a:extLst>
              <a:ext uri="{FF2B5EF4-FFF2-40B4-BE49-F238E27FC236}">
                <a16:creationId xmlns:a16="http://schemas.microsoft.com/office/drawing/2014/main" id="{2BC1ACD2-1B75-82BA-8F0D-32FA8F90F902}"/>
              </a:ext>
            </a:extLst>
          </p:cNvPr>
          <p:cNvSpPr txBox="1"/>
          <p:nvPr/>
        </p:nvSpPr>
        <p:spPr>
          <a:xfrm>
            <a:off x="8786796" y="810755"/>
            <a:ext cx="2303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>
                <a:solidFill>
                  <a:srgbClr val="E99923"/>
                </a:solidFill>
              </a:rPr>
              <a:t>REZULTAT</a:t>
            </a:r>
          </a:p>
        </p:txBody>
      </p:sp>
      <p:pic>
        <p:nvPicPr>
          <p:cNvPr id="120" name="Slika 119">
            <a:extLst>
              <a:ext uri="{FF2B5EF4-FFF2-40B4-BE49-F238E27FC236}">
                <a16:creationId xmlns:a16="http://schemas.microsoft.com/office/drawing/2014/main" id="{13B1499D-1EFE-6221-FF3E-CBB66CDD883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81426" y="-209727"/>
            <a:ext cx="2051825" cy="1760112"/>
          </a:xfrm>
          <a:prstGeom prst="rect">
            <a:avLst/>
          </a:prstGeom>
        </p:spPr>
      </p:pic>
      <p:pic>
        <p:nvPicPr>
          <p:cNvPr id="121" name="Slika 120">
            <a:extLst>
              <a:ext uri="{FF2B5EF4-FFF2-40B4-BE49-F238E27FC236}">
                <a16:creationId xmlns:a16="http://schemas.microsoft.com/office/drawing/2014/main" id="{91B70772-4C57-3DC5-372D-F9DF29697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63" y="19687"/>
            <a:ext cx="1136314" cy="1018182"/>
          </a:xfrm>
          <a:prstGeom prst="rect">
            <a:avLst/>
          </a:prstGeom>
        </p:spPr>
      </p:pic>
      <p:grpSp>
        <p:nvGrpSpPr>
          <p:cNvPr id="162" name="Grupa 161">
            <a:extLst>
              <a:ext uri="{FF2B5EF4-FFF2-40B4-BE49-F238E27FC236}">
                <a16:creationId xmlns:a16="http://schemas.microsoft.com/office/drawing/2014/main" id="{036FD6C0-7553-CEA0-0D65-3488B6E92152}"/>
              </a:ext>
            </a:extLst>
          </p:cNvPr>
          <p:cNvGrpSpPr/>
          <p:nvPr/>
        </p:nvGrpSpPr>
        <p:grpSpPr>
          <a:xfrm>
            <a:off x="-245662" y="1264438"/>
            <a:ext cx="503823" cy="494815"/>
            <a:chOff x="-177691" y="1221518"/>
            <a:chExt cx="503823" cy="494815"/>
          </a:xfrm>
        </p:grpSpPr>
        <p:grpSp>
          <p:nvGrpSpPr>
            <p:cNvPr id="122" name="Grupa 121">
              <a:extLst>
                <a:ext uri="{FF2B5EF4-FFF2-40B4-BE49-F238E27FC236}">
                  <a16:creationId xmlns:a16="http://schemas.microsoft.com/office/drawing/2014/main" id="{42D80A83-DB2E-04AF-A1C9-094CAEC1CAAE}"/>
                </a:ext>
              </a:extLst>
            </p:cNvPr>
            <p:cNvGrpSpPr/>
            <p:nvPr/>
          </p:nvGrpSpPr>
          <p:grpSpPr>
            <a:xfrm>
              <a:off x="-177691" y="1221518"/>
              <a:ext cx="503823" cy="494815"/>
              <a:chOff x="3171776" y="4571533"/>
              <a:chExt cx="813028" cy="791195"/>
            </a:xfrm>
          </p:grpSpPr>
          <p:sp>
            <p:nvSpPr>
              <p:cNvPr id="123" name="Dijagram toka: Poveznik 122">
                <a:extLst>
                  <a:ext uri="{FF2B5EF4-FFF2-40B4-BE49-F238E27FC236}">
                    <a16:creationId xmlns:a16="http://schemas.microsoft.com/office/drawing/2014/main" id="{7D13FA16-FBF1-FB3B-A2C9-CD9ACD4F7120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24" name="Dijagram toka: Poveznik 123">
                <a:extLst>
                  <a:ext uri="{FF2B5EF4-FFF2-40B4-BE49-F238E27FC236}">
                    <a16:creationId xmlns:a16="http://schemas.microsoft.com/office/drawing/2014/main" id="{B9723AC7-8A22-513E-C9BB-E4D47DE553E3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25" name="Grafika 124" descr="Fast Forward outline">
              <a:extLst>
                <a:ext uri="{FF2B5EF4-FFF2-40B4-BE49-F238E27FC236}">
                  <a16:creationId xmlns:a16="http://schemas.microsoft.com/office/drawing/2014/main" id="{8CFC8DAA-B96A-1C9D-2840-AC1CB655F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93682" y="1285258"/>
              <a:ext cx="365631" cy="365631"/>
            </a:xfrm>
            <a:prstGeom prst="rect">
              <a:avLst/>
            </a:prstGeom>
          </p:spPr>
        </p:pic>
      </p:grpSp>
      <p:grpSp>
        <p:nvGrpSpPr>
          <p:cNvPr id="160" name="Grupa 159">
            <a:extLst>
              <a:ext uri="{FF2B5EF4-FFF2-40B4-BE49-F238E27FC236}">
                <a16:creationId xmlns:a16="http://schemas.microsoft.com/office/drawing/2014/main" id="{5B980C95-6692-F808-2DBC-94D7ACF92775}"/>
              </a:ext>
            </a:extLst>
          </p:cNvPr>
          <p:cNvGrpSpPr/>
          <p:nvPr/>
        </p:nvGrpSpPr>
        <p:grpSpPr>
          <a:xfrm>
            <a:off x="-193586" y="2013851"/>
            <a:ext cx="503823" cy="494815"/>
            <a:chOff x="-236253" y="2027933"/>
            <a:chExt cx="503823" cy="494815"/>
          </a:xfrm>
        </p:grpSpPr>
        <p:grpSp>
          <p:nvGrpSpPr>
            <p:cNvPr id="126" name="Grupa 125">
              <a:extLst>
                <a:ext uri="{FF2B5EF4-FFF2-40B4-BE49-F238E27FC236}">
                  <a16:creationId xmlns:a16="http://schemas.microsoft.com/office/drawing/2014/main" id="{10D562F9-8DEA-1870-5151-19CDC6C389A7}"/>
                </a:ext>
              </a:extLst>
            </p:cNvPr>
            <p:cNvGrpSpPr/>
            <p:nvPr/>
          </p:nvGrpSpPr>
          <p:grpSpPr>
            <a:xfrm>
              <a:off x="-236253" y="2027933"/>
              <a:ext cx="503823" cy="494815"/>
              <a:chOff x="3171776" y="4571533"/>
              <a:chExt cx="813028" cy="791195"/>
            </a:xfrm>
          </p:grpSpPr>
          <p:sp>
            <p:nvSpPr>
              <p:cNvPr id="127" name="Dijagram toka: Poveznik 126">
                <a:extLst>
                  <a:ext uri="{FF2B5EF4-FFF2-40B4-BE49-F238E27FC236}">
                    <a16:creationId xmlns:a16="http://schemas.microsoft.com/office/drawing/2014/main" id="{9187AE35-CD30-8D41-D074-280DA09ACA8E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28" name="Dijagram toka: Poveznik 127">
                <a:extLst>
                  <a:ext uri="{FF2B5EF4-FFF2-40B4-BE49-F238E27FC236}">
                    <a16:creationId xmlns:a16="http://schemas.microsoft.com/office/drawing/2014/main" id="{10B97F8A-9B3E-BF41-6E9B-A2F33B979E5E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29" name="Grafika 128" descr="Fast Forward outline">
              <a:extLst>
                <a:ext uri="{FF2B5EF4-FFF2-40B4-BE49-F238E27FC236}">
                  <a16:creationId xmlns:a16="http://schemas.microsoft.com/office/drawing/2014/main" id="{963FA10B-6719-B9EE-29B6-5F4C44988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56480" y="2076890"/>
              <a:ext cx="365631" cy="365631"/>
            </a:xfrm>
            <a:prstGeom prst="rect">
              <a:avLst/>
            </a:prstGeom>
          </p:spPr>
        </p:pic>
      </p:grpSp>
      <p:grpSp>
        <p:nvGrpSpPr>
          <p:cNvPr id="134" name="Grupa 133">
            <a:extLst>
              <a:ext uri="{FF2B5EF4-FFF2-40B4-BE49-F238E27FC236}">
                <a16:creationId xmlns:a16="http://schemas.microsoft.com/office/drawing/2014/main" id="{5B3CCD3F-9BE7-7FA4-FFA2-1AEE3EB66ED6}"/>
              </a:ext>
            </a:extLst>
          </p:cNvPr>
          <p:cNvGrpSpPr/>
          <p:nvPr/>
        </p:nvGrpSpPr>
        <p:grpSpPr>
          <a:xfrm>
            <a:off x="-193586" y="2757747"/>
            <a:ext cx="503823" cy="494815"/>
            <a:chOff x="-184177" y="2750571"/>
            <a:chExt cx="503823" cy="494815"/>
          </a:xfrm>
        </p:grpSpPr>
        <p:grpSp>
          <p:nvGrpSpPr>
            <p:cNvPr id="130" name="Grupa 129">
              <a:extLst>
                <a:ext uri="{FF2B5EF4-FFF2-40B4-BE49-F238E27FC236}">
                  <a16:creationId xmlns:a16="http://schemas.microsoft.com/office/drawing/2014/main" id="{8DC67E0A-C880-B591-F3DC-55248FAD3BC9}"/>
                </a:ext>
              </a:extLst>
            </p:cNvPr>
            <p:cNvGrpSpPr/>
            <p:nvPr/>
          </p:nvGrpSpPr>
          <p:grpSpPr>
            <a:xfrm>
              <a:off x="-184177" y="2750571"/>
              <a:ext cx="503823" cy="494815"/>
              <a:chOff x="3171776" y="4571533"/>
              <a:chExt cx="813028" cy="791195"/>
            </a:xfrm>
          </p:grpSpPr>
          <p:sp>
            <p:nvSpPr>
              <p:cNvPr id="131" name="Dijagram toka: Poveznik 130">
                <a:extLst>
                  <a:ext uri="{FF2B5EF4-FFF2-40B4-BE49-F238E27FC236}">
                    <a16:creationId xmlns:a16="http://schemas.microsoft.com/office/drawing/2014/main" id="{05F10FA3-E6DF-1477-06BE-40A21EC4B54E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32" name="Dijagram toka: Poveznik 131">
                <a:extLst>
                  <a:ext uri="{FF2B5EF4-FFF2-40B4-BE49-F238E27FC236}">
                    <a16:creationId xmlns:a16="http://schemas.microsoft.com/office/drawing/2014/main" id="{64CC1819-6EB0-E6CF-2AFA-6088CCF58E86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33" name="Grafika 132" descr="Fast Forward outline">
              <a:extLst>
                <a:ext uri="{FF2B5EF4-FFF2-40B4-BE49-F238E27FC236}">
                  <a16:creationId xmlns:a16="http://schemas.microsoft.com/office/drawing/2014/main" id="{C521FA41-37B6-80C2-355E-76EE684FA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98061" y="2815320"/>
              <a:ext cx="365631" cy="365631"/>
            </a:xfrm>
            <a:prstGeom prst="rect">
              <a:avLst/>
            </a:prstGeom>
          </p:spPr>
        </p:pic>
      </p:grpSp>
      <p:grpSp>
        <p:nvGrpSpPr>
          <p:cNvPr id="135" name="Grupa 134">
            <a:extLst>
              <a:ext uri="{FF2B5EF4-FFF2-40B4-BE49-F238E27FC236}">
                <a16:creationId xmlns:a16="http://schemas.microsoft.com/office/drawing/2014/main" id="{884AC3BB-1FDA-D9F9-1F51-B078374AAFF9}"/>
              </a:ext>
            </a:extLst>
          </p:cNvPr>
          <p:cNvGrpSpPr/>
          <p:nvPr/>
        </p:nvGrpSpPr>
        <p:grpSpPr>
          <a:xfrm>
            <a:off x="-193585" y="3512697"/>
            <a:ext cx="503823" cy="494815"/>
            <a:chOff x="-184177" y="2750571"/>
            <a:chExt cx="503823" cy="494815"/>
          </a:xfrm>
        </p:grpSpPr>
        <p:grpSp>
          <p:nvGrpSpPr>
            <p:cNvPr id="136" name="Grupa 135">
              <a:extLst>
                <a:ext uri="{FF2B5EF4-FFF2-40B4-BE49-F238E27FC236}">
                  <a16:creationId xmlns:a16="http://schemas.microsoft.com/office/drawing/2014/main" id="{9F797EE6-107E-3992-8FCB-C6F771086744}"/>
                </a:ext>
              </a:extLst>
            </p:cNvPr>
            <p:cNvGrpSpPr/>
            <p:nvPr/>
          </p:nvGrpSpPr>
          <p:grpSpPr>
            <a:xfrm>
              <a:off x="-184177" y="2750571"/>
              <a:ext cx="503823" cy="494815"/>
              <a:chOff x="3171776" y="4571533"/>
              <a:chExt cx="813028" cy="791195"/>
            </a:xfrm>
          </p:grpSpPr>
          <p:sp>
            <p:nvSpPr>
              <p:cNvPr id="138" name="Dijagram toka: Poveznik 137">
                <a:extLst>
                  <a:ext uri="{FF2B5EF4-FFF2-40B4-BE49-F238E27FC236}">
                    <a16:creationId xmlns:a16="http://schemas.microsoft.com/office/drawing/2014/main" id="{83FB8334-0F23-7E43-A529-5600AC3A81AE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39" name="Dijagram toka: Poveznik 138">
                <a:extLst>
                  <a:ext uri="{FF2B5EF4-FFF2-40B4-BE49-F238E27FC236}">
                    <a16:creationId xmlns:a16="http://schemas.microsoft.com/office/drawing/2014/main" id="{D86104FF-1280-AE95-E914-C1B0BCE9423B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37" name="Grafika 136" descr="Fast Forward outline">
              <a:extLst>
                <a:ext uri="{FF2B5EF4-FFF2-40B4-BE49-F238E27FC236}">
                  <a16:creationId xmlns:a16="http://schemas.microsoft.com/office/drawing/2014/main" id="{FD6215D8-F935-B11C-EC5E-1F6161A79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98061" y="2815320"/>
              <a:ext cx="365631" cy="365631"/>
            </a:xfrm>
            <a:prstGeom prst="rect">
              <a:avLst/>
            </a:prstGeom>
          </p:spPr>
        </p:pic>
      </p:grpSp>
      <p:grpSp>
        <p:nvGrpSpPr>
          <p:cNvPr id="140" name="Grupa 139">
            <a:extLst>
              <a:ext uri="{FF2B5EF4-FFF2-40B4-BE49-F238E27FC236}">
                <a16:creationId xmlns:a16="http://schemas.microsoft.com/office/drawing/2014/main" id="{03D7C4D0-14B3-D0F9-30CE-70AB0635FE61}"/>
              </a:ext>
            </a:extLst>
          </p:cNvPr>
          <p:cNvGrpSpPr/>
          <p:nvPr/>
        </p:nvGrpSpPr>
        <p:grpSpPr>
          <a:xfrm>
            <a:off x="-191599" y="4256593"/>
            <a:ext cx="503823" cy="494815"/>
            <a:chOff x="-184177" y="2750571"/>
            <a:chExt cx="503823" cy="494815"/>
          </a:xfrm>
        </p:grpSpPr>
        <p:grpSp>
          <p:nvGrpSpPr>
            <p:cNvPr id="141" name="Grupa 140">
              <a:extLst>
                <a:ext uri="{FF2B5EF4-FFF2-40B4-BE49-F238E27FC236}">
                  <a16:creationId xmlns:a16="http://schemas.microsoft.com/office/drawing/2014/main" id="{31B65FB7-DA51-81C7-CA8A-3F33A21329F8}"/>
                </a:ext>
              </a:extLst>
            </p:cNvPr>
            <p:cNvGrpSpPr/>
            <p:nvPr/>
          </p:nvGrpSpPr>
          <p:grpSpPr>
            <a:xfrm>
              <a:off x="-184177" y="2750571"/>
              <a:ext cx="503823" cy="494815"/>
              <a:chOff x="3171776" y="4571533"/>
              <a:chExt cx="813028" cy="791195"/>
            </a:xfrm>
          </p:grpSpPr>
          <p:sp>
            <p:nvSpPr>
              <p:cNvPr id="143" name="Dijagram toka: Poveznik 142">
                <a:extLst>
                  <a:ext uri="{FF2B5EF4-FFF2-40B4-BE49-F238E27FC236}">
                    <a16:creationId xmlns:a16="http://schemas.microsoft.com/office/drawing/2014/main" id="{66A63A43-B4B9-E719-3DAC-EBD37E0306BE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7" name="Dijagram toka: Poveznik 146">
                <a:extLst>
                  <a:ext uri="{FF2B5EF4-FFF2-40B4-BE49-F238E27FC236}">
                    <a16:creationId xmlns:a16="http://schemas.microsoft.com/office/drawing/2014/main" id="{61D79352-8B1D-FE5A-BF13-0C4DD8362357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42" name="Grafika 141" descr="Fast Forward outline">
              <a:extLst>
                <a:ext uri="{FF2B5EF4-FFF2-40B4-BE49-F238E27FC236}">
                  <a16:creationId xmlns:a16="http://schemas.microsoft.com/office/drawing/2014/main" id="{6A3070EE-EAD6-975A-659B-4E31E1D1E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98061" y="2815320"/>
              <a:ext cx="365631" cy="365631"/>
            </a:xfrm>
            <a:prstGeom prst="rect">
              <a:avLst/>
            </a:prstGeom>
          </p:spPr>
        </p:pic>
      </p:grpSp>
      <p:grpSp>
        <p:nvGrpSpPr>
          <p:cNvPr id="148" name="Grupa 147">
            <a:extLst>
              <a:ext uri="{FF2B5EF4-FFF2-40B4-BE49-F238E27FC236}">
                <a16:creationId xmlns:a16="http://schemas.microsoft.com/office/drawing/2014/main" id="{7B5551DD-6057-C740-AB6C-51A20669B7FD}"/>
              </a:ext>
            </a:extLst>
          </p:cNvPr>
          <p:cNvGrpSpPr/>
          <p:nvPr/>
        </p:nvGrpSpPr>
        <p:grpSpPr>
          <a:xfrm>
            <a:off x="-193349" y="4982934"/>
            <a:ext cx="503823" cy="494815"/>
            <a:chOff x="-184177" y="2750571"/>
            <a:chExt cx="503823" cy="494815"/>
          </a:xfrm>
        </p:grpSpPr>
        <p:grpSp>
          <p:nvGrpSpPr>
            <p:cNvPr id="149" name="Grupa 148">
              <a:extLst>
                <a:ext uri="{FF2B5EF4-FFF2-40B4-BE49-F238E27FC236}">
                  <a16:creationId xmlns:a16="http://schemas.microsoft.com/office/drawing/2014/main" id="{BAC3CD9B-3C68-E2F1-553D-45F1A62B920F}"/>
                </a:ext>
              </a:extLst>
            </p:cNvPr>
            <p:cNvGrpSpPr/>
            <p:nvPr/>
          </p:nvGrpSpPr>
          <p:grpSpPr>
            <a:xfrm>
              <a:off x="-184177" y="2750571"/>
              <a:ext cx="503823" cy="494815"/>
              <a:chOff x="3171776" y="4571533"/>
              <a:chExt cx="813028" cy="791195"/>
            </a:xfrm>
          </p:grpSpPr>
          <p:sp>
            <p:nvSpPr>
              <p:cNvPr id="151" name="Dijagram toka: Poveznik 150">
                <a:extLst>
                  <a:ext uri="{FF2B5EF4-FFF2-40B4-BE49-F238E27FC236}">
                    <a16:creationId xmlns:a16="http://schemas.microsoft.com/office/drawing/2014/main" id="{078D593C-000F-8DAD-9622-40A28FCABB3B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52" name="Dijagram toka: Poveznik 151">
                <a:extLst>
                  <a:ext uri="{FF2B5EF4-FFF2-40B4-BE49-F238E27FC236}">
                    <a16:creationId xmlns:a16="http://schemas.microsoft.com/office/drawing/2014/main" id="{AB3F058B-5E6B-34A2-E122-7D9831C49F52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0" name="Grafika 149" descr="Fast Forward outline">
              <a:extLst>
                <a:ext uri="{FF2B5EF4-FFF2-40B4-BE49-F238E27FC236}">
                  <a16:creationId xmlns:a16="http://schemas.microsoft.com/office/drawing/2014/main" id="{323BBC4B-4755-A23E-2739-E72AF4339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98061" y="2815320"/>
              <a:ext cx="365631" cy="365631"/>
            </a:xfrm>
            <a:prstGeom prst="rect">
              <a:avLst/>
            </a:prstGeom>
          </p:spPr>
        </p:pic>
      </p:grpSp>
      <p:grpSp>
        <p:nvGrpSpPr>
          <p:cNvPr id="153" name="Grupa 152">
            <a:extLst>
              <a:ext uri="{FF2B5EF4-FFF2-40B4-BE49-F238E27FC236}">
                <a16:creationId xmlns:a16="http://schemas.microsoft.com/office/drawing/2014/main" id="{5FEC41F5-4CFE-1F13-5A48-08FB3038AB03}"/>
              </a:ext>
            </a:extLst>
          </p:cNvPr>
          <p:cNvGrpSpPr/>
          <p:nvPr/>
        </p:nvGrpSpPr>
        <p:grpSpPr>
          <a:xfrm>
            <a:off x="-193348" y="5682926"/>
            <a:ext cx="503823" cy="494815"/>
            <a:chOff x="-184177" y="2750571"/>
            <a:chExt cx="503823" cy="494815"/>
          </a:xfrm>
        </p:grpSpPr>
        <p:grpSp>
          <p:nvGrpSpPr>
            <p:cNvPr id="154" name="Grupa 153">
              <a:extLst>
                <a:ext uri="{FF2B5EF4-FFF2-40B4-BE49-F238E27FC236}">
                  <a16:creationId xmlns:a16="http://schemas.microsoft.com/office/drawing/2014/main" id="{C6115ABF-624A-81D4-98C2-51E3E1B31E08}"/>
                </a:ext>
              </a:extLst>
            </p:cNvPr>
            <p:cNvGrpSpPr/>
            <p:nvPr/>
          </p:nvGrpSpPr>
          <p:grpSpPr>
            <a:xfrm>
              <a:off x="-184177" y="2750571"/>
              <a:ext cx="503823" cy="494815"/>
              <a:chOff x="3171776" y="4571533"/>
              <a:chExt cx="813028" cy="791195"/>
            </a:xfrm>
          </p:grpSpPr>
          <p:sp>
            <p:nvSpPr>
              <p:cNvPr id="158" name="Dijagram toka: Poveznik 157">
                <a:extLst>
                  <a:ext uri="{FF2B5EF4-FFF2-40B4-BE49-F238E27FC236}">
                    <a16:creationId xmlns:a16="http://schemas.microsoft.com/office/drawing/2014/main" id="{1B404526-81D4-89D4-BFD4-1865EE0094D5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59" name="Dijagram toka: Poveznik 158">
                <a:extLst>
                  <a:ext uri="{FF2B5EF4-FFF2-40B4-BE49-F238E27FC236}">
                    <a16:creationId xmlns:a16="http://schemas.microsoft.com/office/drawing/2014/main" id="{3AB73942-67F2-456D-D769-7568DDD215DB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26659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5" name="Grafika 154" descr="Fast Forward outline">
              <a:extLst>
                <a:ext uri="{FF2B5EF4-FFF2-40B4-BE49-F238E27FC236}">
                  <a16:creationId xmlns:a16="http://schemas.microsoft.com/office/drawing/2014/main" id="{5277CE3D-6C27-4559-3632-BDC334E1D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98061" y="2815320"/>
              <a:ext cx="365631" cy="3656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44901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>
            <a:extLst>
              <a:ext uri="{FF2B5EF4-FFF2-40B4-BE49-F238E27FC236}">
                <a16:creationId xmlns:a16="http://schemas.microsoft.com/office/drawing/2014/main" id="{F4F3B6A1-C326-EFED-B5DB-45F128A0F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113613" y="4560924"/>
            <a:ext cx="1469953" cy="3124200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6886AE79-12F9-927D-8384-A3451AB9EC85}"/>
              </a:ext>
            </a:extLst>
          </p:cNvPr>
          <p:cNvSpPr txBox="1">
            <a:spLocks/>
          </p:cNvSpPr>
          <p:nvPr/>
        </p:nvSpPr>
        <p:spPr>
          <a:xfrm>
            <a:off x="401444" y="347057"/>
            <a:ext cx="11441151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800" b="0" i="1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5080" lvl="0" indent="0" defTabSz="914400" eaLnBrk="1" fontAlgn="auto" latinLnBrk="0" hangingPunct="1">
              <a:lnSpc>
                <a:spcPct val="1002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0" cap="none" spc="0" normalizeH="0" baseline="0" noProof="0" dirty="0">
                <a:ln>
                  <a:noFill/>
                </a:ln>
                <a:solidFill>
                  <a:srgbClr val="26659D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Uloga</a:t>
            </a:r>
            <a:r>
              <a:rPr kumimoji="0" lang="hr-HR" sz="3200" b="1" i="0" u="none" strike="noStrike" kern="0" cap="none" spc="-5" normalizeH="0" baseline="0" noProof="0" dirty="0">
                <a:ln>
                  <a:noFill/>
                </a:ln>
                <a:solidFill>
                  <a:srgbClr val="26659D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hr-HR" sz="3200" b="1" i="0" u="none" strike="noStrike" kern="0" cap="none" spc="-10" normalizeH="0" baseline="0" noProof="0" dirty="0">
                <a:ln>
                  <a:noFill/>
                </a:ln>
                <a:solidFill>
                  <a:srgbClr val="26659D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Fonda</a:t>
            </a:r>
            <a:r>
              <a:rPr kumimoji="0" lang="hr-HR" sz="3200" b="1" i="0" u="none" strike="noStrike" kern="0" cap="none" spc="20" normalizeH="0" baseline="0" noProof="0" dirty="0">
                <a:ln>
                  <a:noFill/>
                </a:ln>
                <a:solidFill>
                  <a:srgbClr val="26659D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hr-HR" sz="3200" b="1" i="0" u="none" strike="noStrike" kern="0" cap="none" spc="-35" normalizeH="0" baseline="0" noProof="0" dirty="0">
                <a:ln>
                  <a:noFill/>
                </a:ln>
                <a:solidFill>
                  <a:srgbClr val="26659D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kao</a:t>
            </a:r>
            <a:r>
              <a:rPr kumimoji="0" lang="hr-HR" sz="3200" b="1" i="0" u="none" strike="noStrike" kern="0" cap="none" spc="0" normalizeH="0" baseline="0" noProof="0" dirty="0">
                <a:ln>
                  <a:noFill/>
                </a:ln>
                <a:solidFill>
                  <a:srgbClr val="26659D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hr-HR" sz="3200" b="1" i="0" u="none" strike="noStrike" kern="0" cap="none" spc="-5" normalizeH="0" baseline="0" noProof="0" dirty="0">
                <a:ln>
                  <a:noFill/>
                </a:ln>
                <a:solidFill>
                  <a:srgbClr val="26659D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Provedbenog</a:t>
            </a:r>
            <a:r>
              <a:rPr kumimoji="0" lang="hr-HR" sz="3200" b="1" i="0" u="none" strike="noStrike" kern="0" cap="none" spc="55" normalizeH="0" baseline="0" noProof="0" dirty="0">
                <a:ln>
                  <a:noFill/>
                </a:ln>
                <a:solidFill>
                  <a:srgbClr val="26659D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hr-HR" sz="3200" b="1" i="0" u="none" strike="noStrike" kern="0" cap="none" spc="0" normalizeH="0" baseline="0" noProof="0" dirty="0">
                <a:ln>
                  <a:noFill/>
                </a:ln>
                <a:solidFill>
                  <a:srgbClr val="26659D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tijela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D0CF3EC0-79C2-E425-5207-661DDB99FC0A}"/>
              </a:ext>
            </a:extLst>
          </p:cNvPr>
          <p:cNvGrpSpPr/>
          <p:nvPr/>
        </p:nvGrpSpPr>
        <p:grpSpPr>
          <a:xfrm>
            <a:off x="825807" y="1631288"/>
            <a:ext cx="9812457" cy="4048323"/>
            <a:chOff x="1472577" y="2393467"/>
            <a:chExt cx="8013383" cy="3104515"/>
          </a:xfrm>
        </p:grpSpPr>
        <p:pic>
          <p:nvPicPr>
            <p:cNvPr id="12" name="object 4">
              <a:extLst>
                <a:ext uri="{FF2B5EF4-FFF2-40B4-BE49-F238E27FC236}">
                  <a16:creationId xmlns:a16="http://schemas.microsoft.com/office/drawing/2014/main" id="{F5CEEC7C-0055-9E2F-4B12-0058B01E9CF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72577" y="2393467"/>
              <a:ext cx="1313687" cy="3104387"/>
            </a:xfrm>
            <a:prstGeom prst="rect">
              <a:avLst/>
            </a:prstGeom>
          </p:spPr>
        </p:pic>
        <p:sp>
          <p:nvSpPr>
            <p:cNvPr id="14" name="object 5">
              <a:extLst>
                <a:ext uri="{FF2B5EF4-FFF2-40B4-BE49-F238E27FC236}">
                  <a16:creationId xmlns:a16="http://schemas.microsoft.com/office/drawing/2014/main" id="{811926B2-D6FD-7761-C8DC-F5F3D79EF6B3}"/>
                </a:ext>
              </a:extLst>
            </p:cNvPr>
            <p:cNvSpPr txBox="1"/>
            <p:nvPr/>
          </p:nvSpPr>
          <p:spPr>
            <a:xfrm>
              <a:off x="1565011" y="4147118"/>
              <a:ext cx="1131570" cy="435167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ctr"/>
              <a:r>
                <a:rPr spc="-5" dirty="0">
                  <a:solidFill>
                    <a:prstClr val="black"/>
                  </a:solidFill>
                  <a:cs typeface="Calibri"/>
                </a:rPr>
                <a:t>Odabir </a:t>
              </a:r>
              <a:r>
                <a:rPr dirty="0">
                  <a:solidFill>
                    <a:prstClr val="black"/>
                  </a:solidFill>
                  <a:cs typeface="Calibri"/>
                </a:rPr>
                <a:t>i</a:t>
              </a:r>
              <a:r>
                <a:rPr spc="-15" dirty="0">
                  <a:solidFill>
                    <a:prstClr val="black"/>
                  </a:solidFill>
                  <a:cs typeface="Calibri"/>
                </a:rPr>
                <a:t> </a:t>
              </a:r>
              <a:r>
                <a:rPr spc="-5" dirty="0" err="1">
                  <a:solidFill>
                    <a:prstClr val="black"/>
                  </a:solidFill>
                  <a:cs typeface="Calibri"/>
                </a:rPr>
                <a:t>ugovaranje</a:t>
              </a:r>
              <a:endParaRPr dirty="0">
                <a:solidFill>
                  <a:prstClr val="black"/>
                </a:solidFill>
                <a:cs typeface="Calibri"/>
              </a:endParaRPr>
            </a:p>
          </p:txBody>
        </p:sp>
        <p:grpSp>
          <p:nvGrpSpPr>
            <p:cNvPr id="15" name="object 6">
              <a:extLst>
                <a:ext uri="{FF2B5EF4-FFF2-40B4-BE49-F238E27FC236}">
                  <a16:creationId xmlns:a16="http://schemas.microsoft.com/office/drawing/2014/main" id="{2BF22582-7663-F1E1-E646-06A9D4C8EBC7}"/>
                </a:ext>
              </a:extLst>
            </p:cNvPr>
            <p:cNvGrpSpPr/>
            <p:nvPr/>
          </p:nvGrpSpPr>
          <p:grpSpPr>
            <a:xfrm>
              <a:off x="1608826" y="2393467"/>
              <a:ext cx="2520315" cy="3104515"/>
              <a:chOff x="340464" y="2295144"/>
              <a:chExt cx="2520315" cy="3104515"/>
            </a:xfrm>
          </p:grpSpPr>
          <p:pic>
            <p:nvPicPr>
              <p:cNvPr id="16" name="object 7">
                <a:extLst>
                  <a:ext uri="{FF2B5EF4-FFF2-40B4-BE49-F238E27FC236}">
                    <a16:creationId xmlns:a16="http://schemas.microsoft.com/office/drawing/2014/main" id="{26AC2C86-A4FA-510C-5EF1-C67657611F27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82524" y="3192780"/>
                <a:ext cx="1524" cy="1523"/>
              </a:xfrm>
              <a:prstGeom prst="rect">
                <a:avLst/>
              </a:prstGeom>
            </p:spPr>
          </p:pic>
          <p:pic>
            <p:nvPicPr>
              <p:cNvPr id="17" name="object 8">
                <a:extLst>
                  <a:ext uri="{FF2B5EF4-FFF2-40B4-BE49-F238E27FC236}">
                    <a16:creationId xmlns:a16="http://schemas.microsoft.com/office/drawing/2014/main" id="{ADFD0E62-941E-C773-7722-5127B4C3209E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69620" y="3508247"/>
                <a:ext cx="1523" cy="1524"/>
              </a:xfrm>
              <a:prstGeom prst="rect">
                <a:avLst/>
              </a:prstGeom>
            </p:spPr>
          </p:pic>
          <p:sp>
            <p:nvSpPr>
              <p:cNvPr id="18" name="object 9">
                <a:extLst>
                  <a:ext uri="{FF2B5EF4-FFF2-40B4-BE49-F238E27FC236}">
                    <a16:creationId xmlns:a16="http://schemas.microsoft.com/office/drawing/2014/main" id="{0E0EEA60-E55B-7970-947B-E2888DB70E0C}"/>
                  </a:ext>
                </a:extLst>
              </p:cNvPr>
              <p:cNvSpPr/>
              <p:nvPr/>
            </p:nvSpPr>
            <p:spPr>
              <a:xfrm>
                <a:off x="345948" y="300227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ln w="1066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19" name="object 10">
                <a:extLst>
                  <a:ext uri="{FF2B5EF4-FFF2-40B4-BE49-F238E27FC236}">
                    <a16:creationId xmlns:a16="http://schemas.microsoft.com/office/drawing/2014/main" id="{03B0F24C-1E35-152F-1CB5-863C90D439A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342495" y="2513849"/>
                <a:ext cx="345586" cy="452180"/>
              </a:xfrm>
              <a:prstGeom prst="rect">
                <a:avLst/>
              </a:prstGeom>
            </p:spPr>
          </p:pic>
          <p:sp>
            <p:nvSpPr>
              <p:cNvPr id="20" name="object 11">
                <a:extLst>
                  <a:ext uri="{FF2B5EF4-FFF2-40B4-BE49-F238E27FC236}">
                    <a16:creationId xmlns:a16="http://schemas.microsoft.com/office/drawing/2014/main" id="{53C92C15-2A6B-E028-6E28-FA4F1254CF2D}"/>
                  </a:ext>
                </a:extLst>
              </p:cNvPr>
              <p:cNvSpPr/>
              <p:nvPr/>
            </p:nvSpPr>
            <p:spPr>
              <a:xfrm>
                <a:off x="420371" y="2487168"/>
                <a:ext cx="520700" cy="1023619"/>
              </a:xfrm>
              <a:custGeom>
                <a:avLst/>
                <a:gdLst/>
                <a:ahLst/>
                <a:cxnLst/>
                <a:rect l="l" t="t" r="r" b="b"/>
                <a:pathLst>
                  <a:path w="520700" h="1023620">
                    <a:moveTo>
                      <a:pt x="262412" y="32003"/>
                    </a:moveTo>
                    <a:lnTo>
                      <a:pt x="304107" y="18471"/>
                    </a:lnTo>
                    <a:lnTo>
                      <a:pt x="348366" y="8332"/>
                    </a:lnTo>
                    <a:lnTo>
                      <a:pt x="393955" y="2114"/>
                    </a:lnTo>
                    <a:lnTo>
                      <a:pt x="440688" y="0"/>
                    </a:lnTo>
                    <a:lnTo>
                      <a:pt x="487648" y="2114"/>
                    </a:lnTo>
                    <a:lnTo>
                      <a:pt x="520689" y="6603"/>
                    </a:lnTo>
                  </a:path>
                  <a:path w="520700" h="1023620">
                    <a:moveTo>
                      <a:pt x="359053" y="1023390"/>
                    </a:moveTo>
                    <a:lnTo>
                      <a:pt x="353253" y="1022603"/>
                    </a:lnTo>
                  </a:path>
                  <a:path w="520700" h="1023620">
                    <a:moveTo>
                      <a:pt x="261027" y="997913"/>
                    </a:moveTo>
                    <a:lnTo>
                      <a:pt x="259349" y="997203"/>
                    </a:lnTo>
                  </a:path>
                  <a:path w="520700" h="1023620">
                    <a:moveTo>
                      <a:pt x="230571" y="985043"/>
                    </a:moveTo>
                    <a:lnTo>
                      <a:pt x="225892" y="983066"/>
                    </a:lnTo>
                  </a:path>
                  <a:path w="520700" h="1023620">
                    <a:moveTo>
                      <a:pt x="180370" y="959500"/>
                    </a:moveTo>
                    <a:lnTo>
                      <a:pt x="179754" y="959103"/>
                    </a:lnTo>
                  </a:path>
                  <a:path w="520700" h="1023620">
                    <a:moveTo>
                      <a:pt x="160380" y="946628"/>
                    </a:moveTo>
                    <a:lnTo>
                      <a:pt x="160031" y="946403"/>
                    </a:lnTo>
                  </a:path>
                  <a:path w="520700" h="1023620">
                    <a:moveTo>
                      <a:pt x="125508" y="921802"/>
                    </a:moveTo>
                    <a:lnTo>
                      <a:pt x="124473" y="921003"/>
                    </a:lnTo>
                  </a:path>
                  <a:path w="520700" h="1023620">
                    <a:moveTo>
                      <a:pt x="108760" y="908809"/>
                    </a:moveTo>
                    <a:lnTo>
                      <a:pt x="108208" y="908303"/>
                    </a:lnTo>
                  </a:path>
                  <a:path w="520700" h="1023620">
                    <a:moveTo>
                      <a:pt x="26160" y="820221"/>
                    </a:moveTo>
                    <a:lnTo>
                      <a:pt x="25527" y="819403"/>
                    </a:lnTo>
                  </a:path>
                  <a:path w="520700" h="1023620">
                    <a:moveTo>
                      <a:pt x="252" y="781695"/>
                    </a:moveTo>
                    <a:lnTo>
                      <a:pt x="0" y="781303"/>
                    </a:lnTo>
                  </a:path>
                </a:pathLst>
              </a:custGeom>
              <a:ln w="1066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" name="object 12">
                <a:extLst>
                  <a:ext uri="{FF2B5EF4-FFF2-40B4-BE49-F238E27FC236}">
                    <a16:creationId xmlns:a16="http://schemas.microsoft.com/office/drawing/2014/main" id="{AC22FFC4-1CFB-583C-6F41-586F7163F984}"/>
                  </a:ext>
                </a:extLst>
              </p:cNvPr>
              <p:cNvSpPr/>
              <p:nvPr/>
            </p:nvSpPr>
            <p:spPr>
              <a:xfrm>
                <a:off x="412939" y="3255772"/>
                <a:ext cx="635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35">
                    <a:moveTo>
                      <a:pt x="-5301" y="60"/>
                    </a:moveTo>
                    <a:lnTo>
                      <a:pt x="5366" y="60"/>
                    </a:lnTo>
                  </a:path>
                </a:pathLst>
              </a:custGeom>
              <a:ln w="10789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" name="object 13">
                <a:extLst>
                  <a:ext uri="{FF2B5EF4-FFF2-40B4-BE49-F238E27FC236}">
                    <a16:creationId xmlns:a16="http://schemas.microsoft.com/office/drawing/2014/main" id="{BB2CA703-2A31-0E35-6C4E-4E823B2EFFE1}"/>
                  </a:ext>
                </a:extLst>
              </p:cNvPr>
              <p:cNvSpPr/>
              <p:nvPr/>
            </p:nvSpPr>
            <p:spPr>
              <a:xfrm>
                <a:off x="377434" y="3179572"/>
                <a:ext cx="63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905">
                    <a:moveTo>
                      <a:pt x="517" y="1596"/>
                    </a:moveTo>
                    <a:lnTo>
                      <a:pt x="0" y="0"/>
                    </a:lnTo>
                  </a:path>
                </a:pathLst>
              </a:custGeom>
              <a:ln w="1066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object 14">
                <a:extLst>
                  <a:ext uri="{FF2B5EF4-FFF2-40B4-BE49-F238E27FC236}">
                    <a16:creationId xmlns:a16="http://schemas.microsoft.com/office/drawing/2014/main" id="{CCE8CB0A-30E0-393B-0B85-69F12DF53A2F}"/>
                  </a:ext>
                </a:extLst>
              </p:cNvPr>
              <p:cNvSpPr/>
              <p:nvPr/>
            </p:nvSpPr>
            <p:spPr>
              <a:xfrm>
                <a:off x="373321" y="3166872"/>
                <a:ext cx="635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>
                    <a:moveTo>
                      <a:pt x="-5334" y="90"/>
                    </a:moveTo>
                    <a:lnTo>
                      <a:pt x="5392" y="90"/>
                    </a:lnTo>
                  </a:path>
                </a:pathLst>
              </a:custGeom>
              <a:ln w="1066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object 15">
                <a:extLst>
                  <a:ext uri="{FF2B5EF4-FFF2-40B4-BE49-F238E27FC236}">
                    <a16:creationId xmlns:a16="http://schemas.microsoft.com/office/drawing/2014/main" id="{C07DB11E-8608-893F-B20E-A1451D312300}"/>
                  </a:ext>
                </a:extLst>
              </p:cNvPr>
              <p:cNvSpPr/>
              <p:nvPr/>
            </p:nvSpPr>
            <p:spPr>
              <a:xfrm>
                <a:off x="356192" y="3103372"/>
                <a:ext cx="10160" cy="40640"/>
              </a:xfrm>
              <a:custGeom>
                <a:avLst/>
                <a:gdLst/>
                <a:ahLst/>
                <a:cxnLst/>
                <a:rect l="l" t="t" r="r" b="b"/>
                <a:pathLst>
                  <a:path w="10160" h="40639">
                    <a:moveTo>
                      <a:pt x="9567" y="40157"/>
                    </a:moveTo>
                    <a:lnTo>
                      <a:pt x="8901" y="38100"/>
                    </a:lnTo>
                  </a:path>
                  <a:path w="10160" h="40639">
                    <a:moveTo>
                      <a:pt x="6519" y="28543"/>
                    </a:moveTo>
                    <a:lnTo>
                      <a:pt x="5801" y="25400"/>
                    </a:lnTo>
                  </a:path>
                  <a:path w="10160" h="40639">
                    <a:moveTo>
                      <a:pt x="3471" y="15199"/>
                    </a:moveTo>
                    <a:lnTo>
                      <a:pt x="2900" y="12700"/>
                    </a:lnTo>
                  </a:path>
                  <a:path w="10160" h="40639">
                    <a:moveTo>
                      <a:pt x="423" y="1854"/>
                    </a:moveTo>
                    <a:lnTo>
                      <a:pt x="0" y="0"/>
                    </a:lnTo>
                  </a:path>
                </a:pathLst>
              </a:custGeom>
              <a:ln w="1066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object 16">
                <a:extLst>
                  <a:ext uri="{FF2B5EF4-FFF2-40B4-BE49-F238E27FC236}">
                    <a16:creationId xmlns:a16="http://schemas.microsoft.com/office/drawing/2014/main" id="{79AE9B53-4D51-94BC-3C5B-44AB352EA924}"/>
                  </a:ext>
                </a:extLst>
              </p:cNvPr>
              <p:cNvSpPr/>
              <p:nvPr/>
            </p:nvSpPr>
            <p:spPr>
              <a:xfrm>
                <a:off x="351966" y="3077972"/>
                <a:ext cx="635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>
                    <a:moveTo>
                      <a:pt x="-5334" y="285"/>
                    </a:moveTo>
                    <a:lnTo>
                      <a:pt x="5411" y="285"/>
                    </a:lnTo>
                  </a:path>
                </a:pathLst>
              </a:custGeom>
              <a:ln w="1066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object 17">
                <a:extLst>
                  <a:ext uri="{FF2B5EF4-FFF2-40B4-BE49-F238E27FC236}">
                    <a16:creationId xmlns:a16="http://schemas.microsoft.com/office/drawing/2014/main" id="{5BE65430-0A3F-D139-E1BB-BCF27CABEA30}"/>
                  </a:ext>
                </a:extLst>
              </p:cNvPr>
              <p:cNvSpPr/>
              <p:nvPr/>
            </p:nvSpPr>
            <p:spPr>
              <a:xfrm>
                <a:off x="348514" y="3052572"/>
                <a:ext cx="254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5239">
                    <a:moveTo>
                      <a:pt x="2005" y="14755"/>
                    </a:moveTo>
                    <a:lnTo>
                      <a:pt x="1725" y="12700"/>
                    </a:lnTo>
                  </a:path>
                  <a:path w="2539" h="15239">
                    <a:moveTo>
                      <a:pt x="481" y="3540"/>
                    </a:moveTo>
                    <a:lnTo>
                      <a:pt x="0" y="0"/>
                    </a:lnTo>
                  </a:path>
                </a:pathLst>
              </a:custGeom>
              <a:ln w="1066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object 18">
                <a:extLst>
                  <a:ext uri="{FF2B5EF4-FFF2-40B4-BE49-F238E27FC236}">
                    <a16:creationId xmlns:a16="http://schemas.microsoft.com/office/drawing/2014/main" id="{5198F4AE-243D-9A4D-063B-05FB42D3F83B}"/>
                  </a:ext>
                </a:extLst>
              </p:cNvPr>
              <p:cNvSpPr/>
              <p:nvPr/>
            </p:nvSpPr>
            <p:spPr>
              <a:xfrm>
                <a:off x="346496" y="3014472"/>
                <a:ext cx="127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22225">
                    <a:moveTo>
                      <a:pt x="487" y="-5333"/>
                    </a:moveTo>
                    <a:lnTo>
                      <a:pt x="487" y="26995"/>
                    </a:lnTo>
                  </a:path>
                </a:pathLst>
              </a:custGeom>
              <a:ln w="11643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" name="object 19">
                <a:extLst>
                  <a:ext uri="{FF2B5EF4-FFF2-40B4-BE49-F238E27FC236}">
                    <a16:creationId xmlns:a16="http://schemas.microsoft.com/office/drawing/2014/main" id="{27765451-83E5-80E2-F75E-B22A8D674972}"/>
                  </a:ext>
                </a:extLst>
              </p:cNvPr>
              <p:cNvSpPr/>
              <p:nvPr/>
            </p:nvSpPr>
            <p:spPr>
              <a:xfrm>
                <a:off x="345948" y="2493886"/>
                <a:ext cx="1028700" cy="508634"/>
              </a:xfrm>
              <a:custGeom>
                <a:avLst/>
                <a:gdLst/>
                <a:ahLst/>
                <a:cxnLst/>
                <a:rect l="l" t="t" r="r" b="b"/>
                <a:pathLst>
                  <a:path w="1028700" h="508635">
                    <a:moveTo>
                      <a:pt x="0" y="508394"/>
                    </a:moveTo>
                    <a:lnTo>
                      <a:pt x="0" y="508393"/>
                    </a:lnTo>
                  </a:path>
                  <a:path w="1028700" h="508635">
                    <a:moveTo>
                      <a:pt x="595952" y="0"/>
                    </a:moveTo>
                    <a:lnTo>
                      <a:pt x="607835" y="1614"/>
                    </a:lnTo>
                    <a:lnTo>
                      <a:pt x="652222" y="11753"/>
                    </a:lnTo>
                    <a:lnTo>
                      <a:pt x="694000" y="25285"/>
                    </a:lnTo>
                  </a:path>
                  <a:path w="1028700" h="508635">
                    <a:moveTo>
                      <a:pt x="695023" y="25617"/>
                    </a:moveTo>
                    <a:lnTo>
                      <a:pt x="736145" y="43049"/>
                    </a:lnTo>
                    <a:lnTo>
                      <a:pt x="775320" y="63837"/>
                    </a:lnTo>
                    <a:lnTo>
                      <a:pt x="812398" y="87804"/>
                    </a:lnTo>
                    <a:lnTo>
                      <a:pt x="830055" y="101485"/>
                    </a:lnTo>
                  </a:path>
                  <a:path w="1028700" h="508635">
                    <a:moveTo>
                      <a:pt x="830699" y="101984"/>
                    </a:moveTo>
                    <a:lnTo>
                      <a:pt x="847197" y="114767"/>
                    </a:lnTo>
                    <a:lnTo>
                      <a:pt x="879538" y="144538"/>
                    </a:lnTo>
                    <a:lnTo>
                      <a:pt x="909240" y="176935"/>
                    </a:lnTo>
                    <a:lnTo>
                      <a:pt x="919620" y="190385"/>
                    </a:lnTo>
                  </a:path>
                  <a:path w="1028700" h="508635">
                    <a:moveTo>
                      <a:pt x="920496" y="191520"/>
                    </a:moveTo>
                    <a:lnTo>
                      <a:pt x="929420" y="203085"/>
                    </a:lnTo>
                  </a:path>
                  <a:path w="1028700" h="508635">
                    <a:moveTo>
                      <a:pt x="929640" y="203369"/>
                    </a:moveTo>
                    <a:lnTo>
                      <a:pt x="936123" y="211771"/>
                    </a:lnTo>
                    <a:lnTo>
                      <a:pt x="955064" y="241185"/>
                    </a:lnTo>
                  </a:path>
                  <a:path w="1028700" h="508635">
                    <a:moveTo>
                      <a:pt x="955548" y="241937"/>
                    </a:moveTo>
                    <a:lnTo>
                      <a:pt x="960007" y="248862"/>
                    </a:lnTo>
                    <a:lnTo>
                      <a:pt x="980711" y="288022"/>
                    </a:lnTo>
                    <a:lnTo>
                      <a:pt x="993118" y="317385"/>
                    </a:lnTo>
                  </a:path>
                  <a:path w="1028700" h="508635">
                    <a:moveTo>
                      <a:pt x="993648" y="318638"/>
                    </a:moveTo>
                    <a:lnTo>
                      <a:pt x="998054" y="329067"/>
                    </a:lnTo>
                    <a:lnTo>
                      <a:pt x="1002484" y="342785"/>
                    </a:lnTo>
                  </a:path>
                  <a:path w="1028700" h="508635">
                    <a:moveTo>
                      <a:pt x="1002792" y="343737"/>
                    </a:moveTo>
                    <a:lnTo>
                      <a:pt x="1006586" y="355485"/>
                    </a:lnTo>
                  </a:path>
                  <a:path w="1028700" h="508635">
                    <a:moveTo>
                      <a:pt x="1007364" y="357895"/>
                    </a:moveTo>
                    <a:lnTo>
                      <a:pt x="1011858" y="371812"/>
                    </a:lnTo>
                    <a:lnTo>
                      <a:pt x="1021941" y="416071"/>
                    </a:lnTo>
                    <a:lnTo>
                      <a:pt x="1022336" y="418985"/>
                    </a:lnTo>
                  </a:path>
                  <a:path w="1028700" h="508635">
                    <a:moveTo>
                      <a:pt x="1022604" y="420958"/>
                    </a:moveTo>
                    <a:lnTo>
                      <a:pt x="1024058" y="431685"/>
                    </a:lnTo>
                  </a:path>
                  <a:path w="1028700" h="508635">
                    <a:moveTo>
                      <a:pt x="1024128" y="432197"/>
                    </a:moveTo>
                    <a:lnTo>
                      <a:pt x="1028123" y="461660"/>
                    </a:lnTo>
                    <a:lnTo>
                      <a:pt x="1028488" y="469785"/>
                    </a:lnTo>
                  </a:path>
                </a:pathLst>
              </a:custGeom>
              <a:ln w="1066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object 20">
                <a:extLst>
                  <a:ext uri="{FF2B5EF4-FFF2-40B4-BE49-F238E27FC236}">
                    <a16:creationId xmlns:a16="http://schemas.microsoft.com/office/drawing/2014/main" id="{2E224C1F-34D7-C2FE-6118-CFA7D5D56EBC}"/>
                  </a:ext>
                </a:extLst>
              </p:cNvPr>
              <p:cNvSpPr/>
              <p:nvPr/>
            </p:nvSpPr>
            <p:spPr>
              <a:xfrm>
                <a:off x="1374648" y="2968376"/>
                <a:ext cx="127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20955">
                    <a:moveTo>
                      <a:pt x="465" y="-5334"/>
                    </a:moveTo>
                    <a:lnTo>
                      <a:pt x="465" y="26029"/>
                    </a:lnTo>
                  </a:path>
                </a:pathLst>
              </a:custGeom>
              <a:ln w="1159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" name="object 21">
                <a:extLst>
                  <a:ext uri="{FF2B5EF4-FFF2-40B4-BE49-F238E27FC236}">
                    <a16:creationId xmlns:a16="http://schemas.microsoft.com/office/drawing/2014/main" id="{BD91B5E6-8665-89E1-4074-6DEF5C866EEB}"/>
                  </a:ext>
                </a:extLst>
              </p:cNvPr>
              <p:cNvSpPr/>
              <p:nvPr/>
            </p:nvSpPr>
            <p:spPr>
              <a:xfrm>
                <a:off x="1339530" y="2996061"/>
                <a:ext cx="36830" cy="196850"/>
              </a:xfrm>
              <a:custGeom>
                <a:avLst/>
                <a:gdLst/>
                <a:ahLst/>
                <a:cxnLst/>
                <a:rect l="l" t="t" r="r" b="b"/>
                <a:pathLst>
                  <a:path w="36830" h="196850">
                    <a:moveTo>
                      <a:pt x="36361" y="0"/>
                    </a:moveTo>
                    <a:lnTo>
                      <a:pt x="36641" y="6218"/>
                    </a:lnTo>
                    <a:lnTo>
                      <a:pt x="34540" y="53178"/>
                    </a:lnTo>
                    <a:lnTo>
                      <a:pt x="29638" y="89471"/>
                    </a:lnTo>
                  </a:path>
                  <a:path w="36830" h="196850">
                    <a:moveTo>
                      <a:pt x="23572" y="120010"/>
                    </a:moveTo>
                    <a:lnTo>
                      <a:pt x="22200" y="126052"/>
                    </a:lnTo>
                  </a:path>
                  <a:path w="36830" h="196850">
                    <a:moveTo>
                      <a:pt x="17604" y="145410"/>
                    </a:moveTo>
                    <a:lnTo>
                      <a:pt x="16369" y="149244"/>
                    </a:lnTo>
                  </a:path>
                  <a:path w="36830" h="196850">
                    <a:moveTo>
                      <a:pt x="6124" y="181031"/>
                    </a:moveTo>
                    <a:lnTo>
                      <a:pt x="4472" y="186159"/>
                    </a:lnTo>
                    <a:lnTo>
                      <a:pt x="4258" y="186664"/>
                    </a:lnTo>
                  </a:path>
                  <a:path w="36830" h="196850">
                    <a:moveTo>
                      <a:pt x="229" y="196210"/>
                    </a:moveTo>
                    <a:lnTo>
                      <a:pt x="0" y="196755"/>
                    </a:lnTo>
                  </a:path>
                </a:pathLst>
              </a:custGeom>
              <a:ln w="1066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31" name="object 22">
                <a:extLst>
                  <a:ext uri="{FF2B5EF4-FFF2-40B4-BE49-F238E27FC236}">
                    <a16:creationId xmlns:a16="http://schemas.microsoft.com/office/drawing/2014/main" id="{AE3D765B-8834-17BC-1E44-6121AD079F44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239681" y="3230372"/>
                <a:ext cx="88581" cy="120404"/>
              </a:xfrm>
              <a:prstGeom prst="rect">
                <a:avLst/>
              </a:prstGeom>
            </p:spPr>
          </p:pic>
          <p:sp>
            <p:nvSpPr>
              <p:cNvPr id="32" name="object 23">
                <a:extLst>
                  <a:ext uri="{FF2B5EF4-FFF2-40B4-BE49-F238E27FC236}">
                    <a16:creationId xmlns:a16="http://schemas.microsoft.com/office/drawing/2014/main" id="{2254FFEF-B9DF-F77D-45ED-9581A655C6C0}"/>
                  </a:ext>
                </a:extLst>
              </p:cNvPr>
              <p:cNvSpPr/>
              <p:nvPr/>
            </p:nvSpPr>
            <p:spPr>
              <a:xfrm>
                <a:off x="1040661" y="3395472"/>
                <a:ext cx="153670" cy="90170"/>
              </a:xfrm>
              <a:custGeom>
                <a:avLst/>
                <a:gdLst/>
                <a:ahLst/>
                <a:cxnLst/>
                <a:rect l="l" t="t" r="r" b="b"/>
                <a:pathLst>
                  <a:path w="153669" h="90170">
                    <a:moveTo>
                      <a:pt x="153503" y="0"/>
                    </a:moveTo>
                    <a:lnTo>
                      <a:pt x="152484" y="936"/>
                    </a:lnTo>
                    <a:lnTo>
                      <a:pt x="152387" y="1011"/>
                    </a:lnTo>
                  </a:path>
                  <a:path w="153669" h="90170">
                    <a:moveTo>
                      <a:pt x="101725" y="38100"/>
                    </a:moveTo>
                    <a:lnTo>
                      <a:pt x="100647" y="38794"/>
                    </a:lnTo>
                  </a:path>
                  <a:path w="153669" h="90170">
                    <a:moveTo>
                      <a:pt x="2355" y="88900"/>
                    </a:moveTo>
                    <a:lnTo>
                      <a:pt x="339" y="89750"/>
                    </a:lnTo>
                    <a:lnTo>
                      <a:pt x="0" y="89860"/>
                    </a:lnTo>
                  </a:path>
                </a:pathLst>
              </a:custGeom>
              <a:ln w="1066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33" name="object 24">
                <a:extLst>
                  <a:ext uri="{FF2B5EF4-FFF2-40B4-BE49-F238E27FC236}">
                    <a16:creationId xmlns:a16="http://schemas.microsoft.com/office/drawing/2014/main" id="{65EE270A-8D7F-3B95-B078-5D4DB956F876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345948" y="2487421"/>
                <a:ext cx="1030223" cy="1029970"/>
              </a:xfrm>
              <a:prstGeom prst="rect">
                <a:avLst/>
              </a:prstGeom>
            </p:spPr>
          </p:pic>
          <p:sp>
            <p:nvSpPr>
              <p:cNvPr id="34" name="object 25">
                <a:extLst>
                  <a:ext uri="{FF2B5EF4-FFF2-40B4-BE49-F238E27FC236}">
                    <a16:creationId xmlns:a16="http://schemas.microsoft.com/office/drawing/2014/main" id="{9090E733-F769-5454-0278-D0FDBE5B5313}"/>
                  </a:ext>
                </a:extLst>
              </p:cNvPr>
              <p:cNvSpPr/>
              <p:nvPr/>
            </p:nvSpPr>
            <p:spPr>
              <a:xfrm>
                <a:off x="345948" y="2487168"/>
                <a:ext cx="1030605" cy="1030605"/>
              </a:xfrm>
              <a:custGeom>
                <a:avLst/>
                <a:gdLst/>
                <a:ahLst/>
                <a:cxnLst/>
                <a:rect l="l" t="t" r="r" b="b"/>
                <a:pathLst>
                  <a:path w="1030605" h="1030604">
                    <a:moveTo>
                      <a:pt x="0" y="515112"/>
                    </a:moveTo>
                    <a:lnTo>
                      <a:pt x="2114" y="468378"/>
                    </a:lnTo>
                    <a:lnTo>
                      <a:pt x="8332" y="422789"/>
                    </a:lnTo>
                    <a:lnTo>
                      <a:pt x="18471" y="378530"/>
                    </a:lnTo>
                    <a:lnTo>
                      <a:pt x="32344" y="335785"/>
                    </a:lnTo>
                    <a:lnTo>
                      <a:pt x="49767" y="294740"/>
                    </a:lnTo>
                    <a:lnTo>
                      <a:pt x="70555" y="255580"/>
                    </a:lnTo>
                    <a:lnTo>
                      <a:pt x="94523" y="218489"/>
                    </a:lnTo>
                    <a:lnTo>
                      <a:pt x="121485" y="183653"/>
                    </a:lnTo>
                    <a:lnTo>
                      <a:pt x="151257" y="151257"/>
                    </a:lnTo>
                    <a:lnTo>
                      <a:pt x="183653" y="121485"/>
                    </a:lnTo>
                    <a:lnTo>
                      <a:pt x="218489" y="94523"/>
                    </a:lnTo>
                    <a:lnTo>
                      <a:pt x="255580" y="70555"/>
                    </a:lnTo>
                    <a:lnTo>
                      <a:pt x="294740" y="49767"/>
                    </a:lnTo>
                    <a:lnTo>
                      <a:pt x="335785" y="32344"/>
                    </a:lnTo>
                    <a:lnTo>
                      <a:pt x="378530" y="18471"/>
                    </a:lnTo>
                    <a:lnTo>
                      <a:pt x="422789" y="8332"/>
                    </a:lnTo>
                    <a:lnTo>
                      <a:pt x="468378" y="2114"/>
                    </a:lnTo>
                    <a:lnTo>
                      <a:pt x="515112" y="0"/>
                    </a:lnTo>
                    <a:lnTo>
                      <a:pt x="562071" y="2114"/>
                    </a:lnTo>
                    <a:lnTo>
                      <a:pt x="607835" y="8332"/>
                    </a:lnTo>
                    <a:lnTo>
                      <a:pt x="652222" y="18471"/>
                    </a:lnTo>
                    <a:lnTo>
                      <a:pt x="695052" y="32344"/>
                    </a:lnTo>
                    <a:lnTo>
                      <a:pt x="736145" y="49767"/>
                    </a:lnTo>
                    <a:lnTo>
                      <a:pt x="775320" y="70555"/>
                    </a:lnTo>
                    <a:lnTo>
                      <a:pt x="812398" y="94523"/>
                    </a:lnTo>
                    <a:lnTo>
                      <a:pt x="847197" y="121485"/>
                    </a:lnTo>
                    <a:lnTo>
                      <a:pt x="879538" y="151257"/>
                    </a:lnTo>
                    <a:lnTo>
                      <a:pt x="909240" y="183653"/>
                    </a:lnTo>
                    <a:lnTo>
                      <a:pt x="936123" y="218489"/>
                    </a:lnTo>
                    <a:lnTo>
                      <a:pt x="960007" y="255580"/>
                    </a:lnTo>
                    <a:lnTo>
                      <a:pt x="980711" y="294740"/>
                    </a:lnTo>
                    <a:lnTo>
                      <a:pt x="998054" y="335785"/>
                    </a:lnTo>
                    <a:lnTo>
                      <a:pt x="1011858" y="378530"/>
                    </a:lnTo>
                    <a:lnTo>
                      <a:pt x="1021941" y="422789"/>
                    </a:lnTo>
                    <a:lnTo>
                      <a:pt x="1028123" y="468378"/>
                    </a:lnTo>
                    <a:lnTo>
                      <a:pt x="1030224" y="515112"/>
                    </a:lnTo>
                    <a:lnTo>
                      <a:pt x="1028123" y="562071"/>
                    </a:lnTo>
                    <a:lnTo>
                      <a:pt x="1021941" y="607835"/>
                    </a:lnTo>
                    <a:lnTo>
                      <a:pt x="1011858" y="652222"/>
                    </a:lnTo>
                    <a:lnTo>
                      <a:pt x="998054" y="695052"/>
                    </a:lnTo>
                    <a:lnTo>
                      <a:pt x="980711" y="736145"/>
                    </a:lnTo>
                    <a:lnTo>
                      <a:pt x="960007" y="775320"/>
                    </a:lnTo>
                    <a:lnTo>
                      <a:pt x="936123" y="812398"/>
                    </a:lnTo>
                    <a:lnTo>
                      <a:pt x="909240" y="847197"/>
                    </a:lnTo>
                    <a:lnTo>
                      <a:pt x="879538" y="879538"/>
                    </a:lnTo>
                    <a:lnTo>
                      <a:pt x="847197" y="909240"/>
                    </a:lnTo>
                    <a:lnTo>
                      <a:pt x="812398" y="936123"/>
                    </a:lnTo>
                    <a:lnTo>
                      <a:pt x="775320" y="960007"/>
                    </a:lnTo>
                    <a:lnTo>
                      <a:pt x="736145" y="980711"/>
                    </a:lnTo>
                    <a:lnTo>
                      <a:pt x="695052" y="998054"/>
                    </a:lnTo>
                    <a:lnTo>
                      <a:pt x="652222" y="1011858"/>
                    </a:lnTo>
                    <a:lnTo>
                      <a:pt x="607835" y="1021941"/>
                    </a:lnTo>
                    <a:lnTo>
                      <a:pt x="562071" y="1028123"/>
                    </a:lnTo>
                    <a:lnTo>
                      <a:pt x="515112" y="1030224"/>
                    </a:lnTo>
                    <a:lnTo>
                      <a:pt x="468378" y="1028123"/>
                    </a:lnTo>
                    <a:lnTo>
                      <a:pt x="422789" y="1021941"/>
                    </a:lnTo>
                    <a:lnTo>
                      <a:pt x="378530" y="1011858"/>
                    </a:lnTo>
                    <a:lnTo>
                      <a:pt x="335785" y="998054"/>
                    </a:lnTo>
                    <a:lnTo>
                      <a:pt x="294740" y="980711"/>
                    </a:lnTo>
                    <a:lnTo>
                      <a:pt x="255580" y="960007"/>
                    </a:lnTo>
                    <a:lnTo>
                      <a:pt x="218489" y="936123"/>
                    </a:lnTo>
                    <a:lnTo>
                      <a:pt x="183653" y="909240"/>
                    </a:lnTo>
                    <a:lnTo>
                      <a:pt x="151257" y="879538"/>
                    </a:lnTo>
                    <a:lnTo>
                      <a:pt x="121485" y="847197"/>
                    </a:lnTo>
                    <a:lnTo>
                      <a:pt x="94523" y="812398"/>
                    </a:lnTo>
                    <a:lnTo>
                      <a:pt x="70555" y="775320"/>
                    </a:lnTo>
                    <a:lnTo>
                      <a:pt x="49767" y="736145"/>
                    </a:lnTo>
                    <a:lnTo>
                      <a:pt x="32344" y="695052"/>
                    </a:lnTo>
                    <a:lnTo>
                      <a:pt x="18471" y="652222"/>
                    </a:lnTo>
                    <a:lnTo>
                      <a:pt x="8332" y="607835"/>
                    </a:lnTo>
                    <a:lnTo>
                      <a:pt x="2114" y="562071"/>
                    </a:lnTo>
                    <a:lnTo>
                      <a:pt x="0" y="515112"/>
                    </a:lnTo>
                  </a:path>
                </a:pathLst>
              </a:custGeom>
              <a:ln w="1066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35" name="object 26">
                <a:extLst>
                  <a:ext uri="{FF2B5EF4-FFF2-40B4-BE49-F238E27FC236}">
                    <a16:creationId xmlns:a16="http://schemas.microsoft.com/office/drawing/2014/main" id="{C20DF509-E04F-3DF0-0530-86F26D441A41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542288" y="2295144"/>
                <a:ext cx="1318259" cy="3104387"/>
              </a:xfrm>
              <a:prstGeom prst="rect">
                <a:avLst/>
              </a:prstGeom>
            </p:spPr>
          </p:pic>
        </p:grpSp>
        <p:sp>
          <p:nvSpPr>
            <p:cNvPr id="36" name="object 27">
              <a:extLst>
                <a:ext uri="{FF2B5EF4-FFF2-40B4-BE49-F238E27FC236}">
                  <a16:creationId xmlns:a16="http://schemas.microsoft.com/office/drawing/2014/main" id="{49B085F2-DCD2-759A-3C7B-8ABCFE888A51}"/>
                </a:ext>
              </a:extLst>
            </p:cNvPr>
            <p:cNvSpPr txBox="1"/>
            <p:nvPr/>
          </p:nvSpPr>
          <p:spPr>
            <a:xfrm>
              <a:off x="2947329" y="4073980"/>
              <a:ext cx="1044575" cy="660372"/>
            </a:xfrm>
            <a:prstGeom prst="rect">
              <a:avLst/>
            </a:prstGeom>
          </p:spPr>
          <p:txBody>
            <a:bodyPr vert="horz" wrap="square" lIns="0" tIns="29845" rIns="0" bIns="0" rtlCol="0">
              <a:spAutoFit/>
            </a:bodyPr>
            <a:lstStyle/>
            <a:p>
              <a:pPr marR="5080" indent="12700" algn="ctr"/>
              <a:r>
                <a:rPr spc="-5" dirty="0" err="1">
                  <a:solidFill>
                    <a:prstClr val="black"/>
                  </a:solidFill>
                  <a:cs typeface="Calibri"/>
                </a:rPr>
                <a:t>Kontrola</a:t>
              </a:r>
              <a:r>
                <a:rPr lang="hr-HR" spc="-5" dirty="0">
                  <a:solidFill>
                    <a:prstClr val="black"/>
                  </a:solidFill>
                  <a:cs typeface="Calibri"/>
                </a:rPr>
                <a:t> </a:t>
              </a:r>
              <a:r>
                <a:rPr spc="-5" dirty="0" err="1">
                  <a:solidFill>
                    <a:prstClr val="black"/>
                  </a:solidFill>
                  <a:cs typeface="Calibri"/>
                </a:rPr>
                <a:t>provedbe</a:t>
              </a:r>
              <a:r>
                <a:rPr spc="-5" dirty="0">
                  <a:solidFill>
                    <a:prstClr val="black"/>
                  </a:solidFill>
                  <a:cs typeface="Calibri"/>
                </a:rPr>
                <a:t> </a:t>
              </a:r>
              <a:r>
                <a:rPr spc="-5" dirty="0" err="1">
                  <a:solidFill>
                    <a:prstClr val="black"/>
                  </a:solidFill>
                  <a:cs typeface="Calibri"/>
                </a:rPr>
                <a:t>projekta</a:t>
              </a:r>
              <a:endParaRPr dirty="0">
                <a:solidFill>
                  <a:prstClr val="black"/>
                </a:solidFill>
                <a:cs typeface="Calibri"/>
              </a:endParaRPr>
            </a:p>
          </p:txBody>
        </p:sp>
        <p:grpSp>
          <p:nvGrpSpPr>
            <p:cNvPr id="37" name="object 28">
              <a:extLst>
                <a:ext uri="{FF2B5EF4-FFF2-40B4-BE49-F238E27FC236}">
                  <a16:creationId xmlns:a16="http://schemas.microsoft.com/office/drawing/2014/main" id="{F681CA99-D2BB-F98D-11AB-3B23BA59067B}"/>
                </a:ext>
              </a:extLst>
            </p:cNvPr>
            <p:cNvGrpSpPr/>
            <p:nvPr/>
          </p:nvGrpSpPr>
          <p:grpSpPr>
            <a:xfrm>
              <a:off x="2947556" y="2393467"/>
              <a:ext cx="2519680" cy="3104515"/>
              <a:chOff x="1679194" y="2295144"/>
              <a:chExt cx="2519680" cy="3104515"/>
            </a:xfrm>
          </p:grpSpPr>
          <p:pic>
            <p:nvPicPr>
              <p:cNvPr id="38" name="object 29">
                <a:extLst>
                  <a:ext uri="{FF2B5EF4-FFF2-40B4-BE49-F238E27FC236}">
                    <a16:creationId xmlns:a16="http://schemas.microsoft.com/office/drawing/2014/main" id="{A681BDFE-54A1-580E-2721-24FC7FF4F2D2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706624" y="3063240"/>
                <a:ext cx="6095" cy="32003"/>
              </a:xfrm>
              <a:prstGeom prst="rect">
                <a:avLst/>
              </a:prstGeom>
            </p:spPr>
          </p:pic>
          <p:pic>
            <p:nvPicPr>
              <p:cNvPr id="39" name="object 30">
                <a:extLst>
                  <a:ext uri="{FF2B5EF4-FFF2-40B4-BE49-F238E27FC236}">
                    <a16:creationId xmlns:a16="http://schemas.microsoft.com/office/drawing/2014/main" id="{963DDE84-DA63-BD70-D490-02214CB3E64E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109215" y="3508247"/>
                <a:ext cx="1524" cy="1524"/>
              </a:xfrm>
              <a:prstGeom prst="rect">
                <a:avLst/>
              </a:prstGeom>
            </p:spPr>
          </p:pic>
          <p:pic>
            <p:nvPicPr>
              <p:cNvPr id="40" name="object 31">
                <a:extLst>
                  <a:ext uri="{FF2B5EF4-FFF2-40B4-BE49-F238E27FC236}">
                    <a16:creationId xmlns:a16="http://schemas.microsoft.com/office/drawing/2014/main" id="{84EE12A1-8517-14E9-B0BC-69F599B88493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680210" y="2513849"/>
                <a:ext cx="347467" cy="493764"/>
              </a:xfrm>
              <a:prstGeom prst="rect">
                <a:avLst/>
              </a:prstGeom>
            </p:spPr>
          </p:pic>
          <p:sp>
            <p:nvSpPr>
              <p:cNvPr id="41" name="object 32">
                <a:extLst>
                  <a:ext uri="{FF2B5EF4-FFF2-40B4-BE49-F238E27FC236}">
                    <a16:creationId xmlns:a16="http://schemas.microsoft.com/office/drawing/2014/main" id="{1A584C2D-4E95-28D5-CACA-0C3F8DBDB56C}"/>
                  </a:ext>
                </a:extLst>
              </p:cNvPr>
              <p:cNvSpPr/>
              <p:nvPr/>
            </p:nvSpPr>
            <p:spPr>
              <a:xfrm>
                <a:off x="1759967" y="2487168"/>
                <a:ext cx="520700" cy="1023619"/>
              </a:xfrm>
              <a:custGeom>
                <a:avLst/>
                <a:gdLst/>
                <a:ahLst/>
                <a:cxnLst/>
                <a:rect l="l" t="t" r="r" b="b"/>
                <a:pathLst>
                  <a:path w="520700" h="1023620">
                    <a:moveTo>
                      <a:pt x="262412" y="32003"/>
                    </a:moveTo>
                    <a:lnTo>
                      <a:pt x="304107" y="18471"/>
                    </a:lnTo>
                    <a:lnTo>
                      <a:pt x="348366" y="8332"/>
                    </a:lnTo>
                    <a:lnTo>
                      <a:pt x="393955" y="2114"/>
                    </a:lnTo>
                    <a:lnTo>
                      <a:pt x="440688" y="0"/>
                    </a:lnTo>
                    <a:lnTo>
                      <a:pt x="487648" y="2114"/>
                    </a:lnTo>
                    <a:lnTo>
                      <a:pt x="520689" y="6603"/>
                    </a:lnTo>
                  </a:path>
                  <a:path w="520700" h="1023620">
                    <a:moveTo>
                      <a:pt x="359053" y="1023390"/>
                    </a:moveTo>
                    <a:lnTo>
                      <a:pt x="353253" y="1022603"/>
                    </a:lnTo>
                  </a:path>
                  <a:path w="520700" h="1023620">
                    <a:moveTo>
                      <a:pt x="261027" y="997913"/>
                    </a:moveTo>
                    <a:lnTo>
                      <a:pt x="259349" y="997203"/>
                    </a:lnTo>
                  </a:path>
                  <a:path w="520700" h="1023620">
                    <a:moveTo>
                      <a:pt x="233041" y="986087"/>
                    </a:moveTo>
                    <a:lnTo>
                      <a:pt x="229293" y="984503"/>
                    </a:lnTo>
                  </a:path>
                  <a:path w="520700" h="1023620">
                    <a:moveTo>
                      <a:pt x="180370" y="959500"/>
                    </a:moveTo>
                    <a:lnTo>
                      <a:pt x="179754" y="959103"/>
                    </a:lnTo>
                  </a:path>
                  <a:path w="520700" h="1023620">
                    <a:moveTo>
                      <a:pt x="161944" y="947635"/>
                    </a:moveTo>
                    <a:lnTo>
                      <a:pt x="160031" y="946403"/>
                    </a:lnTo>
                  </a:path>
                  <a:path w="520700" h="1023620">
                    <a:moveTo>
                      <a:pt x="125390" y="921711"/>
                    </a:moveTo>
                    <a:lnTo>
                      <a:pt x="124473" y="921003"/>
                    </a:lnTo>
                  </a:path>
                  <a:path w="520700" h="1023620">
                    <a:moveTo>
                      <a:pt x="95487" y="896640"/>
                    </a:moveTo>
                    <a:lnTo>
                      <a:pt x="94356" y="895603"/>
                    </a:lnTo>
                  </a:path>
                  <a:path w="520700" h="1023620">
                    <a:moveTo>
                      <a:pt x="36829" y="833990"/>
                    </a:moveTo>
                    <a:lnTo>
                      <a:pt x="35367" y="832103"/>
                    </a:lnTo>
                  </a:path>
                  <a:path w="520700" h="1023620">
                    <a:moveTo>
                      <a:pt x="26161" y="820221"/>
                    </a:moveTo>
                    <a:lnTo>
                      <a:pt x="25527" y="819403"/>
                    </a:lnTo>
                  </a:path>
                  <a:path w="520700" h="1023620">
                    <a:moveTo>
                      <a:pt x="17153" y="807840"/>
                    </a:moveTo>
                    <a:lnTo>
                      <a:pt x="16418" y="806703"/>
                    </a:lnTo>
                  </a:path>
                  <a:path w="520700" h="1023620">
                    <a:moveTo>
                      <a:pt x="310" y="781784"/>
                    </a:moveTo>
                    <a:lnTo>
                      <a:pt x="0" y="781303"/>
                    </a:lnTo>
                  </a:path>
                </a:pathLst>
              </a:custGeom>
              <a:ln w="1066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object 33">
                <a:extLst>
                  <a:ext uri="{FF2B5EF4-FFF2-40B4-BE49-F238E27FC236}">
                    <a16:creationId xmlns:a16="http://schemas.microsoft.com/office/drawing/2014/main" id="{E7CA24F0-86AA-95EC-551C-9F7E9081BDAE}"/>
                  </a:ext>
                </a:extLst>
              </p:cNvPr>
              <p:cNvSpPr/>
              <p:nvPr/>
            </p:nvSpPr>
            <p:spPr>
              <a:xfrm>
                <a:off x="1752535" y="3255772"/>
                <a:ext cx="635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>
                    <a:moveTo>
                      <a:pt x="-5301" y="61"/>
                    </a:moveTo>
                    <a:lnTo>
                      <a:pt x="5366" y="61"/>
                    </a:lnTo>
                  </a:path>
                </a:pathLst>
              </a:custGeom>
              <a:ln w="1079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object 34">
                <a:extLst>
                  <a:ext uri="{FF2B5EF4-FFF2-40B4-BE49-F238E27FC236}">
                    <a16:creationId xmlns:a16="http://schemas.microsoft.com/office/drawing/2014/main" id="{0BEE84C3-A7E5-4FD1-A090-75745797F01B}"/>
                  </a:ext>
                </a:extLst>
              </p:cNvPr>
              <p:cNvSpPr/>
              <p:nvPr/>
            </p:nvSpPr>
            <p:spPr>
              <a:xfrm>
                <a:off x="1717030" y="3179572"/>
                <a:ext cx="17780" cy="41910"/>
              </a:xfrm>
              <a:custGeom>
                <a:avLst/>
                <a:gdLst/>
                <a:ahLst/>
                <a:cxnLst/>
                <a:rect l="l" t="t" r="r" b="b"/>
                <a:pathLst>
                  <a:path w="17780" h="41910">
                    <a:moveTo>
                      <a:pt x="17281" y="41383"/>
                    </a:moveTo>
                    <a:lnTo>
                      <a:pt x="15889" y="38100"/>
                    </a:lnTo>
                  </a:path>
                  <a:path w="17780" h="41910">
                    <a:moveTo>
                      <a:pt x="11185" y="27006"/>
                    </a:moveTo>
                    <a:lnTo>
                      <a:pt x="10504" y="25400"/>
                    </a:lnTo>
                  </a:path>
                  <a:path w="17780" h="41910">
                    <a:moveTo>
                      <a:pt x="517" y="1597"/>
                    </a:moveTo>
                    <a:lnTo>
                      <a:pt x="0" y="0"/>
                    </a:lnTo>
                  </a:path>
                </a:pathLst>
              </a:custGeom>
              <a:ln w="1066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object 35">
                <a:extLst>
                  <a:ext uri="{FF2B5EF4-FFF2-40B4-BE49-F238E27FC236}">
                    <a16:creationId xmlns:a16="http://schemas.microsoft.com/office/drawing/2014/main" id="{99E9190F-B5C2-376D-45C6-87F5169EB11B}"/>
                  </a:ext>
                </a:extLst>
              </p:cNvPr>
              <p:cNvSpPr/>
              <p:nvPr/>
            </p:nvSpPr>
            <p:spPr>
              <a:xfrm>
                <a:off x="1712917" y="3166872"/>
                <a:ext cx="635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>
                    <a:moveTo>
                      <a:pt x="-5333" y="91"/>
                    </a:moveTo>
                    <a:lnTo>
                      <a:pt x="5393" y="91"/>
                    </a:lnTo>
                  </a:path>
                </a:pathLst>
              </a:custGeom>
              <a:ln w="1066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object 36">
                <a:extLst>
                  <a:ext uri="{FF2B5EF4-FFF2-40B4-BE49-F238E27FC236}">
                    <a16:creationId xmlns:a16="http://schemas.microsoft.com/office/drawing/2014/main" id="{887CBCAE-6230-C52E-E19B-1730B4F23432}"/>
                  </a:ext>
                </a:extLst>
              </p:cNvPr>
              <p:cNvSpPr/>
              <p:nvPr/>
            </p:nvSpPr>
            <p:spPr>
              <a:xfrm>
                <a:off x="1693288" y="3090672"/>
                <a:ext cx="12065" cy="53340"/>
              </a:xfrm>
              <a:custGeom>
                <a:avLst/>
                <a:gdLst/>
                <a:ahLst/>
                <a:cxnLst/>
                <a:rect l="l" t="t" r="r" b="b"/>
                <a:pathLst>
                  <a:path w="12064" h="53339">
                    <a:moveTo>
                      <a:pt x="12067" y="52857"/>
                    </a:moveTo>
                    <a:lnTo>
                      <a:pt x="11401" y="50800"/>
                    </a:lnTo>
                  </a:path>
                  <a:path w="12064" h="53339">
                    <a:moveTo>
                      <a:pt x="9019" y="41243"/>
                    </a:moveTo>
                    <a:lnTo>
                      <a:pt x="8301" y="38100"/>
                    </a:lnTo>
                  </a:path>
                  <a:path w="12064" h="53339">
                    <a:moveTo>
                      <a:pt x="5971" y="27899"/>
                    </a:moveTo>
                    <a:lnTo>
                      <a:pt x="5400" y="25400"/>
                    </a:lnTo>
                  </a:path>
                  <a:path w="12064" h="53339">
                    <a:moveTo>
                      <a:pt x="2923" y="14555"/>
                    </a:moveTo>
                    <a:lnTo>
                      <a:pt x="2500" y="12700"/>
                    </a:lnTo>
                  </a:path>
                  <a:path w="12064" h="53339">
                    <a:moveTo>
                      <a:pt x="1399" y="7883"/>
                    </a:moveTo>
                    <a:lnTo>
                      <a:pt x="588" y="4331"/>
                    </a:lnTo>
                    <a:lnTo>
                      <a:pt x="0" y="0"/>
                    </a:lnTo>
                  </a:path>
                </a:pathLst>
              </a:custGeom>
              <a:ln w="1066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object 37">
                <a:extLst>
                  <a:ext uri="{FF2B5EF4-FFF2-40B4-BE49-F238E27FC236}">
                    <a16:creationId xmlns:a16="http://schemas.microsoft.com/office/drawing/2014/main" id="{249A5533-B97F-2F2F-19CE-89DD20B6149A}"/>
                  </a:ext>
                </a:extLst>
              </p:cNvPr>
              <p:cNvSpPr/>
              <p:nvPr/>
            </p:nvSpPr>
            <p:spPr>
              <a:xfrm>
                <a:off x="1691562" y="3077972"/>
                <a:ext cx="635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>
                    <a:moveTo>
                      <a:pt x="-5333" y="285"/>
                    </a:moveTo>
                    <a:lnTo>
                      <a:pt x="5411" y="285"/>
                    </a:lnTo>
                  </a:path>
                </a:pathLst>
              </a:custGeom>
              <a:ln w="1066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object 38">
                <a:extLst>
                  <a:ext uri="{FF2B5EF4-FFF2-40B4-BE49-F238E27FC236}">
                    <a16:creationId xmlns:a16="http://schemas.microsoft.com/office/drawing/2014/main" id="{B66E0725-F861-9C03-85E0-9F0A2EA1DD2A}"/>
                  </a:ext>
                </a:extLst>
              </p:cNvPr>
              <p:cNvSpPr/>
              <p:nvPr/>
            </p:nvSpPr>
            <p:spPr>
              <a:xfrm>
                <a:off x="1687236" y="3039872"/>
                <a:ext cx="3175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7939">
                    <a:moveTo>
                      <a:pt x="2879" y="27456"/>
                    </a:moveTo>
                    <a:lnTo>
                      <a:pt x="2600" y="25400"/>
                    </a:lnTo>
                  </a:path>
                  <a:path w="3175" h="27939">
                    <a:moveTo>
                      <a:pt x="1355" y="16241"/>
                    </a:moveTo>
                    <a:lnTo>
                      <a:pt x="421" y="9368"/>
                    </a:lnTo>
                    <a:lnTo>
                      <a:pt x="0" y="0"/>
                    </a:lnTo>
                  </a:path>
                </a:pathLst>
              </a:custGeom>
              <a:ln w="1066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object 39">
                <a:extLst>
                  <a:ext uri="{FF2B5EF4-FFF2-40B4-BE49-F238E27FC236}">
                    <a16:creationId xmlns:a16="http://schemas.microsoft.com/office/drawing/2014/main" id="{ECE4F5FB-3CF2-EF24-634F-B43B5652005D}"/>
                  </a:ext>
                </a:extLst>
              </p:cNvPr>
              <p:cNvSpPr/>
              <p:nvPr/>
            </p:nvSpPr>
            <p:spPr>
              <a:xfrm>
                <a:off x="1685544" y="3002280"/>
                <a:ext cx="1905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34289">
                    <a:moveTo>
                      <a:pt x="762" y="-5334"/>
                    </a:moveTo>
                    <a:lnTo>
                      <a:pt x="762" y="39189"/>
                    </a:lnTo>
                  </a:path>
                </a:pathLst>
              </a:custGeom>
              <a:ln w="1219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object 40">
                <a:extLst>
                  <a:ext uri="{FF2B5EF4-FFF2-40B4-BE49-F238E27FC236}">
                    <a16:creationId xmlns:a16="http://schemas.microsoft.com/office/drawing/2014/main" id="{048F0619-6707-B797-4996-4B544A0F2523}"/>
                  </a:ext>
                </a:extLst>
              </p:cNvPr>
              <p:cNvSpPr/>
              <p:nvPr/>
            </p:nvSpPr>
            <p:spPr>
              <a:xfrm>
                <a:off x="2281496" y="2493886"/>
                <a:ext cx="434340" cy="724535"/>
              </a:xfrm>
              <a:custGeom>
                <a:avLst/>
                <a:gdLst/>
                <a:ahLst/>
                <a:cxnLst/>
                <a:rect l="l" t="t" r="r" b="b"/>
                <a:pathLst>
                  <a:path w="434339" h="724535">
                    <a:moveTo>
                      <a:pt x="0" y="0"/>
                    </a:moveTo>
                    <a:lnTo>
                      <a:pt x="11882" y="1614"/>
                    </a:lnTo>
                    <a:lnTo>
                      <a:pt x="56269" y="11753"/>
                    </a:lnTo>
                    <a:lnTo>
                      <a:pt x="98047" y="25285"/>
                    </a:lnTo>
                  </a:path>
                  <a:path w="434339" h="724535">
                    <a:moveTo>
                      <a:pt x="99071" y="25617"/>
                    </a:moveTo>
                    <a:lnTo>
                      <a:pt x="140192" y="43049"/>
                    </a:lnTo>
                    <a:lnTo>
                      <a:pt x="179368" y="63837"/>
                    </a:lnTo>
                    <a:lnTo>
                      <a:pt x="216445" y="87804"/>
                    </a:lnTo>
                    <a:lnTo>
                      <a:pt x="234103" y="101485"/>
                    </a:lnTo>
                  </a:path>
                  <a:path w="434339" h="724535">
                    <a:moveTo>
                      <a:pt x="234747" y="101984"/>
                    </a:moveTo>
                    <a:lnTo>
                      <a:pt x="251245" y="114767"/>
                    </a:lnTo>
                    <a:lnTo>
                      <a:pt x="264409" y="126885"/>
                    </a:lnTo>
                  </a:path>
                  <a:path w="434339" h="724535">
                    <a:moveTo>
                      <a:pt x="270413" y="132412"/>
                    </a:moveTo>
                    <a:lnTo>
                      <a:pt x="283585" y="144538"/>
                    </a:lnTo>
                    <a:lnTo>
                      <a:pt x="313287" y="176935"/>
                    </a:lnTo>
                    <a:lnTo>
                      <a:pt x="313867" y="177685"/>
                    </a:lnTo>
                  </a:path>
                  <a:path w="434339" h="724535">
                    <a:moveTo>
                      <a:pt x="313889" y="177714"/>
                    </a:moveTo>
                    <a:lnTo>
                      <a:pt x="340170" y="211771"/>
                    </a:lnTo>
                    <a:lnTo>
                      <a:pt x="342755" y="215785"/>
                    </a:lnTo>
                  </a:path>
                  <a:path w="434339" h="724535">
                    <a:moveTo>
                      <a:pt x="342831" y="215903"/>
                    </a:moveTo>
                    <a:lnTo>
                      <a:pt x="350933" y="228485"/>
                    </a:lnTo>
                  </a:path>
                  <a:path w="434339" h="724535">
                    <a:moveTo>
                      <a:pt x="351975" y="230103"/>
                    </a:moveTo>
                    <a:lnTo>
                      <a:pt x="359111" y="241185"/>
                    </a:lnTo>
                  </a:path>
                  <a:path w="434339" h="724535">
                    <a:moveTo>
                      <a:pt x="359595" y="241937"/>
                    </a:moveTo>
                    <a:lnTo>
                      <a:pt x="364054" y="248862"/>
                    </a:lnTo>
                    <a:lnTo>
                      <a:pt x="380139" y="279285"/>
                    </a:lnTo>
                  </a:path>
                  <a:path w="434339" h="724535">
                    <a:moveTo>
                      <a:pt x="380931" y="280784"/>
                    </a:moveTo>
                    <a:lnTo>
                      <a:pt x="384758" y="288022"/>
                    </a:lnTo>
                    <a:lnTo>
                      <a:pt x="397165" y="317385"/>
                    </a:lnTo>
                  </a:path>
                  <a:path w="434339" h="724535">
                    <a:moveTo>
                      <a:pt x="397695" y="318639"/>
                    </a:moveTo>
                    <a:lnTo>
                      <a:pt x="402102" y="329067"/>
                    </a:lnTo>
                    <a:lnTo>
                      <a:pt x="406532" y="342785"/>
                    </a:lnTo>
                  </a:path>
                  <a:path w="434339" h="724535">
                    <a:moveTo>
                      <a:pt x="406839" y="343737"/>
                    </a:moveTo>
                    <a:lnTo>
                      <a:pt x="410633" y="355485"/>
                    </a:lnTo>
                  </a:path>
                  <a:path w="434339" h="724535">
                    <a:moveTo>
                      <a:pt x="411411" y="357895"/>
                    </a:moveTo>
                    <a:lnTo>
                      <a:pt x="415905" y="371812"/>
                    </a:lnTo>
                    <a:lnTo>
                      <a:pt x="417972" y="380885"/>
                    </a:lnTo>
                  </a:path>
                  <a:path w="434339" h="724535">
                    <a:moveTo>
                      <a:pt x="419031" y="385532"/>
                    </a:moveTo>
                    <a:lnTo>
                      <a:pt x="425988" y="416071"/>
                    </a:lnTo>
                    <a:lnTo>
                      <a:pt x="426383" y="418985"/>
                    </a:lnTo>
                  </a:path>
                  <a:path w="434339" h="724535">
                    <a:moveTo>
                      <a:pt x="426651" y="420959"/>
                    </a:moveTo>
                    <a:lnTo>
                      <a:pt x="428106" y="431685"/>
                    </a:lnTo>
                  </a:path>
                  <a:path w="434339" h="724535">
                    <a:moveTo>
                      <a:pt x="428175" y="432197"/>
                    </a:moveTo>
                    <a:lnTo>
                      <a:pt x="432170" y="461660"/>
                    </a:lnTo>
                    <a:lnTo>
                      <a:pt x="432535" y="469785"/>
                    </a:lnTo>
                  </a:path>
                  <a:path w="434339" h="724535">
                    <a:moveTo>
                      <a:pt x="432747" y="474492"/>
                    </a:moveTo>
                    <a:lnTo>
                      <a:pt x="433106" y="482485"/>
                    </a:lnTo>
                  </a:path>
                  <a:path w="434339" h="724535">
                    <a:moveTo>
                      <a:pt x="433866" y="499377"/>
                    </a:moveTo>
                    <a:lnTo>
                      <a:pt x="434271" y="508393"/>
                    </a:lnTo>
                    <a:lnTo>
                      <a:pt x="432930" y="538377"/>
                    </a:lnTo>
                  </a:path>
                  <a:path w="434339" h="724535">
                    <a:moveTo>
                      <a:pt x="432495" y="548081"/>
                    </a:moveTo>
                    <a:lnTo>
                      <a:pt x="432170" y="555353"/>
                    </a:lnTo>
                    <a:lnTo>
                      <a:pt x="427269" y="591639"/>
                    </a:lnTo>
                  </a:path>
                  <a:path w="434339" h="724535">
                    <a:moveTo>
                      <a:pt x="424087" y="609485"/>
                    </a:moveTo>
                    <a:lnTo>
                      <a:pt x="423061" y="614004"/>
                    </a:lnTo>
                  </a:path>
                  <a:path w="434339" h="724535">
                    <a:moveTo>
                      <a:pt x="415235" y="647585"/>
                    </a:moveTo>
                    <a:lnTo>
                      <a:pt x="413999" y="651419"/>
                    </a:lnTo>
                  </a:path>
                  <a:path w="434339" h="724535">
                    <a:moveTo>
                      <a:pt x="397859" y="698385"/>
                    </a:moveTo>
                    <a:lnTo>
                      <a:pt x="397630" y="698930"/>
                    </a:lnTo>
                  </a:path>
                  <a:path w="434339" h="724535">
                    <a:moveTo>
                      <a:pt x="387139" y="723785"/>
                    </a:moveTo>
                    <a:lnTo>
                      <a:pt x="386982" y="724156"/>
                    </a:lnTo>
                  </a:path>
                </a:pathLst>
              </a:custGeom>
              <a:ln w="1066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object 41">
                <a:extLst>
                  <a:ext uri="{FF2B5EF4-FFF2-40B4-BE49-F238E27FC236}">
                    <a16:creationId xmlns:a16="http://schemas.microsoft.com/office/drawing/2014/main" id="{592A441B-AB15-A542-C0E0-A3AA64A73A89}"/>
                  </a:ext>
                </a:extLst>
              </p:cNvPr>
              <p:cNvSpPr/>
              <p:nvPr/>
            </p:nvSpPr>
            <p:spPr>
              <a:xfrm>
                <a:off x="2633445" y="3281172"/>
                <a:ext cx="635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>
                    <a:moveTo>
                      <a:pt x="-5298" y="54"/>
                    </a:moveTo>
                    <a:lnTo>
                      <a:pt x="5369" y="54"/>
                    </a:lnTo>
                  </a:path>
                </a:pathLst>
              </a:custGeom>
              <a:ln w="1077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object 42">
                <a:extLst>
                  <a:ext uri="{FF2B5EF4-FFF2-40B4-BE49-F238E27FC236}">
                    <a16:creationId xmlns:a16="http://schemas.microsoft.com/office/drawing/2014/main" id="{D34D4ADD-C5EE-6708-D1ED-FD7DAA586614}"/>
                  </a:ext>
                </a:extLst>
              </p:cNvPr>
              <p:cNvSpPr/>
              <p:nvPr/>
            </p:nvSpPr>
            <p:spPr>
              <a:xfrm>
                <a:off x="2376716" y="3420872"/>
                <a:ext cx="124460" cy="66040"/>
              </a:xfrm>
              <a:custGeom>
                <a:avLst/>
                <a:gdLst/>
                <a:ahLst/>
                <a:cxnLst/>
                <a:rect l="l" t="t" r="r" b="b"/>
                <a:pathLst>
                  <a:path w="124460" h="66039">
                    <a:moveTo>
                      <a:pt x="124358" y="0"/>
                    </a:moveTo>
                    <a:lnTo>
                      <a:pt x="124148" y="162"/>
                    </a:lnTo>
                  </a:path>
                  <a:path w="124460" h="66039">
                    <a:moveTo>
                      <a:pt x="5896" y="63500"/>
                    </a:moveTo>
                    <a:lnTo>
                      <a:pt x="3880" y="64350"/>
                    </a:lnTo>
                    <a:lnTo>
                      <a:pt x="0" y="65601"/>
                    </a:lnTo>
                  </a:path>
                </a:pathLst>
              </a:custGeom>
              <a:ln w="1066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52" name="object 43">
                <a:extLst>
                  <a:ext uri="{FF2B5EF4-FFF2-40B4-BE49-F238E27FC236}">
                    <a16:creationId xmlns:a16="http://schemas.microsoft.com/office/drawing/2014/main" id="{73432958-5B0C-957C-385B-6CBDC99CDA00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687067" y="2487421"/>
                <a:ext cx="1028700" cy="1029970"/>
              </a:xfrm>
              <a:prstGeom prst="rect">
                <a:avLst/>
              </a:prstGeom>
            </p:spPr>
          </p:pic>
          <p:sp>
            <p:nvSpPr>
              <p:cNvPr id="53" name="object 44">
                <a:extLst>
                  <a:ext uri="{FF2B5EF4-FFF2-40B4-BE49-F238E27FC236}">
                    <a16:creationId xmlns:a16="http://schemas.microsoft.com/office/drawing/2014/main" id="{603BBCB7-C8C2-915A-1CA0-C6BEA94A64F1}"/>
                  </a:ext>
                </a:extLst>
              </p:cNvPr>
              <p:cNvSpPr/>
              <p:nvPr/>
            </p:nvSpPr>
            <p:spPr>
              <a:xfrm>
                <a:off x="1685544" y="2487168"/>
                <a:ext cx="1030605" cy="1030605"/>
              </a:xfrm>
              <a:custGeom>
                <a:avLst/>
                <a:gdLst/>
                <a:ahLst/>
                <a:cxnLst/>
                <a:rect l="l" t="t" r="r" b="b"/>
                <a:pathLst>
                  <a:path w="1030605" h="1030604">
                    <a:moveTo>
                      <a:pt x="0" y="515112"/>
                    </a:moveTo>
                    <a:lnTo>
                      <a:pt x="2114" y="468378"/>
                    </a:lnTo>
                    <a:lnTo>
                      <a:pt x="8332" y="422789"/>
                    </a:lnTo>
                    <a:lnTo>
                      <a:pt x="18471" y="378530"/>
                    </a:lnTo>
                    <a:lnTo>
                      <a:pt x="32344" y="335785"/>
                    </a:lnTo>
                    <a:lnTo>
                      <a:pt x="49767" y="294740"/>
                    </a:lnTo>
                    <a:lnTo>
                      <a:pt x="70555" y="255580"/>
                    </a:lnTo>
                    <a:lnTo>
                      <a:pt x="94523" y="218489"/>
                    </a:lnTo>
                    <a:lnTo>
                      <a:pt x="121485" y="183653"/>
                    </a:lnTo>
                    <a:lnTo>
                      <a:pt x="151257" y="151257"/>
                    </a:lnTo>
                    <a:lnTo>
                      <a:pt x="183653" y="121485"/>
                    </a:lnTo>
                    <a:lnTo>
                      <a:pt x="218489" y="94523"/>
                    </a:lnTo>
                    <a:lnTo>
                      <a:pt x="255580" y="70555"/>
                    </a:lnTo>
                    <a:lnTo>
                      <a:pt x="294740" y="49767"/>
                    </a:lnTo>
                    <a:lnTo>
                      <a:pt x="335785" y="32344"/>
                    </a:lnTo>
                    <a:lnTo>
                      <a:pt x="378530" y="18471"/>
                    </a:lnTo>
                    <a:lnTo>
                      <a:pt x="422789" y="8332"/>
                    </a:lnTo>
                    <a:lnTo>
                      <a:pt x="468378" y="2114"/>
                    </a:lnTo>
                    <a:lnTo>
                      <a:pt x="515112" y="0"/>
                    </a:lnTo>
                    <a:lnTo>
                      <a:pt x="562071" y="2114"/>
                    </a:lnTo>
                    <a:lnTo>
                      <a:pt x="607835" y="8332"/>
                    </a:lnTo>
                    <a:lnTo>
                      <a:pt x="652222" y="18471"/>
                    </a:lnTo>
                    <a:lnTo>
                      <a:pt x="695052" y="32344"/>
                    </a:lnTo>
                    <a:lnTo>
                      <a:pt x="736145" y="49767"/>
                    </a:lnTo>
                    <a:lnTo>
                      <a:pt x="775320" y="70555"/>
                    </a:lnTo>
                    <a:lnTo>
                      <a:pt x="812398" y="94523"/>
                    </a:lnTo>
                    <a:lnTo>
                      <a:pt x="847197" y="121485"/>
                    </a:lnTo>
                    <a:lnTo>
                      <a:pt x="879538" y="151257"/>
                    </a:lnTo>
                    <a:lnTo>
                      <a:pt x="909240" y="183653"/>
                    </a:lnTo>
                    <a:lnTo>
                      <a:pt x="936123" y="218489"/>
                    </a:lnTo>
                    <a:lnTo>
                      <a:pt x="960007" y="255580"/>
                    </a:lnTo>
                    <a:lnTo>
                      <a:pt x="980711" y="294740"/>
                    </a:lnTo>
                    <a:lnTo>
                      <a:pt x="998054" y="335785"/>
                    </a:lnTo>
                    <a:lnTo>
                      <a:pt x="1011858" y="378530"/>
                    </a:lnTo>
                    <a:lnTo>
                      <a:pt x="1021941" y="422789"/>
                    </a:lnTo>
                    <a:lnTo>
                      <a:pt x="1028123" y="468378"/>
                    </a:lnTo>
                    <a:lnTo>
                      <a:pt x="1030224" y="515112"/>
                    </a:lnTo>
                    <a:lnTo>
                      <a:pt x="1028123" y="562071"/>
                    </a:lnTo>
                    <a:lnTo>
                      <a:pt x="1021941" y="607835"/>
                    </a:lnTo>
                    <a:lnTo>
                      <a:pt x="1011858" y="652222"/>
                    </a:lnTo>
                    <a:lnTo>
                      <a:pt x="998054" y="695052"/>
                    </a:lnTo>
                    <a:lnTo>
                      <a:pt x="980711" y="736145"/>
                    </a:lnTo>
                    <a:lnTo>
                      <a:pt x="960007" y="775320"/>
                    </a:lnTo>
                    <a:lnTo>
                      <a:pt x="936123" y="812398"/>
                    </a:lnTo>
                    <a:lnTo>
                      <a:pt x="909240" y="847197"/>
                    </a:lnTo>
                    <a:lnTo>
                      <a:pt x="879538" y="879538"/>
                    </a:lnTo>
                    <a:lnTo>
                      <a:pt x="847197" y="909240"/>
                    </a:lnTo>
                    <a:lnTo>
                      <a:pt x="812398" y="936123"/>
                    </a:lnTo>
                    <a:lnTo>
                      <a:pt x="775320" y="960007"/>
                    </a:lnTo>
                    <a:lnTo>
                      <a:pt x="736145" y="980711"/>
                    </a:lnTo>
                    <a:lnTo>
                      <a:pt x="695052" y="998054"/>
                    </a:lnTo>
                    <a:lnTo>
                      <a:pt x="652222" y="1011858"/>
                    </a:lnTo>
                    <a:lnTo>
                      <a:pt x="607835" y="1021941"/>
                    </a:lnTo>
                    <a:lnTo>
                      <a:pt x="562071" y="1028123"/>
                    </a:lnTo>
                    <a:lnTo>
                      <a:pt x="515112" y="1030224"/>
                    </a:lnTo>
                    <a:lnTo>
                      <a:pt x="468378" y="1028123"/>
                    </a:lnTo>
                    <a:lnTo>
                      <a:pt x="422789" y="1021941"/>
                    </a:lnTo>
                    <a:lnTo>
                      <a:pt x="378530" y="1011858"/>
                    </a:lnTo>
                    <a:lnTo>
                      <a:pt x="335785" y="998054"/>
                    </a:lnTo>
                    <a:lnTo>
                      <a:pt x="294740" y="980711"/>
                    </a:lnTo>
                    <a:lnTo>
                      <a:pt x="255580" y="960007"/>
                    </a:lnTo>
                    <a:lnTo>
                      <a:pt x="218489" y="936123"/>
                    </a:lnTo>
                    <a:lnTo>
                      <a:pt x="183653" y="909240"/>
                    </a:lnTo>
                    <a:lnTo>
                      <a:pt x="151257" y="879538"/>
                    </a:lnTo>
                    <a:lnTo>
                      <a:pt x="121485" y="847197"/>
                    </a:lnTo>
                    <a:lnTo>
                      <a:pt x="94523" y="812398"/>
                    </a:lnTo>
                    <a:lnTo>
                      <a:pt x="70555" y="775320"/>
                    </a:lnTo>
                    <a:lnTo>
                      <a:pt x="49767" y="736145"/>
                    </a:lnTo>
                    <a:lnTo>
                      <a:pt x="32344" y="695052"/>
                    </a:lnTo>
                    <a:lnTo>
                      <a:pt x="18471" y="652222"/>
                    </a:lnTo>
                    <a:lnTo>
                      <a:pt x="8332" y="607835"/>
                    </a:lnTo>
                    <a:lnTo>
                      <a:pt x="2114" y="562071"/>
                    </a:lnTo>
                    <a:lnTo>
                      <a:pt x="0" y="515112"/>
                    </a:lnTo>
                  </a:path>
                </a:pathLst>
              </a:custGeom>
              <a:ln w="1066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54" name="object 45">
                <a:extLst>
                  <a:ext uri="{FF2B5EF4-FFF2-40B4-BE49-F238E27FC236}">
                    <a16:creationId xmlns:a16="http://schemas.microsoft.com/office/drawing/2014/main" id="{77ABEAA0-4F71-C04E-FA1F-B455FC690FDB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880359" y="2295144"/>
                <a:ext cx="1318259" cy="3104387"/>
              </a:xfrm>
              <a:prstGeom prst="rect">
                <a:avLst/>
              </a:prstGeom>
            </p:spPr>
          </p:pic>
        </p:grpSp>
        <p:sp>
          <p:nvSpPr>
            <p:cNvPr id="55" name="object 46">
              <a:extLst>
                <a:ext uri="{FF2B5EF4-FFF2-40B4-BE49-F238E27FC236}">
                  <a16:creationId xmlns:a16="http://schemas.microsoft.com/office/drawing/2014/main" id="{4EE7B674-F12D-13AE-2F64-60AA463AB4A1}"/>
                </a:ext>
              </a:extLst>
            </p:cNvPr>
            <p:cNvSpPr txBox="1"/>
            <p:nvPr/>
          </p:nvSpPr>
          <p:spPr>
            <a:xfrm>
              <a:off x="4256435" y="4073980"/>
              <a:ext cx="1106805" cy="660372"/>
            </a:xfrm>
            <a:prstGeom prst="rect">
              <a:avLst/>
            </a:prstGeom>
          </p:spPr>
          <p:txBody>
            <a:bodyPr vert="horz" wrap="square" lIns="0" tIns="29845" rIns="0" bIns="0" rtlCol="0">
              <a:spAutoFit/>
            </a:bodyPr>
            <a:lstStyle/>
            <a:p>
              <a:pPr marR="5080" indent="12700" algn="ctr"/>
              <a:r>
                <a:rPr spc="-5" dirty="0">
                  <a:solidFill>
                    <a:prstClr val="black"/>
                  </a:solidFill>
                  <a:cs typeface="Calibri"/>
                </a:rPr>
                <a:t>Financijska </a:t>
              </a:r>
              <a:r>
                <a:rPr spc="-5" dirty="0" err="1">
                  <a:solidFill>
                    <a:prstClr val="black"/>
                  </a:solidFill>
                  <a:cs typeface="Calibri"/>
                </a:rPr>
                <a:t>kontrola</a:t>
              </a:r>
              <a:r>
                <a:rPr spc="-5" dirty="0">
                  <a:solidFill>
                    <a:prstClr val="black"/>
                  </a:solidFill>
                  <a:cs typeface="Calibri"/>
                </a:rPr>
                <a:t> </a:t>
              </a:r>
              <a:r>
                <a:rPr spc="-225" dirty="0">
                  <a:solidFill>
                    <a:prstClr val="black"/>
                  </a:solidFill>
                  <a:cs typeface="Calibri"/>
                </a:rPr>
                <a:t> </a:t>
              </a:r>
              <a:r>
                <a:rPr spc="-5" dirty="0" err="1">
                  <a:solidFill>
                    <a:prstClr val="black"/>
                  </a:solidFill>
                  <a:cs typeface="Calibri"/>
                </a:rPr>
                <a:t>projekta</a:t>
              </a:r>
              <a:endParaRPr dirty="0">
                <a:solidFill>
                  <a:prstClr val="black"/>
                </a:solidFill>
                <a:cs typeface="Calibri"/>
              </a:endParaRPr>
            </a:p>
          </p:txBody>
        </p:sp>
        <p:grpSp>
          <p:nvGrpSpPr>
            <p:cNvPr id="56" name="object 47">
              <a:extLst>
                <a:ext uri="{FF2B5EF4-FFF2-40B4-BE49-F238E27FC236}">
                  <a16:creationId xmlns:a16="http://schemas.microsoft.com/office/drawing/2014/main" id="{6FFB72B5-50C1-C733-523F-A8C98A995AD9}"/>
                </a:ext>
              </a:extLst>
            </p:cNvPr>
            <p:cNvGrpSpPr/>
            <p:nvPr/>
          </p:nvGrpSpPr>
          <p:grpSpPr>
            <a:xfrm>
              <a:off x="4289628" y="2393467"/>
              <a:ext cx="2515870" cy="3104515"/>
              <a:chOff x="3021266" y="2295144"/>
              <a:chExt cx="2515870" cy="3104515"/>
            </a:xfrm>
          </p:grpSpPr>
          <p:pic>
            <p:nvPicPr>
              <p:cNvPr id="57" name="object 48">
                <a:extLst>
                  <a:ext uri="{FF2B5EF4-FFF2-40B4-BE49-F238E27FC236}">
                    <a16:creationId xmlns:a16="http://schemas.microsoft.com/office/drawing/2014/main" id="{7AD98410-3AC8-60E9-4C27-92C6DE393B2D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3227831" y="3410711"/>
                <a:ext cx="1524" cy="1524"/>
              </a:xfrm>
              <a:prstGeom prst="rect">
                <a:avLst/>
              </a:prstGeom>
            </p:spPr>
          </p:pic>
          <p:pic>
            <p:nvPicPr>
              <p:cNvPr id="58" name="object 49">
                <a:extLst>
                  <a:ext uri="{FF2B5EF4-FFF2-40B4-BE49-F238E27FC236}">
                    <a16:creationId xmlns:a16="http://schemas.microsoft.com/office/drawing/2014/main" id="{67CD3681-BA5C-4530-0468-B3A5AB9784AC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3457956" y="3509772"/>
                <a:ext cx="1524" cy="1524"/>
              </a:xfrm>
              <a:prstGeom prst="rect">
                <a:avLst/>
              </a:prstGeom>
            </p:spPr>
          </p:pic>
          <p:sp>
            <p:nvSpPr>
              <p:cNvPr id="59" name="object 50">
                <a:extLst>
                  <a:ext uri="{FF2B5EF4-FFF2-40B4-BE49-F238E27FC236}">
                    <a16:creationId xmlns:a16="http://schemas.microsoft.com/office/drawing/2014/main" id="{60CA50BC-50A8-6E35-F703-FA6FC39DA6D8}"/>
                  </a:ext>
                </a:extLst>
              </p:cNvPr>
              <p:cNvSpPr/>
              <p:nvPr/>
            </p:nvSpPr>
            <p:spPr>
              <a:xfrm>
                <a:off x="3026664" y="300227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>
                    <a:moveTo>
                      <a:pt x="0" y="2"/>
                    </a:moveTo>
                    <a:lnTo>
                      <a:pt x="0" y="0"/>
                    </a:lnTo>
                  </a:path>
                </a:pathLst>
              </a:custGeom>
              <a:ln w="1066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60" name="object 51">
                <a:extLst>
                  <a:ext uri="{FF2B5EF4-FFF2-40B4-BE49-F238E27FC236}">
                    <a16:creationId xmlns:a16="http://schemas.microsoft.com/office/drawing/2014/main" id="{F4EB8C12-6464-59B8-A10A-1F1D84CD2A5C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3025603" y="2527441"/>
                <a:ext cx="309675" cy="417407"/>
              </a:xfrm>
              <a:prstGeom prst="rect">
                <a:avLst/>
              </a:prstGeom>
            </p:spPr>
          </p:pic>
          <p:sp>
            <p:nvSpPr>
              <p:cNvPr id="61" name="object 52">
                <a:extLst>
                  <a:ext uri="{FF2B5EF4-FFF2-40B4-BE49-F238E27FC236}">
                    <a16:creationId xmlns:a16="http://schemas.microsoft.com/office/drawing/2014/main" id="{2212BCF5-88AD-8D52-A459-F091FE58FEFF}"/>
                  </a:ext>
                </a:extLst>
              </p:cNvPr>
              <p:cNvSpPr/>
              <p:nvPr/>
            </p:nvSpPr>
            <p:spPr>
              <a:xfrm>
                <a:off x="3026664" y="2487168"/>
                <a:ext cx="1022985" cy="998855"/>
              </a:xfrm>
              <a:custGeom>
                <a:avLst/>
                <a:gdLst/>
                <a:ahLst/>
                <a:cxnLst/>
                <a:rect l="l" t="t" r="r" b="b"/>
                <a:pathLst>
                  <a:path w="1022985" h="998854">
                    <a:moveTo>
                      <a:pt x="305406" y="44703"/>
                    </a:moveTo>
                    <a:lnTo>
                      <a:pt x="377119" y="18471"/>
                    </a:lnTo>
                    <a:lnTo>
                      <a:pt x="421318" y="8332"/>
                    </a:lnTo>
                    <a:lnTo>
                      <a:pt x="466868" y="2114"/>
                    </a:lnTo>
                    <a:lnTo>
                      <a:pt x="513587" y="0"/>
                    </a:lnTo>
                    <a:lnTo>
                      <a:pt x="560547" y="2114"/>
                    </a:lnTo>
                    <a:lnTo>
                      <a:pt x="593588" y="6603"/>
                    </a:lnTo>
                  </a:path>
                  <a:path w="1022985" h="998854">
                    <a:moveTo>
                      <a:pt x="335441" y="998374"/>
                    </a:moveTo>
                    <a:lnTo>
                      <a:pt x="334454" y="998054"/>
                    </a:lnTo>
                    <a:lnTo>
                      <a:pt x="332445" y="997203"/>
                    </a:lnTo>
                  </a:path>
                  <a:path w="1022985" h="998854">
                    <a:moveTo>
                      <a:pt x="254627" y="960100"/>
                    </a:moveTo>
                    <a:lnTo>
                      <a:pt x="254451" y="960007"/>
                    </a:lnTo>
                    <a:lnTo>
                      <a:pt x="253053" y="959103"/>
                    </a:lnTo>
                  </a:path>
                  <a:path w="1022985" h="998854">
                    <a:moveTo>
                      <a:pt x="234805" y="947316"/>
                    </a:moveTo>
                    <a:lnTo>
                      <a:pt x="233392" y="946403"/>
                    </a:lnTo>
                  </a:path>
                  <a:path w="1022985" h="998854">
                    <a:moveTo>
                      <a:pt x="215005" y="934208"/>
                    </a:moveTo>
                    <a:lnTo>
                      <a:pt x="214353" y="933703"/>
                    </a:lnTo>
                  </a:path>
                  <a:path w="1022985" h="998854">
                    <a:moveTo>
                      <a:pt x="67056" y="769440"/>
                    </a:moveTo>
                    <a:lnTo>
                      <a:pt x="66614" y="768603"/>
                    </a:lnTo>
                  </a:path>
                  <a:path w="1022985" h="998854">
                    <a:moveTo>
                      <a:pt x="53340" y="743457"/>
                    </a:moveTo>
                    <a:lnTo>
                      <a:pt x="53206" y="743203"/>
                    </a:lnTo>
                  </a:path>
                  <a:path w="1022985" h="998854">
                    <a:moveTo>
                      <a:pt x="47244" y="730842"/>
                    </a:moveTo>
                    <a:lnTo>
                      <a:pt x="47101" y="730503"/>
                    </a:lnTo>
                  </a:path>
                  <a:path w="1022985" h="998854">
                    <a:moveTo>
                      <a:pt x="36576" y="705543"/>
                    </a:moveTo>
                    <a:lnTo>
                      <a:pt x="36390" y="705103"/>
                    </a:lnTo>
                  </a:path>
                  <a:path w="1022985" h="998854">
                    <a:moveTo>
                      <a:pt x="0" y="515114"/>
                    </a:moveTo>
                    <a:lnTo>
                      <a:pt x="0" y="515112"/>
                    </a:lnTo>
                  </a:path>
                  <a:path w="1022985" h="998854">
                    <a:moveTo>
                      <a:pt x="594428" y="6718"/>
                    </a:moveTo>
                    <a:lnTo>
                      <a:pt x="606311" y="8332"/>
                    </a:lnTo>
                    <a:lnTo>
                      <a:pt x="650698" y="18471"/>
                    </a:lnTo>
                    <a:lnTo>
                      <a:pt x="693528" y="32344"/>
                    </a:lnTo>
                    <a:lnTo>
                      <a:pt x="734621" y="49767"/>
                    </a:lnTo>
                    <a:lnTo>
                      <a:pt x="772945" y="70103"/>
                    </a:lnTo>
                  </a:path>
                  <a:path w="1022985" h="998854">
                    <a:moveTo>
                      <a:pt x="774284" y="70870"/>
                    </a:moveTo>
                    <a:lnTo>
                      <a:pt x="792744" y="82803"/>
                    </a:lnTo>
                  </a:path>
                  <a:path w="1022985" h="998854">
                    <a:moveTo>
                      <a:pt x="794110" y="83686"/>
                    </a:moveTo>
                    <a:lnTo>
                      <a:pt x="810874" y="94523"/>
                    </a:lnTo>
                    <a:lnTo>
                      <a:pt x="828531" y="108203"/>
                    </a:lnTo>
                  </a:path>
                  <a:path w="1022985" h="998854">
                    <a:moveTo>
                      <a:pt x="831372" y="110404"/>
                    </a:moveTo>
                    <a:lnTo>
                      <a:pt x="845673" y="121485"/>
                    </a:lnTo>
                    <a:lnTo>
                      <a:pt x="878014" y="151257"/>
                    </a:lnTo>
                    <a:lnTo>
                      <a:pt x="907716" y="183653"/>
                    </a:lnTo>
                    <a:lnTo>
                      <a:pt x="908295" y="184403"/>
                    </a:lnTo>
                  </a:path>
                  <a:path w="1022985" h="998854">
                    <a:moveTo>
                      <a:pt x="908304" y="184414"/>
                    </a:moveTo>
                    <a:lnTo>
                      <a:pt x="927896" y="209803"/>
                    </a:lnTo>
                  </a:path>
                  <a:path w="1022985" h="998854">
                    <a:moveTo>
                      <a:pt x="928215" y="210216"/>
                    </a:moveTo>
                    <a:lnTo>
                      <a:pt x="934599" y="218489"/>
                    </a:lnTo>
                    <a:lnTo>
                      <a:pt x="937184" y="222503"/>
                    </a:lnTo>
                  </a:path>
                  <a:path w="1022985" h="998854">
                    <a:moveTo>
                      <a:pt x="937260" y="222621"/>
                    </a:moveTo>
                    <a:lnTo>
                      <a:pt x="945362" y="235203"/>
                    </a:lnTo>
                  </a:path>
                  <a:path w="1022985" h="998854">
                    <a:moveTo>
                      <a:pt x="946404" y="236822"/>
                    </a:moveTo>
                    <a:lnTo>
                      <a:pt x="953540" y="247903"/>
                    </a:lnTo>
                  </a:path>
                  <a:path w="1022985" h="998854">
                    <a:moveTo>
                      <a:pt x="954135" y="248827"/>
                    </a:moveTo>
                    <a:lnTo>
                      <a:pt x="958483" y="255580"/>
                    </a:lnTo>
                    <a:lnTo>
                      <a:pt x="961138" y="260603"/>
                    </a:lnTo>
                  </a:path>
                  <a:path w="1022985" h="998854">
                    <a:moveTo>
                      <a:pt x="961644" y="261559"/>
                    </a:moveTo>
                    <a:lnTo>
                      <a:pt x="967853" y="273303"/>
                    </a:lnTo>
                  </a:path>
                  <a:path w="1022985" h="998854">
                    <a:moveTo>
                      <a:pt x="969264" y="275972"/>
                    </a:moveTo>
                    <a:lnTo>
                      <a:pt x="974567" y="286003"/>
                    </a:lnTo>
                  </a:path>
                  <a:path w="1022985" h="998854">
                    <a:moveTo>
                      <a:pt x="975360" y="287502"/>
                    </a:moveTo>
                    <a:lnTo>
                      <a:pt x="979186" y="294740"/>
                    </a:lnTo>
                    <a:lnTo>
                      <a:pt x="980861" y="298703"/>
                    </a:lnTo>
                  </a:path>
                  <a:path w="1022985" h="998854">
                    <a:moveTo>
                      <a:pt x="981456" y="300110"/>
                    </a:moveTo>
                    <a:lnTo>
                      <a:pt x="986228" y="311403"/>
                    </a:lnTo>
                  </a:path>
                  <a:path w="1022985" h="998854">
                    <a:moveTo>
                      <a:pt x="987552" y="314537"/>
                    </a:moveTo>
                    <a:lnTo>
                      <a:pt x="991594" y="324103"/>
                    </a:lnTo>
                  </a:path>
                  <a:path w="1022985" h="998854">
                    <a:moveTo>
                      <a:pt x="992124" y="325357"/>
                    </a:moveTo>
                    <a:lnTo>
                      <a:pt x="996530" y="335785"/>
                    </a:lnTo>
                    <a:lnTo>
                      <a:pt x="1000960" y="349503"/>
                    </a:lnTo>
                  </a:path>
                  <a:path w="1022985" h="998854">
                    <a:moveTo>
                      <a:pt x="1001268" y="350455"/>
                    </a:moveTo>
                    <a:lnTo>
                      <a:pt x="1005062" y="362203"/>
                    </a:lnTo>
                  </a:path>
                  <a:path w="1022985" h="998854">
                    <a:moveTo>
                      <a:pt x="1005840" y="364613"/>
                    </a:moveTo>
                    <a:lnTo>
                      <a:pt x="1010334" y="378530"/>
                    </a:lnTo>
                    <a:lnTo>
                      <a:pt x="1012401" y="387603"/>
                    </a:lnTo>
                  </a:path>
                  <a:path w="1022985" h="998854">
                    <a:moveTo>
                      <a:pt x="1013460" y="392251"/>
                    </a:moveTo>
                    <a:lnTo>
                      <a:pt x="1015294" y="400303"/>
                    </a:lnTo>
                  </a:path>
                  <a:path w="1022985" h="998854">
                    <a:moveTo>
                      <a:pt x="1016508" y="405630"/>
                    </a:moveTo>
                    <a:lnTo>
                      <a:pt x="1020417" y="422789"/>
                    </a:lnTo>
                    <a:lnTo>
                      <a:pt x="1020812" y="425703"/>
                    </a:lnTo>
                  </a:path>
                  <a:path w="1022985" h="998854">
                    <a:moveTo>
                      <a:pt x="1021080" y="427677"/>
                    </a:moveTo>
                    <a:lnTo>
                      <a:pt x="1022534" y="438403"/>
                    </a:lnTo>
                  </a:path>
                </a:pathLst>
              </a:custGeom>
              <a:ln w="1066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object 53">
                <a:extLst>
                  <a:ext uri="{FF2B5EF4-FFF2-40B4-BE49-F238E27FC236}">
                    <a16:creationId xmlns:a16="http://schemas.microsoft.com/office/drawing/2014/main" id="{718D4BD3-8B09-88BB-81DC-1FE0B47F4A68}"/>
                  </a:ext>
                </a:extLst>
              </p:cNvPr>
              <p:cNvSpPr/>
              <p:nvPr/>
            </p:nvSpPr>
            <p:spPr>
              <a:xfrm>
                <a:off x="4049268" y="2926084"/>
                <a:ext cx="381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25400">
                    <a:moveTo>
                      <a:pt x="1687" y="-5334"/>
                    </a:moveTo>
                    <a:lnTo>
                      <a:pt x="1687" y="30221"/>
                    </a:lnTo>
                  </a:path>
                </a:pathLst>
              </a:custGeom>
              <a:ln w="1404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object 54">
                <a:extLst>
                  <a:ext uri="{FF2B5EF4-FFF2-40B4-BE49-F238E27FC236}">
                    <a16:creationId xmlns:a16="http://schemas.microsoft.com/office/drawing/2014/main" id="{CF2C9E89-7D27-FACC-023E-6C681C508DA2}"/>
                  </a:ext>
                </a:extLst>
              </p:cNvPr>
              <p:cNvSpPr/>
              <p:nvPr/>
            </p:nvSpPr>
            <p:spPr>
              <a:xfrm>
                <a:off x="3623560" y="2968378"/>
                <a:ext cx="431800" cy="54229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542289">
                    <a:moveTo>
                      <a:pt x="430279" y="0"/>
                    </a:moveTo>
                    <a:lnTo>
                      <a:pt x="430639" y="7993"/>
                    </a:lnTo>
                  </a:path>
                  <a:path w="431800" h="542289">
                    <a:moveTo>
                      <a:pt x="431398" y="24885"/>
                    </a:moveTo>
                    <a:lnTo>
                      <a:pt x="431803" y="33901"/>
                    </a:lnTo>
                    <a:lnTo>
                      <a:pt x="430462" y="63885"/>
                    </a:lnTo>
                  </a:path>
                  <a:path w="431800" h="542289">
                    <a:moveTo>
                      <a:pt x="395392" y="223893"/>
                    </a:moveTo>
                    <a:lnTo>
                      <a:pt x="395162" y="224437"/>
                    </a:lnTo>
                  </a:path>
                  <a:path w="431800" h="542289">
                    <a:moveTo>
                      <a:pt x="217110" y="452493"/>
                    </a:moveTo>
                    <a:lnTo>
                      <a:pt x="216900" y="452655"/>
                    </a:lnTo>
                  </a:path>
                  <a:path w="431800" h="542289">
                    <a:moveTo>
                      <a:pt x="198018" y="465193"/>
                    </a:moveTo>
                    <a:lnTo>
                      <a:pt x="197031" y="465829"/>
                    </a:lnTo>
                  </a:path>
                  <a:path w="431800" h="542289">
                    <a:moveTo>
                      <a:pt x="98648" y="515993"/>
                    </a:moveTo>
                    <a:lnTo>
                      <a:pt x="96632" y="516844"/>
                    </a:lnTo>
                    <a:lnTo>
                      <a:pt x="92751" y="518094"/>
                    </a:lnTo>
                  </a:path>
                  <a:path w="431800" h="542289">
                    <a:moveTo>
                      <a:pt x="4510" y="541393"/>
                    </a:moveTo>
                    <a:lnTo>
                      <a:pt x="0" y="542002"/>
                    </a:lnTo>
                  </a:path>
                </a:pathLst>
              </a:custGeom>
              <a:ln w="1066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64" name="object 55">
                <a:extLst>
                  <a:ext uri="{FF2B5EF4-FFF2-40B4-BE49-F238E27FC236}">
                    <a16:creationId xmlns:a16="http://schemas.microsoft.com/office/drawing/2014/main" id="{1EBFE1F5-4A1B-8335-93C6-0232BC1CB9F3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3026664" y="2487421"/>
                <a:ext cx="1028700" cy="1029970"/>
              </a:xfrm>
              <a:prstGeom prst="rect">
                <a:avLst/>
              </a:prstGeom>
            </p:spPr>
          </p:pic>
          <p:sp>
            <p:nvSpPr>
              <p:cNvPr id="65" name="object 56">
                <a:extLst>
                  <a:ext uri="{FF2B5EF4-FFF2-40B4-BE49-F238E27FC236}">
                    <a16:creationId xmlns:a16="http://schemas.microsoft.com/office/drawing/2014/main" id="{F0322A25-5C17-6F75-9264-AD6A771CF15A}"/>
                  </a:ext>
                </a:extLst>
              </p:cNvPr>
              <p:cNvSpPr/>
              <p:nvPr/>
            </p:nvSpPr>
            <p:spPr>
              <a:xfrm>
                <a:off x="3026664" y="2487168"/>
                <a:ext cx="1028700" cy="1030605"/>
              </a:xfrm>
              <a:custGeom>
                <a:avLst/>
                <a:gdLst/>
                <a:ahLst/>
                <a:cxnLst/>
                <a:rect l="l" t="t" r="r" b="b"/>
                <a:pathLst>
                  <a:path w="1028700" h="1030604">
                    <a:moveTo>
                      <a:pt x="0" y="515112"/>
                    </a:moveTo>
                    <a:lnTo>
                      <a:pt x="2100" y="468378"/>
                    </a:lnTo>
                    <a:lnTo>
                      <a:pt x="8280" y="422789"/>
                    </a:lnTo>
                    <a:lnTo>
                      <a:pt x="18358" y="378530"/>
                    </a:lnTo>
                    <a:lnTo>
                      <a:pt x="32152" y="335785"/>
                    </a:lnTo>
                    <a:lnTo>
                      <a:pt x="49480" y="294740"/>
                    </a:lnTo>
                    <a:lnTo>
                      <a:pt x="70160" y="255580"/>
                    </a:lnTo>
                    <a:lnTo>
                      <a:pt x="94010" y="218489"/>
                    </a:lnTo>
                    <a:lnTo>
                      <a:pt x="120849" y="183653"/>
                    </a:lnTo>
                    <a:lnTo>
                      <a:pt x="150494" y="151257"/>
                    </a:lnTo>
                    <a:lnTo>
                      <a:pt x="182765" y="121485"/>
                    </a:lnTo>
                    <a:lnTo>
                      <a:pt x="217477" y="94523"/>
                    </a:lnTo>
                    <a:lnTo>
                      <a:pt x="254451" y="70555"/>
                    </a:lnTo>
                    <a:lnTo>
                      <a:pt x="293504" y="49767"/>
                    </a:lnTo>
                    <a:lnTo>
                      <a:pt x="334454" y="32344"/>
                    </a:lnTo>
                    <a:lnTo>
                      <a:pt x="377119" y="18471"/>
                    </a:lnTo>
                    <a:lnTo>
                      <a:pt x="421318" y="8332"/>
                    </a:lnTo>
                    <a:lnTo>
                      <a:pt x="466868" y="2114"/>
                    </a:lnTo>
                    <a:lnTo>
                      <a:pt x="513587" y="0"/>
                    </a:lnTo>
                    <a:lnTo>
                      <a:pt x="560547" y="2114"/>
                    </a:lnTo>
                    <a:lnTo>
                      <a:pt x="606311" y="8332"/>
                    </a:lnTo>
                    <a:lnTo>
                      <a:pt x="650698" y="18471"/>
                    </a:lnTo>
                    <a:lnTo>
                      <a:pt x="693528" y="32344"/>
                    </a:lnTo>
                    <a:lnTo>
                      <a:pt x="734621" y="49767"/>
                    </a:lnTo>
                    <a:lnTo>
                      <a:pt x="773796" y="70555"/>
                    </a:lnTo>
                    <a:lnTo>
                      <a:pt x="810874" y="94523"/>
                    </a:lnTo>
                    <a:lnTo>
                      <a:pt x="845673" y="121485"/>
                    </a:lnTo>
                    <a:lnTo>
                      <a:pt x="878014" y="151257"/>
                    </a:lnTo>
                    <a:lnTo>
                      <a:pt x="907716" y="183653"/>
                    </a:lnTo>
                    <a:lnTo>
                      <a:pt x="934599" y="218489"/>
                    </a:lnTo>
                    <a:lnTo>
                      <a:pt x="958483" y="255580"/>
                    </a:lnTo>
                    <a:lnTo>
                      <a:pt x="979186" y="294740"/>
                    </a:lnTo>
                    <a:lnTo>
                      <a:pt x="996530" y="335785"/>
                    </a:lnTo>
                    <a:lnTo>
                      <a:pt x="1010334" y="378530"/>
                    </a:lnTo>
                    <a:lnTo>
                      <a:pt x="1020417" y="422789"/>
                    </a:lnTo>
                    <a:lnTo>
                      <a:pt x="1026599" y="468378"/>
                    </a:lnTo>
                    <a:lnTo>
                      <a:pt x="1028700" y="515112"/>
                    </a:lnTo>
                    <a:lnTo>
                      <a:pt x="1026599" y="562071"/>
                    </a:lnTo>
                    <a:lnTo>
                      <a:pt x="1020417" y="607835"/>
                    </a:lnTo>
                    <a:lnTo>
                      <a:pt x="1010334" y="652222"/>
                    </a:lnTo>
                    <a:lnTo>
                      <a:pt x="996530" y="695052"/>
                    </a:lnTo>
                    <a:lnTo>
                      <a:pt x="979186" y="736145"/>
                    </a:lnTo>
                    <a:lnTo>
                      <a:pt x="958483" y="775320"/>
                    </a:lnTo>
                    <a:lnTo>
                      <a:pt x="934599" y="812398"/>
                    </a:lnTo>
                    <a:lnTo>
                      <a:pt x="907716" y="847197"/>
                    </a:lnTo>
                    <a:lnTo>
                      <a:pt x="878014" y="879538"/>
                    </a:lnTo>
                    <a:lnTo>
                      <a:pt x="845673" y="909240"/>
                    </a:lnTo>
                    <a:lnTo>
                      <a:pt x="810874" y="936123"/>
                    </a:lnTo>
                    <a:lnTo>
                      <a:pt x="773796" y="960007"/>
                    </a:lnTo>
                    <a:lnTo>
                      <a:pt x="734621" y="980711"/>
                    </a:lnTo>
                    <a:lnTo>
                      <a:pt x="693528" y="998054"/>
                    </a:lnTo>
                    <a:lnTo>
                      <a:pt x="650698" y="1011858"/>
                    </a:lnTo>
                    <a:lnTo>
                      <a:pt x="606311" y="1021941"/>
                    </a:lnTo>
                    <a:lnTo>
                      <a:pt x="560547" y="1028123"/>
                    </a:lnTo>
                    <a:lnTo>
                      <a:pt x="513587" y="1030224"/>
                    </a:lnTo>
                    <a:lnTo>
                      <a:pt x="466868" y="1028123"/>
                    </a:lnTo>
                    <a:lnTo>
                      <a:pt x="421318" y="1021941"/>
                    </a:lnTo>
                    <a:lnTo>
                      <a:pt x="377119" y="1011858"/>
                    </a:lnTo>
                    <a:lnTo>
                      <a:pt x="334454" y="998054"/>
                    </a:lnTo>
                    <a:lnTo>
                      <a:pt x="293504" y="980711"/>
                    </a:lnTo>
                    <a:lnTo>
                      <a:pt x="254451" y="960007"/>
                    </a:lnTo>
                    <a:lnTo>
                      <a:pt x="217477" y="936123"/>
                    </a:lnTo>
                    <a:lnTo>
                      <a:pt x="182765" y="909240"/>
                    </a:lnTo>
                    <a:lnTo>
                      <a:pt x="150494" y="879538"/>
                    </a:lnTo>
                    <a:lnTo>
                      <a:pt x="120849" y="847197"/>
                    </a:lnTo>
                    <a:lnTo>
                      <a:pt x="94010" y="812398"/>
                    </a:lnTo>
                    <a:lnTo>
                      <a:pt x="70160" y="775320"/>
                    </a:lnTo>
                    <a:lnTo>
                      <a:pt x="49480" y="736145"/>
                    </a:lnTo>
                    <a:lnTo>
                      <a:pt x="32152" y="695052"/>
                    </a:lnTo>
                    <a:lnTo>
                      <a:pt x="18358" y="652222"/>
                    </a:lnTo>
                    <a:lnTo>
                      <a:pt x="8280" y="607835"/>
                    </a:lnTo>
                    <a:lnTo>
                      <a:pt x="2100" y="562071"/>
                    </a:lnTo>
                    <a:lnTo>
                      <a:pt x="0" y="515112"/>
                    </a:lnTo>
                  </a:path>
                </a:pathLst>
              </a:custGeom>
              <a:ln w="1066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66" name="object 57">
                <a:extLst>
                  <a:ext uri="{FF2B5EF4-FFF2-40B4-BE49-F238E27FC236}">
                    <a16:creationId xmlns:a16="http://schemas.microsoft.com/office/drawing/2014/main" id="{9AE0E6E7-F943-B3D3-D06D-6ED64D8EF266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4223003" y="2295144"/>
                <a:ext cx="1313687" cy="3104387"/>
              </a:xfrm>
              <a:prstGeom prst="rect">
                <a:avLst/>
              </a:prstGeom>
            </p:spPr>
          </p:pic>
        </p:grpSp>
        <p:sp>
          <p:nvSpPr>
            <p:cNvPr id="67" name="object 58">
              <a:extLst>
                <a:ext uri="{FF2B5EF4-FFF2-40B4-BE49-F238E27FC236}">
                  <a16:creationId xmlns:a16="http://schemas.microsoft.com/office/drawing/2014/main" id="{610DD84D-B3FB-3F75-7F33-DBE58A4BE806}"/>
                </a:ext>
              </a:extLst>
            </p:cNvPr>
            <p:cNvSpPr txBox="1"/>
            <p:nvPr/>
          </p:nvSpPr>
          <p:spPr>
            <a:xfrm>
              <a:off x="5605159" y="4073980"/>
              <a:ext cx="1087755" cy="660372"/>
            </a:xfrm>
            <a:prstGeom prst="rect">
              <a:avLst/>
            </a:prstGeom>
          </p:spPr>
          <p:txBody>
            <a:bodyPr vert="horz" wrap="square" lIns="0" tIns="29845" rIns="0" bIns="0" rtlCol="0">
              <a:spAutoFit/>
            </a:bodyPr>
            <a:lstStyle/>
            <a:p>
              <a:pPr marR="5080" indent="12700" algn="ctr"/>
              <a:r>
                <a:rPr spc="-5" dirty="0">
                  <a:solidFill>
                    <a:prstClr val="black"/>
                  </a:solidFill>
                  <a:cs typeface="Calibri"/>
                </a:rPr>
                <a:t>Kontrola </a:t>
              </a:r>
              <a:r>
                <a:rPr spc="-5" dirty="0" err="1">
                  <a:solidFill>
                    <a:prstClr val="black"/>
                  </a:solidFill>
                  <a:cs typeface="Calibri"/>
                </a:rPr>
                <a:t>postupaka</a:t>
              </a:r>
              <a:r>
                <a:rPr spc="-5" dirty="0">
                  <a:solidFill>
                    <a:prstClr val="black"/>
                  </a:solidFill>
                  <a:cs typeface="Calibri"/>
                </a:rPr>
                <a:t> </a:t>
              </a:r>
              <a:r>
                <a:rPr spc="-229" dirty="0">
                  <a:solidFill>
                    <a:prstClr val="black"/>
                  </a:solidFill>
                  <a:cs typeface="Calibri"/>
                </a:rPr>
                <a:t> </a:t>
              </a:r>
              <a:r>
                <a:rPr spc="-5" dirty="0" err="1">
                  <a:solidFill>
                    <a:prstClr val="black"/>
                  </a:solidFill>
                  <a:cs typeface="Calibri"/>
                </a:rPr>
                <a:t>nabave</a:t>
              </a:r>
              <a:endParaRPr dirty="0">
                <a:solidFill>
                  <a:prstClr val="black"/>
                </a:solidFill>
                <a:cs typeface="Calibri"/>
              </a:endParaRPr>
            </a:p>
          </p:txBody>
        </p:sp>
        <p:grpSp>
          <p:nvGrpSpPr>
            <p:cNvPr id="68" name="object 59">
              <a:extLst>
                <a:ext uri="{FF2B5EF4-FFF2-40B4-BE49-F238E27FC236}">
                  <a16:creationId xmlns:a16="http://schemas.microsoft.com/office/drawing/2014/main" id="{7F6B2674-F562-52A4-0A2F-0AD0945C3465}"/>
                </a:ext>
              </a:extLst>
            </p:cNvPr>
            <p:cNvGrpSpPr/>
            <p:nvPr/>
          </p:nvGrpSpPr>
          <p:grpSpPr>
            <a:xfrm>
              <a:off x="5629224" y="2393467"/>
              <a:ext cx="2519045" cy="3104515"/>
              <a:chOff x="4360862" y="2295144"/>
              <a:chExt cx="2519045" cy="3104515"/>
            </a:xfrm>
          </p:grpSpPr>
          <p:pic>
            <p:nvPicPr>
              <p:cNvPr id="69" name="object 60">
                <a:extLst>
                  <a:ext uri="{FF2B5EF4-FFF2-40B4-BE49-F238E27FC236}">
                    <a16:creationId xmlns:a16="http://schemas.microsoft.com/office/drawing/2014/main" id="{761B7D2A-A622-BA48-63AF-C6041A6CD65E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5241036" y="2634996"/>
                <a:ext cx="7619" cy="7619"/>
              </a:xfrm>
              <a:prstGeom prst="rect">
                <a:avLst/>
              </a:prstGeom>
            </p:spPr>
          </p:pic>
          <p:pic>
            <p:nvPicPr>
              <p:cNvPr id="70" name="object 61">
                <a:extLst>
                  <a:ext uri="{FF2B5EF4-FFF2-40B4-BE49-F238E27FC236}">
                    <a16:creationId xmlns:a16="http://schemas.microsoft.com/office/drawing/2014/main" id="{92C0F514-6A1D-94F2-A3F3-D3F0453BA09A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4797551" y="3509772"/>
                <a:ext cx="12191" cy="3047"/>
              </a:xfrm>
              <a:prstGeom prst="rect">
                <a:avLst/>
              </a:prstGeom>
            </p:spPr>
          </p:pic>
          <p:sp>
            <p:nvSpPr>
              <p:cNvPr id="71" name="object 62">
                <a:extLst>
                  <a:ext uri="{FF2B5EF4-FFF2-40B4-BE49-F238E27FC236}">
                    <a16:creationId xmlns:a16="http://schemas.microsoft.com/office/drawing/2014/main" id="{7BBDFB63-668D-CD86-DBA3-913500755F78}"/>
                  </a:ext>
                </a:extLst>
              </p:cNvPr>
              <p:cNvSpPr/>
              <p:nvPr/>
            </p:nvSpPr>
            <p:spPr>
              <a:xfrm>
                <a:off x="4366260" y="2487168"/>
                <a:ext cx="1028700" cy="1023619"/>
              </a:xfrm>
              <a:custGeom>
                <a:avLst/>
                <a:gdLst/>
                <a:ahLst/>
                <a:cxnLst/>
                <a:rect l="l" t="t" r="r" b="b"/>
                <a:pathLst>
                  <a:path w="1028700" h="1023620">
                    <a:moveTo>
                      <a:pt x="0" y="515112"/>
                    </a:moveTo>
                    <a:lnTo>
                      <a:pt x="0" y="515101"/>
                    </a:lnTo>
                  </a:path>
                  <a:path w="1028700" h="1023620">
                    <a:moveTo>
                      <a:pt x="1861" y="473692"/>
                    </a:moveTo>
                    <a:lnTo>
                      <a:pt x="2100" y="468378"/>
                    </a:lnTo>
                    <a:lnTo>
                      <a:pt x="8282" y="422789"/>
                    </a:lnTo>
                    <a:lnTo>
                      <a:pt x="10842" y="411553"/>
                    </a:lnTo>
                  </a:path>
                  <a:path w="1028700" h="1023620">
                    <a:moveTo>
                      <a:pt x="15495" y="391128"/>
                    </a:moveTo>
                    <a:lnTo>
                      <a:pt x="18365" y="378530"/>
                    </a:lnTo>
                    <a:lnTo>
                      <a:pt x="22400" y="366035"/>
                    </a:lnTo>
                  </a:path>
                  <a:path w="1028700" h="1023620">
                    <a:moveTo>
                      <a:pt x="23637" y="362203"/>
                    </a:moveTo>
                    <a:lnTo>
                      <a:pt x="27251" y="351015"/>
                    </a:lnTo>
                  </a:path>
                  <a:path w="1028700" h="1023620">
                    <a:moveTo>
                      <a:pt x="30411" y="341230"/>
                    </a:moveTo>
                    <a:lnTo>
                      <a:pt x="32169" y="335785"/>
                    </a:lnTo>
                    <a:lnTo>
                      <a:pt x="36366" y="325852"/>
                    </a:lnTo>
                  </a:path>
                  <a:path w="1028700" h="1023620">
                    <a:moveTo>
                      <a:pt x="37105" y="324103"/>
                    </a:moveTo>
                    <a:lnTo>
                      <a:pt x="40623" y="315778"/>
                    </a:lnTo>
                  </a:path>
                  <a:path w="1028700" h="1023620">
                    <a:moveTo>
                      <a:pt x="42471" y="311403"/>
                    </a:moveTo>
                    <a:lnTo>
                      <a:pt x="47008" y="300666"/>
                    </a:lnTo>
                  </a:path>
                  <a:path w="1028700" h="1023620">
                    <a:moveTo>
                      <a:pt x="55520" y="283377"/>
                    </a:moveTo>
                    <a:lnTo>
                      <a:pt x="65979" y="263594"/>
                    </a:lnTo>
                  </a:path>
                  <a:path w="1028700" h="1023620">
                    <a:moveTo>
                      <a:pt x="67561" y="260603"/>
                    </a:moveTo>
                    <a:lnTo>
                      <a:pt x="70216" y="255580"/>
                    </a:lnTo>
                    <a:lnTo>
                      <a:pt x="74565" y="248826"/>
                    </a:lnTo>
                  </a:path>
                  <a:path w="1028700" h="1023620">
                    <a:moveTo>
                      <a:pt x="75159" y="247903"/>
                    </a:moveTo>
                    <a:lnTo>
                      <a:pt x="82057" y="237191"/>
                    </a:lnTo>
                  </a:path>
                  <a:path w="1028700" h="1023620">
                    <a:moveTo>
                      <a:pt x="83337" y="235203"/>
                    </a:moveTo>
                    <a:lnTo>
                      <a:pt x="91423" y="222647"/>
                    </a:lnTo>
                  </a:path>
                  <a:path w="1028700" h="1023620">
                    <a:moveTo>
                      <a:pt x="91515" y="222503"/>
                    </a:moveTo>
                    <a:lnTo>
                      <a:pt x="94100" y="218489"/>
                    </a:lnTo>
                    <a:lnTo>
                      <a:pt x="100544" y="210139"/>
                    </a:lnTo>
                  </a:path>
                  <a:path w="1028700" h="1023620">
                    <a:moveTo>
                      <a:pt x="100803" y="209803"/>
                    </a:moveTo>
                    <a:lnTo>
                      <a:pt x="120395" y="184415"/>
                    </a:lnTo>
                  </a:path>
                  <a:path w="1028700" h="1023620">
                    <a:moveTo>
                      <a:pt x="120404" y="184403"/>
                    </a:moveTo>
                    <a:lnTo>
                      <a:pt x="120983" y="183653"/>
                    </a:lnTo>
                    <a:lnTo>
                      <a:pt x="130932" y="172801"/>
                    </a:lnTo>
                  </a:path>
                  <a:path w="1028700" h="1023620">
                    <a:moveTo>
                      <a:pt x="141581" y="161187"/>
                    </a:moveTo>
                    <a:lnTo>
                      <a:pt x="150685" y="151257"/>
                    </a:lnTo>
                    <a:lnTo>
                      <a:pt x="161082" y="141685"/>
                    </a:lnTo>
                  </a:path>
                  <a:path w="1028700" h="1023620">
                    <a:moveTo>
                      <a:pt x="169861" y="133603"/>
                    </a:moveTo>
                    <a:lnTo>
                      <a:pt x="183026" y="121485"/>
                    </a:lnTo>
                    <a:lnTo>
                      <a:pt x="197328" y="110404"/>
                    </a:lnTo>
                  </a:path>
                  <a:path w="1028700" h="1023620">
                    <a:moveTo>
                      <a:pt x="200168" y="108203"/>
                    </a:moveTo>
                    <a:lnTo>
                      <a:pt x="217825" y="94523"/>
                    </a:lnTo>
                    <a:lnTo>
                      <a:pt x="234590" y="83685"/>
                    </a:lnTo>
                  </a:path>
                  <a:path w="1028700" h="1023620">
                    <a:moveTo>
                      <a:pt x="235954" y="82803"/>
                    </a:moveTo>
                    <a:lnTo>
                      <a:pt x="254416" y="70870"/>
                    </a:lnTo>
                  </a:path>
                  <a:path w="1028700" h="1023620">
                    <a:moveTo>
                      <a:pt x="255754" y="70103"/>
                    </a:moveTo>
                    <a:lnTo>
                      <a:pt x="294078" y="49767"/>
                    </a:lnTo>
                    <a:lnTo>
                      <a:pt x="335171" y="32344"/>
                    </a:lnTo>
                  </a:path>
                  <a:path w="1028700" h="1023620">
                    <a:moveTo>
                      <a:pt x="336223" y="32003"/>
                    </a:moveTo>
                    <a:lnTo>
                      <a:pt x="378001" y="18471"/>
                    </a:lnTo>
                    <a:lnTo>
                      <a:pt x="422388" y="8332"/>
                    </a:lnTo>
                    <a:lnTo>
                      <a:pt x="434272" y="6718"/>
                    </a:lnTo>
                  </a:path>
                  <a:path w="1028700" h="1023620">
                    <a:moveTo>
                      <a:pt x="435111" y="6603"/>
                    </a:moveTo>
                    <a:lnTo>
                      <a:pt x="468152" y="2114"/>
                    </a:lnTo>
                    <a:lnTo>
                      <a:pt x="515112" y="0"/>
                    </a:lnTo>
                    <a:lnTo>
                      <a:pt x="561831" y="2114"/>
                    </a:lnTo>
                    <a:lnTo>
                      <a:pt x="594718" y="6603"/>
                    </a:lnTo>
                  </a:path>
                  <a:path w="1028700" h="1023620">
                    <a:moveTo>
                      <a:pt x="434437" y="1023569"/>
                    </a:moveTo>
                    <a:lnTo>
                      <a:pt x="427293" y="1022603"/>
                    </a:lnTo>
                  </a:path>
                  <a:path w="1028700" h="1023620">
                    <a:moveTo>
                      <a:pt x="339055" y="999306"/>
                    </a:moveTo>
                    <a:lnTo>
                      <a:pt x="335171" y="998054"/>
                    </a:lnTo>
                    <a:lnTo>
                      <a:pt x="333155" y="997203"/>
                    </a:lnTo>
                  </a:path>
                  <a:path w="1028700" h="1023620">
                    <a:moveTo>
                      <a:pt x="214903" y="933866"/>
                    </a:moveTo>
                    <a:lnTo>
                      <a:pt x="214693" y="933703"/>
                    </a:lnTo>
                  </a:path>
                  <a:path w="1028700" h="1023620">
                    <a:moveTo>
                      <a:pt x="157592" y="885882"/>
                    </a:moveTo>
                    <a:lnTo>
                      <a:pt x="154349" y="882903"/>
                    </a:lnTo>
                  </a:path>
                  <a:path w="1028700" h="1023620">
                    <a:moveTo>
                      <a:pt x="67056" y="769340"/>
                    </a:moveTo>
                    <a:lnTo>
                      <a:pt x="66667" y="768603"/>
                    </a:lnTo>
                  </a:path>
                  <a:path w="1028700" h="1023620">
                    <a:moveTo>
                      <a:pt x="53340" y="743387"/>
                    </a:moveTo>
                    <a:lnTo>
                      <a:pt x="53243" y="743203"/>
                    </a:lnTo>
                  </a:path>
                  <a:path w="1028700" h="1023620">
                    <a:moveTo>
                      <a:pt x="47244" y="730770"/>
                    </a:moveTo>
                    <a:lnTo>
                      <a:pt x="47131" y="730503"/>
                    </a:lnTo>
                  </a:path>
                  <a:path w="1028700" h="1023620">
                    <a:moveTo>
                      <a:pt x="36576" y="705495"/>
                    </a:moveTo>
                    <a:lnTo>
                      <a:pt x="36411" y="705103"/>
                    </a:lnTo>
                  </a:path>
                  <a:path w="1028700" h="1023620">
                    <a:moveTo>
                      <a:pt x="0" y="515122"/>
                    </a:moveTo>
                    <a:lnTo>
                      <a:pt x="0" y="515112"/>
                    </a:lnTo>
                  </a:path>
                  <a:path w="1028700" h="1023620">
                    <a:moveTo>
                      <a:pt x="594718" y="6603"/>
                    </a:moveTo>
                    <a:lnTo>
                      <a:pt x="607381" y="8332"/>
                    </a:lnTo>
                    <a:lnTo>
                      <a:pt x="651580" y="18471"/>
                    </a:lnTo>
                    <a:lnTo>
                      <a:pt x="694245" y="32344"/>
                    </a:lnTo>
                    <a:lnTo>
                      <a:pt x="723293" y="44703"/>
                    </a:lnTo>
                  </a:path>
                  <a:path w="1028700" h="1023620">
                    <a:moveTo>
                      <a:pt x="724168" y="45076"/>
                    </a:moveTo>
                    <a:lnTo>
                      <a:pt x="735195" y="49767"/>
                    </a:lnTo>
                    <a:lnTo>
                      <a:pt x="774248" y="70555"/>
                    </a:lnTo>
                    <a:lnTo>
                      <a:pt x="793143" y="82803"/>
                    </a:lnTo>
                  </a:path>
                  <a:path w="1028700" h="1023620">
                    <a:moveTo>
                      <a:pt x="794077" y="83409"/>
                    </a:moveTo>
                    <a:lnTo>
                      <a:pt x="811222" y="94523"/>
                    </a:lnTo>
                    <a:lnTo>
                      <a:pt x="828835" y="108203"/>
                    </a:lnTo>
                  </a:path>
                  <a:path w="1028700" h="1023620">
                    <a:moveTo>
                      <a:pt x="830980" y="109869"/>
                    </a:moveTo>
                    <a:lnTo>
                      <a:pt x="845934" y="121485"/>
                    </a:lnTo>
                    <a:lnTo>
                      <a:pt x="878204" y="151257"/>
                    </a:lnTo>
                    <a:lnTo>
                      <a:pt x="907850" y="183653"/>
                    </a:lnTo>
                    <a:lnTo>
                      <a:pt x="918212" y="197103"/>
                    </a:lnTo>
                  </a:path>
                  <a:path w="1028700" h="1023620">
                    <a:moveTo>
                      <a:pt x="919316" y="198535"/>
                    </a:moveTo>
                    <a:lnTo>
                      <a:pt x="927997" y="209803"/>
                    </a:lnTo>
                  </a:path>
                  <a:path w="1028700" h="1023620">
                    <a:moveTo>
                      <a:pt x="928116" y="209958"/>
                    </a:moveTo>
                    <a:lnTo>
                      <a:pt x="934689" y="218489"/>
                    </a:lnTo>
                    <a:lnTo>
                      <a:pt x="945436" y="235203"/>
                    </a:lnTo>
                  </a:path>
                  <a:path w="1028700" h="1023620">
                    <a:moveTo>
                      <a:pt x="946626" y="237053"/>
                    </a:moveTo>
                    <a:lnTo>
                      <a:pt x="953603" y="247903"/>
                    </a:lnTo>
                  </a:path>
                  <a:path w="1028700" h="1023620">
                    <a:moveTo>
                      <a:pt x="954024" y="248558"/>
                    </a:moveTo>
                    <a:lnTo>
                      <a:pt x="958539" y="255580"/>
                    </a:lnTo>
                    <a:lnTo>
                      <a:pt x="961192" y="260603"/>
                    </a:lnTo>
                  </a:path>
                  <a:path w="1028700" h="1023620">
                    <a:moveTo>
                      <a:pt x="961644" y="261460"/>
                    </a:moveTo>
                    <a:lnTo>
                      <a:pt x="967899" y="273303"/>
                    </a:lnTo>
                  </a:path>
                  <a:path w="1028700" h="1023620">
                    <a:moveTo>
                      <a:pt x="969264" y="275889"/>
                    </a:moveTo>
                    <a:lnTo>
                      <a:pt x="974605" y="286003"/>
                    </a:lnTo>
                  </a:path>
                  <a:path w="1028700" h="1023620">
                    <a:moveTo>
                      <a:pt x="975360" y="287433"/>
                    </a:moveTo>
                    <a:lnTo>
                      <a:pt x="979219" y="294740"/>
                    </a:lnTo>
                    <a:lnTo>
                      <a:pt x="980892" y="298703"/>
                    </a:lnTo>
                  </a:path>
                  <a:path w="1028700" h="1023620">
                    <a:moveTo>
                      <a:pt x="981456" y="300039"/>
                    </a:moveTo>
                    <a:lnTo>
                      <a:pt x="986254" y="311403"/>
                    </a:lnTo>
                  </a:path>
                  <a:path w="1028700" h="1023620">
                    <a:moveTo>
                      <a:pt x="987552" y="314479"/>
                    </a:moveTo>
                    <a:lnTo>
                      <a:pt x="991615" y="324103"/>
                    </a:lnTo>
                  </a:path>
                  <a:path w="1028700" h="1023620">
                    <a:moveTo>
                      <a:pt x="992124" y="325309"/>
                    </a:moveTo>
                    <a:lnTo>
                      <a:pt x="996547" y="335785"/>
                    </a:lnTo>
                    <a:lnTo>
                      <a:pt x="1000974" y="349503"/>
                    </a:lnTo>
                  </a:path>
                  <a:path w="1028700" h="1023620">
                    <a:moveTo>
                      <a:pt x="1001268" y="350415"/>
                    </a:moveTo>
                    <a:lnTo>
                      <a:pt x="1005072" y="362203"/>
                    </a:lnTo>
                  </a:path>
                  <a:path w="1028700" h="1023620">
                    <a:moveTo>
                      <a:pt x="1005840" y="364582"/>
                    </a:moveTo>
                    <a:lnTo>
                      <a:pt x="1010341" y="378530"/>
                    </a:lnTo>
                    <a:lnTo>
                      <a:pt x="1012407" y="387603"/>
                    </a:lnTo>
                  </a:path>
                  <a:path w="1028700" h="1023620">
                    <a:moveTo>
                      <a:pt x="1013460" y="392228"/>
                    </a:moveTo>
                    <a:lnTo>
                      <a:pt x="1015299" y="400303"/>
                    </a:lnTo>
                  </a:path>
                  <a:path w="1028700" h="1023620">
                    <a:moveTo>
                      <a:pt x="1016508" y="405614"/>
                    </a:moveTo>
                    <a:lnTo>
                      <a:pt x="1018191" y="413003"/>
                    </a:lnTo>
                  </a:path>
                  <a:path w="1028700" h="1023620">
                    <a:moveTo>
                      <a:pt x="1019556" y="419000"/>
                    </a:moveTo>
                    <a:lnTo>
                      <a:pt x="1020419" y="422789"/>
                    </a:lnTo>
                    <a:lnTo>
                      <a:pt x="1020814" y="425703"/>
                    </a:lnTo>
                  </a:path>
                  <a:path w="1028700" h="1023620">
                    <a:moveTo>
                      <a:pt x="1021080" y="427666"/>
                    </a:moveTo>
                    <a:lnTo>
                      <a:pt x="1022536" y="438403"/>
                    </a:lnTo>
                  </a:path>
                  <a:path w="1028700" h="1023620">
                    <a:moveTo>
                      <a:pt x="1024128" y="450150"/>
                    </a:moveTo>
                    <a:lnTo>
                      <a:pt x="1024257" y="451103"/>
                    </a:lnTo>
                  </a:path>
                  <a:path w="1028700" h="1023620">
                    <a:moveTo>
                      <a:pt x="1025652" y="461392"/>
                    </a:moveTo>
                    <a:lnTo>
                      <a:pt x="1025979" y="463803"/>
                    </a:lnTo>
                  </a:path>
                  <a:path w="1028700" h="1023620">
                    <a:moveTo>
                      <a:pt x="1027176" y="481215"/>
                    </a:moveTo>
                    <a:lnTo>
                      <a:pt x="1027535" y="489203"/>
                    </a:lnTo>
                  </a:path>
                  <a:path w="1028700" h="1023620">
                    <a:moveTo>
                      <a:pt x="1028294" y="506100"/>
                    </a:moveTo>
                    <a:lnTo>
                      <a:pt x="1028700" y="515112"/>
                    </a:lnTo>
                    <a:lnTo>
                      <a:pt x="1027359" y="545085"/>
                    </a:lnTo>
                  </a:path>
                  <a:path w="1028700" h="1023620">
                    <a:moveTo>
                      <a:pt x="919491" y="832103"/>
                    </a:moveTo>
                    <a:lnTo>
                      <a:pt x="918876" y="832900"/>
                    </a:lnTo>
                  </a:path>
                  <a:path w="1028700" h="1023620">
                    <a:moveTo>
                      <a:pt x="814346" y="933703"/>
                    </a:moveTo>
                    <a:lnTo>
                      <a:pt x="813695" y="934208"/>
                    </a:lnTo>
                  </a:path>
                  <a:path w="1028700" h="1023620">
                    <a:moveTo>
                      <a:pt x="795307" y="946403"/>
                    </a:moveTo>
                    <a:lnTo>
                      <a:pt x="793895" y="947316"/>
                    </a:lnTo>
                  </a:path>
                  <a:path w="1028700" h="1023620">
                    <a:moveTo>
                      <a:pt x="775646" y="959103"/>
                    </a:moveTo>
                    <a:lnTo>
                      <a:pt x="774248" y="960007"/>
                    </a:lnTo>
                    <a:lnTo>
                      <a:pt x="774072" y="960100"/>
                    </a:lnTo>
                  </a:path>
                  <a:path w="1028700" h="1023620">
                    <a:moveTo>
                      <a:pt x="726240" y="984503"/>
                    </a:moveTo>
                    <a:lnTo>
                      <a:pt x="722873" y="985929"/>
                    </a:lnTo>
                  </a:path>
                  <a:path w="1028700" h="1023620">
                    <a:moveTo>
                      <a:pt x="696254" y="997203"/>
                    </a:moveTo>
                    <a:lnTo>
                      <a:pt x="694245" y="998054"/>
                    </a:lnTo>
                    <a:lnTo>
                      <a:pt x="693907" y="998164"/>
                    </a:lnTo>
                  </a:path>
                  <a:path w="1028700" h="1023620">
                    <a:moveTo>
                      <a:pt x="602499" y="1022603"/>
                    </a:moveTo>
                    <a:lnTo>
                      <a:pt x="596753" y="1023383"/>
                    </a:lnTo>
                  </a:path>
                </a:pathLst>
              </a:custGeom>
              <a:ln w="1066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72" name="object 63">
                <a:extLst>
                  <a:ext uri="{FF2B5EF4-FFF2-40B4-BE49-F238E27FC236}">
                    <a16:creationId xmlns:a16="http://schemas.microsoft.com/office/drawing/2014/main" id="{0FC75144-5426-EF89-5DED-5AF35775483F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4366260" y="2487421"/>
                <a:ext cx="1028700" cy="1029970"/>
              </a:xfrm>
              <a:prstGeom prst="rect">
                <a:avLst/>
              </a:prstGeom>
            </p:spPr>
          </p:pic>
          <p:sp>
            <p:nvSpPr>
              <p:cNvPr id="73" name="object 64">
                <a:extLst>
                  <a:ext uri="{FF2B5EF4-FFF2-40B4-BE49-F238E27FC236}">
                    <a16:creationId xmlns:a16="http://schemas.microsoft.com/office/drawing/2014/main" id="{6708A6E4-2AC9-76DB-E292-3C061DDCA66E}"/>
                  </a:ext>
                </a:extLst>
              </p:cNvPr>
              <p:cNvSpPr/>
              <p:nvPr/>
            </p:nvSpPr>
            <p:spPr>
              <a:xfrm>
                <a:off x="4366260" y="2487168"/>
                <a:ext cx="1028700" cy="1030605"/>
              </a:xfrm>
              <a:custGeom>
                <a:avLst/>
                <a:gdLst/>
                <a:ahLst/>
                <a:cxnLst/>
                <a:rect l="l" t="t" r="r" b="b"/>
                <a:pathLst>
                  <a:path w="1028700" h="1030604">
                    <a:moveTo>
                      <a:pt x="0" y="515112"/>
                    </a:moveTo>
                    <a:lnTo>
                      <a:pt x="2100" y="468378"/>
                    </a:lnTo>
                    <a:lnTo>
                      <a:pt x="8282" y="422789"/>
                    </a:lnTo>
                    <a:lnTo>
                      <a:pt x="18365" y="378530"/>
                    </a:lnTo>
                    <a:lnTo>
                      <a:pt x="32169" y="335785"/>
                    </a:lnTo>
                    <a:lnTo>
                      <a:pt x="49513" y="294740"/>
                    </a:lnTo>
                    <a:lnTo>
                      <a:pt x="70216" y="255580"/>
                    </a:lnTo>
                    <a:lnTo>
                      <a:pt x="94100" y="218489"/>
                    </a:lnTo>
                    <a:lnTo>
                      <a:pt x="120983" y="183653"/>
                    </a:lnTo>
                    <a:lnTo>
                      <a:pt x="150685" y="151257"/>
                    </a:lnTo>
                    <a:lnTo>
                      <a:pt x="183026" y="121485"/>
                    </a:lnTo>
                    <a:lnTo>
                      <a:pt x="217825" y="94523"/>
                    </a:lnTo>
                    <a:lnTo>
                      <a:pt x="254903" y="70555"/>
                    </a:lnTo>
                    <a:lnTo>
                      <a:pt x="294078" y="49767"/>
                    </a:lnTo>
                    <a:lnTo>
                      <a:pt x="335171" y="32344"/>
                    </a:lnTo>
                    <a:lnTo>
                      <a:pt x="378001" y="18471"/>
                    </a:lnTo>
                    <a:lnTo>
                      <a:pt x="422388" y="8332"/>
                    </a:lnTo>
                    <a:lnTo>
                      <a:pt x="468152" y="2114"/>
                    </a:lnTo>
                    <a:lnTo>
                      <a:pt x="515112" y="0"/>
                    </a:lnTo>
                    <a:lnTo>
                      <a:pt x="561831" y="2114"/>
                    </a:lnTo>
                    <a:lnTo>
                      <a:pt x="607381" y="8332"/>
                    </a:lnTo>
                    <a:lnTo>
                      <a:pt x="651580" y="18471"/>
                    </a:lnTo>
                    <a:lnTo>
                      <a:pt x="694245" y="32344"/>
                    </a:lnTo>
                    <a:lnTo>
                      <a:pt x="735195" y="49767"/>
                    </a:lnTo>
                    <a:lnTo>
                      <a:pt x="774248" y="70555"/>
                    </a:lnTo>
                    <a:lnTo>
                      <a:pt x="811222" y="94523"/>
                    </a:lnTo>
                    <a:lnTo>
                      <a:pt x="845934" y="121485"/>
                    </a:lnTo>
                    <a:lnTo>
                      <a:pt x="878204" y="151257"/>
                    </a:lnTo>
                    <a:lnTo>
                      <a:pt x="907850" y="183653"/>
                    </a:lnTo>
                    <a:lnTo>
                      <a:pt x="934689" y="218489"/>
                    </a:lnTo>
                    <a:lnTo>
                      <a:pt x="958539" y="255580"/>
                    </a:lnTo>
                    <a:lnTo>
                      <a:pt x="979219" y="294740"/>
                    </a:lnTo>
                    <a:lnTo>
                      <a:pt x="996547" y="335785"/>
                    </a:lnTo>
                    <a:lnTo>
                      <a:pt x="1010341" y="378530"/>
                    </a:lnTo>
                    <a:lnTo>
                      <a:pt x="1020419" y="422789"/>
                    </a:lnTo>
                    <a:lnTo>
                      <a:pt x="1026599" y="468378"/>
                    </a:lnTo>
                    <a:lnTo>
                      <a:pt x="1028700" y="515112"/>
                    </a:lnTo>
                    <a:lnTo>
                      <a:pt x="1026599" y="562071"/>
                    </a:lnTo>
                    <a:lnTo>
                      <a:pt x="1020419" y="607835"/>
                    </a:lnTo>
                    <a:lnTo>
                      <a:pt x="1010341" y="652222"/>
                    </a:lnTo>
                    <a:lnTo>
                      <a:pt x="996547" y="695052"/>
                    </a:lnTo>
                    <a:lnTo>
                      <a:pt x="979219" y="736145"/>
                    </a:lnTo>
                    <a:lnTo>
                      <a:pt x="958539" y="775320"/>
                    </a:lnTo>
                    <a:lnTo>
                      <a:pt x="934689" y="812398"/>
                    </a:lnTo>
                    <a:lnTo>
                      <a:pt x="907850" y="847197"/>
                    </a:lnTo>
                    <a:lnTo>
                      <a:pt x="878204" y="879538"/>
                    </a:lnTo>
                    <a:lnTo>
                      <a:pt x="845934" y="909240"/>
                    </a:lnTo>
                    <a:lnTo>
                      <a:pt x="811222" y="936123"/>
                    </a:lnTo>
                    <a:lnTo>
                      <a:pt x="774248" y="960007"/>
                    </a:lnTo>
                    <a:lnTo>
                      <a:pt x="735195" y="980711"/>
                    </a:lnTo>
                    <a:lnTo>
                      <a:pt x="694245" y="998054"/>
                    </a:lnTo>
                    <a:lnTo>
                      <a:pt x="651580" y="1011858"/>
                    </a:lnTo>
                    <a:lnTo>
                      <a:pt x="607381" y="1021941"/>
                    </a:lnTo>
                    <a:lnTo>
                      <a:pt x="561831" y="1028123"/>
                    </a:lnTo>
                    <a:lnTo>
                      <a:pt x="515112" y="1030224"/>
                    </a:lnTo>
                    <a:lnTo>
                      <a:pt x="468152" y="1028123"/>
                    </a:lnTo>
                    <a:lnTo>
                      <a:pt x="422388" y="1021941"/>
                    </a:lnTo>
                    <a:lnTo>
                      <a:pt x="378001" y="1011858"/>
                    </a:lnTo>
                    <a:lnTo>
                      <a:pt x="335171" y="998054"/>
                    </a:lnTo>
                    <a:lnTo>
                      <a:pt x="294078" y="980711"/>
                    </a:lnTo>
                    <a:lnTo>
                      <a:pt x="254903" y="960007"/>
                    </a:lnTo>
                    <a:lnTo>
                      <a:pt x="217825" y="936123"/>
                    </a:lnTo>
                    <a:lnTo>
                      <a:pt x="183026" y="909240"/>
                    </a:lnTo>
                    <a:lnTo>
                      <a:pt x="150685" y="879538"/>
                    </a:lnTo>
                    <a:lnTo>
                      <a:pt x="120983" y="847197"/>
                    </a:lnTo>
                    <a:lnTo>
                      <a:pt x="94100" y="812398"/>
                    </a:lnTo>
                    <a:lnTo>
                      <a:pt x="70216" y="775320"/>
                    </a:lnTo>
                    <a:lnTo>
                      <a:pt x="49513" y="736145"/>
                    </a:lnTo>
                    <a:lnTo>
                      <a:pt x="32169" y="695052"/>
                    </a:lnTo>
                    <a:lnTo>
                      <a:pt x="18365" y="652222"/>
                    </a:lnTo>
                    <a:lnTo>
                      <a:pt x="8282" y="607835"/>
                    </a:lnTo>
                    <a:lnTo>
                      <a:pt x="2100" y="562071"/>
                    </a:lnTo>
                    <a:lnTo>
                      <a:pt x="0" y="515112"/>
                    </a:lnTo>
                  </a:path>
                </a:pathLst>
              </a:custGeom>
              <a:ln w="1066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74" name="object 65">
                <a:extLst>
                  <a:ext uri="{FF2B5EF4-FFF2-40B4-BE49-F238E27FC236}">
                    <a16:creationId xmlns:a16="http://schemas.microsoft.com/office/drawing/2014/main" id="{5165E448-F021-74C5-6FE1-C33EFF911155}"/>
                  </a:ext>
                </a:extLst>
              </p:cNvPr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5562600" y="2295144"/>
                <a:ext cx="1316735" cy="3104387"/>
              </a:xfrm>
              <a:prstGeom prst="rect">
                <a:avLst/>
              </a:prstGeom>
            </p:spPr>
          </p:pic>
        </p:grpSp>
        <p:sp>
          <p:nvSpPr>
            <p:cNvPr id="75" name="object 66">
              <a:extLst>
                <a:ext uri="{FF2B5EF4-FFF2-40B4-BE49-F238E27FC236}">
                  <a16:creationId xmlns:a16="http://schemas.microsoft.com/office/drawing/2014/main" id="{85AF915E-D247-50D0-84E9-5FBEC22C8497}"/>
                </a:ext>
              </a:extLst>
            </p:cNvPr>
            <p:cNvSpPr txBox="1"/>
            <p:nvPr/>
          </p:nvSpPr>
          <p:spPr>
            <a:xfrm>
              <a:off x="6835771" y="4073980"/>
              <a:ext cx="1311926" cy="447952"/>
            </a:xfrm>
            <a:prstGeom prst="rect">
              <a:avLst/>
            </a:prstGeom>
          </p:spPr>
          <p:txBody>
            <a:bodyPr vert="horz" wrap="square" lIns="0" tIns="29845" rIns="0" bIns="0" rtlCol="0">
              <a:spAutoFit/>
            </a:bodyPr>
            <a:lstStyle/>
            <a:p>
              <a:pPr marL="12700" marR="5080" indent="144145" algn="ctr"/>
              <a:r>
                <a:rPr spc="-5" dirty="0" err="1">
                  <a:solidFill>
                    <a:prstClr val="black"/>
                  </a:solidFill>
                  <a:cs typeface="Calibri"/>
                </a:rPr>
                <a:t>Upravljanje</a:t>
              </a:r>
              <a:r>
                <a:rPr spc="-5" dirty="0">
                  <a:solidFill>
                    <a:prstClr val="black"/>
                  </a:solidFill>
                  <a:cs typeface="Calibri"/>
                </a:rPr>
                <a:t> </a:t>
              </a:r>
              <a:r>
                <a:rPr dirty="0">
                  <a:solidFill>
                    <a:prstClr val="black"/>
                  </a:solidFill>
                  <a:cs typeface="Calibri"/>
                </a:rPr>
                <a:t> </a:t>
              </a:r>
              <a:r>
                <a:rPr spc="-10" dirty="0" err="1">
                  <a:solidFill>
                    <a:prstClr val="black"/>
                  </a:solidFill>
                  <a:cs typeface="Calibri"/>
                </a:rPr>
                <a:t>n</a:t>
              </a:r>
              <a:r>
                <a:rPr dirty="0" err="1">
                  <a:solidFill>
                    <a:prstClr val="black"/>
                  </a:solidFill>
                  <a:cs typeface="Calibri"/>
                </a:rPr>
                <a:t>epra</a:t>
              </a:r>
              <a:r>
                <a:rPr spc="-5" dirty="0" err="1">
                  <a:solidFill>
                    <a:prstClr val="black"/>
                  </a:solidFill>
                  <a:cs typeface="Calibri"/>
                </a:rPr>
                <a:t>v</a:t>
              </a:r>
              <a:r>
                <a:rPr dirty="0" err="1">
                  <a:solidFill>
                    <a:prstClr val="black"/>
                  </a:solidFill>
                  <a:cs typeface="Calibri"/>
                </a:rPr>
                <a:t>i</a:t>
              </a:r>
              <a:r>
                <a:rPr spc="-10" dirty="0" err="1">
                  <a:solidFill>
                    <a:prstClr val="black"/>
                  </a:solidFill>
                  <a:cs typeface="Calibri"/>
                </a:rPr>
                <a:t>l</a:t>
              </a:r>
              <a:r>
                <a:rPr dirty="0" err="1">
                  <a:solidFill>
                    <a:prstClr val="black"/>
                  </a:solidFill>
                  <a:cs typeface="Calibri"/>
                </a:rPr>
                <a:t>n</a:t>
              </a:r>
              <a:r>
                <a:rPr spc="-10" dirty="0" err="1">
                  <a:solidFill>
                    <a:prstClr val="black"/>
                  </a:solidFill>
                  <a:cs typeface="Calibri"/>
                </a:rPr>
                <a:t>o</a:t>
              </a:r>
              <a:r>
                <a:rPr spc="-5" dirty="0" err="1">
                  <a:solidFill>
                    <a:prstClr val="black"/>
                  </a:solidFill>
                  <a:cs typeface="Calibri"/>
                </a:rPr>
                <a:t>s</a:t>
              </a:r>
              <a:r>
                <a:rPr spc="-10" dirty="0" err="1">
                  <a:solidFill>
                    <a:prstClr val="black"/>
                  </a:solidFill>
                  <a:cs typeface="Calibri"/>
                </a:rPr>
                <a:t>ti</a:t>
              </a:r>
              <a:r>
                <a:rPr dirty="0" err="1">
                  <a:solidFill>
                    <a:prstClr val="black"/>
                  </a:solidFill>
                  <a:cs typeface="Calibri"/>
                </a:rPr>
                <a:t>ma</a:t>
              </a:r>
              <a:endParaRPr dirty="0">
                <a:solidFill>
                  <a:prstClr val="black"/>
                </a:solidFill>
                <a:cs typeface="Calibri"/>
              </a:endParaRPr>
            </a:p>
          </p:txBody>
        </p:sp>
        <p:grpSp>
          <p:nvGrpSpPr>
            <p:cNvPr id="76" name="object 67">
              <a:extLst>
                <a:ext uri="{FF2B5EF4-FFF2-40B4-BE49-F238E27FC236}">
                  <a16:creationId xmlns:a16="http://schemas.microsoft.com/office/drawing/2014/main" id="{F79EA6E2-3A8B-C9E3-E97A-EE98103326D6}"/>
                </a:ext>
              </a:extLst>
            </p:cNvPr>
            <p:cNvGrpSpPr/>
            <p:nvPr/>
          </p:nvGrpSpPr>
          <p:grpSpPr>
            <a:xfrm>
              <a:off x="6968820" y="2393467"/>
              <a:ext cx="2517140" cy="3104515"/>
              <a:chOff x="5700458" y="2295144"/>
              <a:chExt cx="2517140" cy="3104515"/>
            </a:xfrm>
          </p:grpSpPr>
          <p:pic>
            <p:nvPicPr>
              <p:cNvPr id="77" name="object 68">
                <a:extLst>
                  <a:ext uri="{FF2B5EF4-FFF2-40B4-BE49-F238E27FC236}">
                    <a16:creationId xmlns:a16="http://schemas.microsoft.com/office/drawing/2014/main" id="{145780B5-8B35-F1B5-FD4C-22C567887856}"/>
                  </a:ext>
                </a:extLst>
              </p:cNvPr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5905499" y="3409188"/>
                <a:ext cx="13716" cy="10667"/>
              </a:xfrm>
              <a:prstGeom prst="rect">
                <a:avLst/>
              </a:prstGeom>
            </p:spPr>
          </p:pic>
          <p:pic>
            <p:nvPicPr>
              <p:cNvPr id="78" name="object 69">
                <a:extLst>
                  <a:ext uri="{FF2B5EF4-FFF2-40B4-BE49-F238E27FC236}">
                    <a16:creationId xmlns:a16="http://schemas.microsoft.com/office/drawing/2014/main" id="{EE0C89A8-EB52-11AD-9A3A-FF1C7910B685}"/>
                  </a:ext>
                </a:extLst>
              </p:cNvPr>
              <p:cNvPicPr/>
              <p:nvPr/>
            </p:nvPicPr>
            <p:blipFill>
              <a:blip r:embed="rId26" cstate="print"/>
              <a:stretch>
                <a:fillRect/>
              </a:stretch>
            </p:blipFill>
            <p:spPr>
              <a:xfrm>
                <a:off x="6147815" y="3511296"/>
                <a:ext cx="1523" cy="1523"/>
              </a:xfrm>
              <a:prstGeom prst="rect">
                <a:avLst/>
              </a:prstGeom>
            </p:spPr>
          </p:pic>
          <p:sp>
            <p:nvSpPr>
              <p:cNvPr id="79" name="object 70">
                <a:extLst>
                  <a:ext uri="{FF2B5EF4-FFF2-40B4-BE49-F238E27FC236}">
                    <a16:creationId xmlns:a16="http://schemas.microsoft.com/office/drawing/2014/main" id="{190934E5-1FC6-C4FF-02E4-1FA1971B7007}"/>
                  </a:ext>
                </a:extLst>
              </p:cNvPr>
              <p:cNvSpPr/>
              <p:nvPr/>
            </p:nvSpPr>
            <p:spPr>
              <a:xfrm>
                <a:off x="5705855" y="2487168"/>
                <a:ext cx="1028700" cy="1023619"/>
              </a:xfrm>
              <a:custGeom>
                <a:avLst/>
                <a:gdLst/>
                <a:ahLst/>
                <a:cxnLst/>
                <a:rect l="l" t="t" r="r" b="b"/>
                <a:pathLst>
                  <a:path w="1028700" h="1023620">
                    <a:moveTo>
                      <a:pt x="0" y="515112"/>
                    </a:moveTo>
                    <a:lnTo>
                      <a:pt x="0" y="515098"/>
                    </a:lnTo>
                  </a:path>
                  <a:path w="1028700" h="1023620">
                    <a:moveTo>
                      <a:pt x="1861" y="473694"/>
                    </a:moveTo>
                    <a:lnTo>
                      <a:pt x="8282" y="422789"/>
                    </a:lnTo>
                    <a:lnTo>
                      <a:pt x="18365" y="378530"/>
                    </a:lnTo>
                    <a:lnTo>
                      <a:pt x="32169" y="335785"/>
                    </a:lnTo>
                    <a:lnTo>
                      <a:pt x="49513" y="294740"/>
                    </a:lnTo>
                    <a:lnTo>
                      <a:pt x="70216" y="255580"/>
                    </a:lnTo>
                    <a:lnTo>
                      <a:pt x="74389" y="249100"/>
                    </a:lnTo>
                  </a:path>
                  <a:path w="1028700" h="1023620">
                    <a:moveTo>
                      <a:pt x="75159" y="247903"/>
                    </a:moveTo>
                    <a:lnTo>
                      <a:pt x="82058" y="237191"/>
                    </a:lnTo>
                  </a:path>
                  <a:path w="1028700" h="1023620">
                    <a:moveTo>
                      <a:pt x="83337" y="235203"/>
                    </a:moveTo>
                    <a:lnTo>
                      <a:pt x="91423" y="222647"/>
                    </a:lnTo>
                  </a:path>
                  <a:path w="1028700" h="1023620">
                    <a:moveTo>
                      <a:pt x="91515" y="222503"/>
                    </a:moveTo>
                    <a:lnTo>
                      <a:pt x="94100" y="218489"/>
                    </a:lnTo>
                    <a:lnTo>
                      <a:pt x="109567" y="198446"/>
                    </a:lnTo>
                  </a:path>
                  <a:path w="1028700" h="1023620">
                    <a:moveTo>
                      <a:pt x="110603" y="197103"/>
                    </a:moveTo>
                    <a:lnTo>
                      <a:pt x="120383" y="184430"/>
                    </a:lnTo>
                  </a:path>
                  <a:path w="1028700" h="1023620">
                    <a:moveTo>
                      <a:pt x="120404" y="184403"/>
                    </a:moveTo>
                    <a:lnTo>
                      <a:pt x="120983" y="183653"/>
                    </a:lnTo>
                    <a:lnTo>
                      <a:pt x="150685" y="151257"/>
                    </a:lnTo>
                    <a:lnTo>
                      <a:pt x="163864" y="139124"/>
                    </a:lnTo>
                  </a:path>
                  <a:path w="1028700" h="1023620">
                    <a:moveTo>
                      <a:pt x="169861" y="133603"/>
                    </a:moveTo>
                    <a:lnTo>
                      <a:pt x="183026" y="121485"/>
                    </a:lnTo>
                    <a:lnTo>
                      <a:pt x="199525" y="108702"/>
                    </a:lnTo>
                  </a:path>
                  <a:path w="1028700" h="1023620">
                    <a:moveTo>
                      <a:pt x="200168" y="108203"/>
                    </a:moveTo>
                    <a:lnTo>
                      <a:pt x="217825" y="94523"/>
                    </a:lnTo>
                    <a:lnTo>
                      <a:pt x="254903" y="70555"/>
                    </a:lnTo>
                    <a:lnTo>
                      <a:pt x="294078" y="49767"/>
                    </a:lnTo>
                    <a:lnTo>
                      <a:pt x="335171" y="32344"/>
                    </a:lnTo>
                  </a:path>
                  <a:path w="1028700" h="1023620">
                    <a:moveTo>
                      <a:pt x="336223" y="32003"/>
                    </a:moveTo>
                    <a:lnTo>
                      <a:pt x="378001" y="18471"/>
                    </a:lnTo>
                    <a:lnTo>
                      <a:pt x="422388" y="8332"/>
                    </a:lnTo>
                    <a:lnTo>
                      <a:pt x="434272" y="6717"/>
                    </a:lnTo>
                  </a:path>
                  <a:path w="1028700" h="1023620">
                    <a:moveTo>
                      <a:pt x="435111" y="6603"/>
                    </a:moveTo>
                    <a:lnTo>
                      <a:pt x="468152" y="2114"/>
                    </a:lnTo>
                    <a:lnTo>
                      <a:pt x="515112" y="0"/>
                    </a:lnTo>
                    <a:lnTo>
                      <a:pt x="561831" y="2114"/>
                    </a:lnTo>
                    <a:lnTo>
                      <a:pt x="594718" y="6603"/>
                    </a:lnTo>
                  </a:path>
                  <a:path w="1028700" h="1023620">
                    <a:moveTo>
                      <a:pt x="434437" y="1023569"/>
                    </a:moveTo>
                    <a:lnTo>
                      <a:pt x="427293" y="1022603"/>
                    </a:lnTo>
                  </a:path>
                  <a:path w="1028700" h="1023620">
                    <a:moveTo>
                      <a:pt x="339055" y="999306"/>
                    </a:moveTo>
                    <a:lnTo>
                      <a:pt x="335171" y="998054"/>
                    </a:lnTo>
                    <a:lnTo>
                      <a:pt x="333155" y="997203"/>
                    </a:lnTo>
                  </a:path>
                  <a:path w="1028700" h="1023620">
                    <a:moveTo>
                      <a:pt x="234863" y="947098"/>
                    </a:moveTo>
                    <a:lnTo>
                      <a:pt x="233785" y="946403"/>
                    </a:lnTo>
                  </a:path>
                  <a:path w="1028700" h="1023620">
                    <a:moveTo>
                      <a:pt x="109911" y="832865"/>
                    </a:moveTo>
                    <a:lnTo>
                      <a:pt x="109323" y="832103"/>
                    </a:lnTo>
                  </a:path>
                  <a:path w="1028700" h="1023620">
                    <a:moveTo>
                      <a:pt x="91440" y="808269"/>
                    </a:moveTo>
                    <a:lnTo>
                      <a:pt x="90432" y="806703"/>
                    </a:lnTo>
                  </a:path>
                  <a:path w="1028700" h="1023620">
                    <a:moveTo>
                      <a:pt x="82296" y="794073"/>
                    </a:moveTo>
                    <a:lnTo>
                      <a:pt x="82251" y="794003"/>
                    </a:lnTo>
                  </a:path>
                  <a:path w="1028700" h="1023620">
                    <a:moveTo>
                      <a:pt x="74676" y="782244"/>
                    </a:moveTo>
                    <a:lnTo>
                      <a:pt x="74070" y="781303"/>
                    </a:lnTo>
                  </a:path>
                  <a:path w="1028700" h="1023620">
                    <a:moveTo>
                      <a:pt x="67056" y="769341"/>
                    </a:moveTo>
                    <a:lnTo>
                      <a:pt x="66667" y="768603"/>
                    </a:lnTo>
                  </a:path>
                  <a:path w="1028700" h="1023620">
                    <a:moveTo>
                      <a:pt x="53340" y="743388"/>
                    </a:moveTo>
                    <a:lnTo>
                      <a:pt x="53243" y="743203"/>
                    </a:lnTo>
                  </a:path>
                  <a:path w="1028700" h="1023620">
                    <a:moveTo>
                      <a:pt x="47244" y="730771"/>
                    </a:moveTo>
                    <a:lnTo>
                      <a:pt x="47131" y="730503"/>
                    </a:lnTo>
                  </a:path>
                  <a:path w="1028700" h="1023620">
                    <a:moveTo>
                      <a:pt x="36576" y="705495"/>
                    </a:moveTo>
                    <a:lnTo>
                      <a:pt x="36411" y="705103"/>
                    </a:lnTo>
                  </a:path>
                  <a:path w="1028700" h="1023620">
                    <a:moveTo>
                      <a:pt x="32004" y="694542"/>
                    </a:moveTo>
                    <a:lnTo>
                      <a:pt x="31315" y="692403"/>
                    </a:lnTo>
                  </a:path>
                  <a:path w="1028700" h="1023620">
                    <a:moveTo>
                      <a:pt x="27432" y="680356"/>
                    </a:moveTo>
                    <a:lnTo>
                      <a:pt x="27222" y="679703"/>
                    </a:lnTo>
                  </a:path>
                  <a:path w="1028700" h="1023620">
                    <a:moveTo>
                      <a:pt x="19812" y="656712"/>
                    </a:moveTo>
                    <a:lnTo>
                      <a:pt x="19036" y="654303"/>
                    </a:lnTo>
                  </a:path>
                  <a:path w="1028700" h="1023620">
                    <a:moveTo>
                      <a:pt x="10668" y="618338"/>
                    </a:moveTo>
                    <a:lnTo>
                      <a:pt x="10183" y="616203"/>
                    </a:lnTo>
                  </a:path>
                  <a:path w="1028700" h="1023620">
                    <a:moveTo>
                      <a:pt x="6096" y="591652"/>
                    </a:moveTo>
                    <a:lnTo>
                      <a:pt x="5981" y="590803"/>
                    </a:lnTo>
                  </a:path>
                  <a:path w="1028700" h="1023620">
                    <a:moveTo>
                      <a:pt x="4572" y="580370"/>
                    </a:moveTo>
                    <a:lnTo>
                      <a:pt x="4266" y="578103"/>
                    </a:lnTo>
                  </a:path>
                  <a:path w="1028700" h="1023620">
                    <a:moveTo>
                      <a:pt x="3048" y="569089"/>
                    </a:moveTo>
                    <a:lnTo>
                      <a:pt x="2550" y="565403"/>
                    </a:lnTo>
                  </a:path>
                  <a:path w="1028700" h="1023620">
                    <a:moveTo>
                      <a:pt x="0" y="515125"/>
                    </a:moveTo>
                    <a:lnTo>
                      <a:pt x="0" y="515112"/>
                    </a:lnTo>
                  </a:path>
                  <a:path w="1028700" h="1023620">
                    <a:moveTo>
                      <a:pt x="594718" y="6603"/>
                    </a:moveTo>
                    <a:lnTo>
                      <a:pt x="607381" y="8332"/>
                    </a:lnTo>
                    <a:lnTo>
                      <a:pt x="651580" y="18471"/>
                    </a:lnTo>
                    <a:lnTo>
                      <a:pt x="693197" y="32003"/>
                    </a:lnTo>
                  </a:path>
                  <a:path w="1028700" h="1023620">
                    <a:moveTo>
                      <a:pt x="693450" y="32086"/>
                    </a:moveTo>
                    <a:lnTo>
                      <a:pt x="694245" y="32344"/>
                    </a:lnTo>
                    <a:lnTo>
                      <a:pt x="735195" y="49767"/>
                    </a:lnTo>
                    <a:lnTo>
                      <a:pt x="749541" y="57403"/>
                    </a:lnTo>
                  </a:path>
                  <a:path w="1028700" h="1023620">
                    <a:moveTo>
                      <a:pt x="749826" y="57555"/>
                    </a:moveTo>
                    <a:lnTo>
                      <a:pt x="774248" y="70555"/>
                    </a:lnTo>
                    <a:lnTo>
                      <a:pt x="811222" y="94523"/>
                    </a:lnTo>
                    <a:lnTo>
                      <a:pt x="828835" y="108203"/>
                    </a:lnTo>
                  </a:path>
                  <a:path w="1028700" h="1023620">
                    <a:moveTo>
                      <a:pt x="829142" y="108442"/>
                    </a:moveTo>
                    <a:lnTo>
                      <a:pt x="845934" y="121485"/>
                    </a:lnTo>
                    <a:lnTo>
                      <a:pt x="878204" y="151257"/>
                    </a:lnTo>
                    <a:lnTo>
                      <a:pt x="879915" y="153126"/>
                    </a:lnTo>
                  </a:path>
                  <a:path w="1028700" h="1023620">
                    <a:moveTo>
                      <a:pt x="886968" y="160833"/>
                    </a:moveTo>
                    <a:lnTo>
                      <a:pt x="907850" y="183653"/>
                    </a:lnTo>
                    <a:lnTo>
                      <a:pt x="918212" y="197103"/>
                    </a:lnTo>
                  </a:path>
                  <a:path w="1028700" h="1023620">
                    <a:moveTo>
                      <a:pt x="919639" y="198954"/>
                    </a:moveTo>
                    <a:lnTo>
                      <a:pt x="927997" y="209803"/>
                    </a:lnTo>
                  </a:path>
                  <a:path w="1028700" h="1023620">
                    <a:moveTo>
                      <a:pt x="928116" y="209958"/>
                    </a:moveTo>
                    <a:lnTo>
                      <a:pt x="934689" y="218489"/>
                    </a:lnTo>
                    <a:lnTo>
                      <a:pt x="945436" y="235203"/>
                    </a:lnTo>
                  </a:path>
                  <a:path w="1028700" h="1023620">
                    <a:moveTo>
                      <a:pt x="946404" y="236708"/>
                    </a:moveTo>
                    <a:lnTo>
                      <a:pt x="953603" y="247903"/>
                    </a:lnTo>
                  </a:path>
                  <a:path w="1028700" h="1023620">
                    <a:moveTo>
                      <a:pt x="954024" y="248559"/>
                    </a:moveTo>
                    <a:lnTo>
                      <a:pt x="958539" y="255580"/>
                    </a:lnTo>
                    <a:lnTo>
                      <a:pt x="961192" y="260603"/>
                    </a:lnTo>
                  </a:path>
                  <a:path w="1028700" h="1023620">
                    <a:moveTo>
                      <a:pt x="961644" y="261460"/>
                    </a:moveTo>
                    <a:lnTo>
                      <a:pt x="967899" y="273303"/>
                    </a:lnTo>
                  </a:path>
                  <a:path w="1028700" h="1023620">
                    <a:moveTo>
                      <a:pt x="969264" y="275889"/>
                    </a:moveTo>
                    <a:lnTo>
                      <a:pt x="974605" y="286003"/>
                    </a:lnTo>
                  </a:path>
                  <a:path w="1028700" h="1023620">
                    <a:moveTo>
                      <a:pt x="975360" y="287433"/>
                    </a:moveTo>
                    <a:lnTo>
                      <a:pt x="979219" y="294740"/>
                    </a:lnTo>
                    <a:lnTo>
                      <a:pt x="980892" y="298703"/>
                    </a:lnTo>
                  </a:path>
                  <a:path w="1028700" h="1023620">
                    <a:moveTo>
                      <a:pt x="981456" y="300039"/>
                    </a:moveTo>
                    <a:lnTo>
                      <a:pt x="986254" y="311403"/>
                    </a:lnTo>
                  </a:path>
                  <a:path w="1028700" h="1023620">
                    <a:moveTo>
                      <a:pt x="987552" y="314479"/>
                    </a:moveTo>
                    <a:lnTo>
                      <a:pt x="991615" y="324103"/>
                    </a:lnTo>
                  </a:path>
                  <a:path w="1028700" h="1023620">
                    <a:moveTo>
                      <a:pt x="992124" y="325309"/>
                    </a:moveTo>
                    <a:lnTo>
                      <a:pt x="996547" y="335785"/>
                    </a:lnTo>
                    <a:lnTo>
                      <a:pt x="1000974" y="349503"/>
                    </a:lnTo>
                  </a:path>
                  <a:path w="1028700" h="1023620">
                    <a:moveTo>
                      <a:pt x="1002792" y="355138"/>
                    </a:moveTo>
                    <a:lnTo>
                      <a:pt x="1005072" y="362203"/>
                    </a:lnTo>
                  </a:path>
                  <a:path w="1028700" h="1023620">
                    <a:moveTo>
                      <a:pt x="1005840" y="364583"/>
                    </a:moveTo>
                    <a:lnTo>
                      <a:pt x="1009171" y="374903"/>
                    </a:lnTo>
                  </a:path>
                  <a:path w="1028700" h="1023620">
                    <a:moveTo>
                      <a:pt x="1010412" y="378843"/>
                    </a:moveTo>
                    <a:lnTo>
                      <a:pt x="1012407" y="387603"/>
                    </a:lnTo>
                  </a:path>
                  <a:path w="1028700" h="1023620">
                    <a:moveTo>
                      <a:pt x="1013460" y="392229"/>
                    </a:moveTo>
                    <a:lnTo>
                      <a:pt x="1015299" y="400303"/>
                    </a:lnTo>
                  </a:path>
                  <a:path w="1028700" h="1023620">
                    <a:moveTo>
                      <a:pt x="1016508" y="405615"/>
                    </a:moveTo>
                    <a:lnTo>
                      <a:pt x="1018191" y="413003"/>
                    </a:lnTo>
                  </a:path>
                  <a:path w="1028700" h="1023620">
                    <a:moveTo>
                      <a:pt x="1019556" y="419000"/>
                    </a:moveTo>
                    <a:lnTo>
                      <a:pt x="1020419" y="422789"/>
                    </a:lnTo>
                    <a:lnTo>
                      <a:pt x="1020814" y="425703"/>
                    </a:lnTo>
                  </a:path>
                  <a:path w="1028700" h="1023620">
                    <a:moveTo>
                      <a:pt x="1021080" y="427667"/>
                    </a:moveTo>
                    <a:lnTo>
                      <a:pt x="1022536" y="438403"/>
                    </a:lnTo>
                  </a:path>
                  <a:path w="1028700" h="1023620">
                    <a:moveTo>
                      <a:pt x="1024128" y="450151"/>
                    </a:moveTo>
                    <a:lnTo>
                      <a:pt x="1024257" y="451103"/>
                    </a:lnTo>
                  </a:path>
                  <a:path w="1028700" h="1023620">
                    <a:moveTo>
                      <a:pt x="1025652" y="461393"/>
                    </a:moveTo>
                    <a:lnTo>
                      <a:pt x="1025979" y="463803"/>
                    </a:lnTo>
                  </a:path>
                  <a:path w="1028700" h="1023620">
                    <a:moveTo>
                      <a:pt x="1027176" y="481218"/>
                    </a:moveTo>
                    <a:lnTo>
                      <a:pt x="1027535" y="489203"/>
                    </a:lnTo>
                  </a:path>
                  <a:path w="1028700" h="1023620">
                    <a:moveTo>
                      <a:pt x="1028341" y="507143"/>
                    </a:moveTo>
                    <a:lnTo>
                      <a:pt x="1028700" y="515112"/>
                    </a:lnTo>
                    <a:lnTo>
                      <a:pt x="1027763" y="536040"/>
                    </a:lnTo>
                  </a:path>
                  <a:path w="1028700" h="1023620">
                    <a:moveTo>
                      <a:pt x="981598" y="730503"/>
                    </a:moveTo>
                    <a:lnTo>
                      <a:pt x="981400" y="730974"/>
                    </a:lnTo>
                  </a:path>
                  <a:path w="1028700" h="1023620">
                    <a:moveTo>
                      <a:pt x="919491" y="832103"/>
                    </a:moveTo>
                    <a:lnTo>
                      <a:pt x="918877" y="832900"/>
                    </a:lnTo>
                  </a:path>
                  <a:path w="1028700" h="1023620">
                    <a:moveTo>
                      <a:pt x="830745" y="921003"/>
                    </a:moveTo>
                    <a:lnTo>
                      <a:pt x="830516" y="921180"/>
                    </a:lnTo>
                  </a:path>
                  <a:path w="1028700" h="1023620">
                    <a:moveTo>
                      <a:pt x="795307" y="946403"/>
                    </a:moveTo>
                    <a:lnTo>
                      <a:pt x="793895" y="947316"/>
                    </a:lnTo>
                  </a:path>
                  <a:path w="1028700" h="1023620">
                    <a:moveTo>
                      <a:pt x="726240" y="984503"/>
                    </a:moveTo>
                    <a:lnTo>
                      <a:pt x="722874" y="985929"/>
                    </a:lnTo>
                  </a:path>
                  <a:path w="1028700" h="1023620">
                    <a:moveTo>
                      <a:pt x="696254" y="997203"/>
                    </a:moveTo>
                    <a:lnTo>
                      <a:pt x="694796" y="997821"/>
                    </a:lnTo>
                  </a:path>
                  <a:path w="1028700" h="1023620">
                    <a:moveTo>
                      <a:pt x="602499" y="1022603"/>
                    </a:moveTo>
                    <a:lnTo>
                      <a:pt x="596753" y="1023383"/>
                    </a:lnTo>
                  </a:path>
                </a:pathLst>
              </a:custGeom>
              <a:ln w="1066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80" name="object 71">
                <a:extLst>
                  <a:ext uri="{FF2B5EF4-FFF2-40B4-BE49-F238E27FC236}">
                    <a16:creationId xmlns:a16="http://schemas.microsoft.com/office/drawing/2014/main" id="{9119B206-65A5-C927-4A86-9413FDF6E4DD}"/>
                  </a:ext>
                </a:extLst>
              </p:cNvPr>
              <p:cNvPicPr/>
              <p:nvPr/>
            </p:nvPicPr>
            <p:blipFill>
              <a:blip r:embed="rId27" cstate="print"/>
              <a:stretch>
                <a:fillRect/>
              </a:stretch>
            </p:blipFill>
            <p:spPr>
              <a:xfrm>
                <a:off x="5705855" y="2487421"/>
                <a:ext cx="1028700" cy="1029970"/>
              </a:xfrm>
              <a:prstGeom prst="rect">
                <a:avLst/>
              </a:prstGeom>
            </p:spPr>
          </p:pic>
          <p:sp>
            <p:nvSpPr>
              <p:cNvPr id="81" name="object 72">
                <a:extLst>
                  <a:ext uri="{FF2B5EF4-FFF2-40B4-BE49-F238E27FC236}">
                    <a16:creationId xmlns:a16="http://schemas.microsoft.com/office/drawing/2014/main" id="{31E129CC-C3BD-4774-72C0-E94BD79FB9B7}"/>
                  </a:ext>
                </a:extLst>
              </p:cNvPr>
              <p:cNvSpPr/>
              <p:nvPr/>
            </p:nvSpPr>
            <p:spPr>
              <a:xfrm>
                <a:off x="5705855" y="2487168"/>
                <a:ext cx="1028700" cy="1030605"/>
              </a:xfrm>
              <a:custGeom>
                <a:avLst/>
                <a:gdLst/>
                <a:ahLst/>
                <a:cxnLst/>
                <a:rect l="l" t="t" r="r" b="b"/>
                <a:pathLst>
                  <a:path w="1028700" h="1030604">
                    <a:moveTo>
                      <a:pt x="0" y="515112"/>
                    </a:moveTo>
                    <a:lnTo>
                      <a:pt x="2100" y="468378"/>
                    </a:lnTo>
                    <a:lnTo>
                      <a:pt x="8282" y="422789"/>
                    </a:lnTo>
                    <a:lnTo>
                      <a:pt x="18365" y="378530"/>
                    </a:lnTo>
                    <a:lnTo>
                      <a:pt x="32169" y="335785"/>
                    </a:lnTo>
                    <a:lnTo>
                      <a:pt x="49513" y="294740"/>
                    </a:lnTo>
                    <a:lnTo>
                      <a:pt x="70216" y="255580"/>
                    </a:lnTo>
                    <a:lnTo>
                      <a:pt x="94100" y="218489"/>
                    </a:lnTo>
                    <a:lnTo>
                      <a:pt x="120983" y="183653"/>
                    </a:lnTo>
                    <a:lnTo>
                      <a:pt x="150685" y="151257"/>
                    </a:lnTo>
                    <a:lnTo>
                      <a:pt x="183026" y="121485"/>
                    </a:lnTo>
                    <a:lnTo>
                      <a:pt x="217825" y="94523"/>
                    </a:lnTo>
                    <a:lnTo>
                      <a:pt x="254903" y="70555"/>
                    </a:lnTo>
                    <a:lnTo>
                      <a:pt x="294078" y="49767"/>
                    </a:lnTo>
                    <a:lnTo>
                      <a:pt x="335171" y="32344"/>
                    </a:lnTo>
                    <a:lnTo>
                      <a:pt x="378001" y="18471"/>
                    </a:lnTo>
                    <a:lnTo>
                      <a:pt x="422388" y="8332"/>
                    </a:lnTo>
                    <a:lnTo>
                      <a:pt x="468152" y="2114"/>
                    </a:lnTo>
                    <a:lnTo>
                      <a:pt x="515112" y="0"/>
                    </a:lnTo>
                    <a:lnTo>
                      <a:pt x="561831" y="2114"/>
                    </a:lnTo>
                    <a:lnTo>
                      <a:pt x="607381" y="8332"/>
                    </a:lnTo>
                    <a:lnTo>
                      <a:pt x="651580" y="18471"/>
                    </a:lnTo>
                    <a:lnTo>
                      <a:pt x="694245" y="32344"/>
                    </a:lnTo>
                    <a:lnTo>
                      <a:pt x="735195" y="49767"/>
                    </a:lnTo>
                    <a:lnTo>
                      <a:pt x="774248" y="70555"/>
                    </a:lnTo>
                    <a:lnTo>
                      <a:pt x="811222" y="94523"/>
                    </a:lnTo>
                    <a:lnTo>
                      <a:pt x="845934" y="121485"/>
                    </a:lnTo>
                    <a:lnTo>
                      <a:pt x="878204" y="151257"/>
                    </a:lnTo>
                    <a:lnTo>
                      <a:pt x="907850" y="183653"/>
                    </a:lnTo>
                    <a:lnTo>
                      <a:pt x="934689" y="218489"/>
                    </a:lnTo>
                    <a:lnTo>
                      <a:pt x="958539" y="255580"/>
                    </a:lnTo>
                    <a:lnTo>
                      <a:pt x="979219" y="294740"/>
                    </a:lnTo>
                    <a:lnTo>
                      <a:pt x="996547" y="335785"/>
                    </a:lnTo>
                    <a:lnTo>
                      <a:pt x="1010341" y="378530"/>
                    </a:lnTo>
                    <a:lnTo>
                      <a:pt x="1020419" y="422789"/>
                    </a:lnTo>
                    <a:lnTo>
                      <a:pt x="1026599" y="468378"/>
                    </a:lnTo>
                    <a:lnTo>
                      <a:pt x="1028700" y="515112"/>
                    </a:lnTo>
                    <a:lnTo>
                      <a:pt x="1026599" y="562071"/>
                    </a:lnTo>
                    <a:lnTo>
                      <a:pt x="1020419" y="607835"/>
                    </a:lnTo>
                    <a:lnTo>
                      <a:pt x="1010341" y="652222"/>
                    </a:lnTo>
                    <a:lnTo>
                      <a:pt x="996547" y="695052"/>
                    </a:lnTo>
                    <a:lnTo>
                      <a:pt x="979219" y="736145"/>
                    </a:lnTo>
                    <a:lnTo>
                      <a:pt x="958539" y="775320"/>
                    </a:lnTo>
                    <a:lnTo>
                      <a:pt x="934689" y="812398"/>
                    </a:lnTo>
                    <a:lnTo>
                      <a:pt x="907850" y="847197"/>
                    </a:lnTo>
                    <a:lnTo>
                      <a:pt x="878204" y="879538"/>
                    </a:lnTo>
                    <a:lnTo>
                      <a:pt x="845934" y="909240"/>
                    </a:lnTo>
                    <a:lnTo>
                      <a:pt x="811222" y="936123"/>
                    </a:lnTo>
                    <a:lnTo>
                      <a:pt x="774248" y="960007"/>
                    </a:lnTo>
                    <a:lnTo>
                      <a:pt x="735195" y="980711"/>
                    </a:lnTo>
                    <a:lnTo>
                      <a:pt x="694245" y="998054"/>
                    </a:lnTo>
                    <a:lnTo>
                      <a:pt x="651580" y="1011858"/>
                    </a:lnTo>
                    <a:lnTo>
                      <a:pt x="607381" y="1021941"/>
                    </a:lnTo>
                    <a:lnTo>
                      <a:pt x="561831" y="1028123"/>
                    </a:lnTo>
                    <a:lnTo>
                      <a:pt x="515112" y="1030224"/>
                    </a:lnTo>
                    <a:lnTo>
                      <a:pt x="468152" y="1028123"/>
                    </a:lnTo>
                    <a:lnTo>
                      <a:pt x="422388" y="1021941"/>
                    </a:lnTo>
                    <a:lnTo>
                      <a:pt x="378001" y="1011858"/>
                    </a:lnTo>
                    <a:lnTo>
                      <a:pt x="335171" y="998054"/>
                    </a:lnTo>
                    <a:lnTo>
                      <a:pt x="294078" y="980711"/>
                    </a:lnTo>
                    <a:lnTo>
                      <a:pt x="254903" y="960007"/>
                    </a:lnTo>
                    <a:lnTo>
                      <a:pt x="217825" y="936123"/>
                    </a:lnTo>
                    <a:lnTo>
                      <a:pt x="183026" y="909240"/>
                    </a:lnTo>
                    <a:lnTo>
                      <a:pt x="150685" y="879538"/>
                    </a:lnTo>
                    <a:lnTo>
                      <a:pt x="120983" y="847197"/>
                    </a:lnTo>
                    <a:lnTo>
                      <a:pt x="94100" y="812398"/>
                    </a:lnTo>
                    <a:lnTo>
                      <a:pt x="70216" y="775320"/>
                    </a:lnTo>
                    <a:lnTo>
                      <a:pt x="49513" y="736145"/>
                    </a:lnTo>
                    <a:lnTo>
                      <a:pt x="32169" y="695052"/>
                    </a:lnTo>
                    <a:lnTo>
                      <a:pt x="18365" y="652222"/>
                    </a:lnTo>
                    <a:lnTo>
                      <a:pt x="8282" y="607835"/>
                    </a:lnTo>
                    <a:lnTo>
                      <a:pt x="2100" y="562071"/>
                    </a:lnTo>
                    <a:lnTo>
                      <a:pt x="0" y="515112"/>
                    </a:lnTo>
                  </a:path>
                </a:pathLst>
              </a:custGeom>
              <a:ln w="1066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82" name="object 73">
                <a:extLst>
                  <a:ext uri="{FF2B5EF4-FFF2-40B4-BE49-F238E27FC236}">
                    <a16:creationId xmlns:a16="http://schemas.microsoft.com/office/drawing/2014/main" id="{CAC88B1E-0B02-F1D4-1B29-7A36EBC2E917}"/>
                  </a:ext>
                </a:extLst>
              </p:cNvPr>
              <p:cNvPicPr/>
              <p:nvPr/>
            </p:nvPicPr>
            <p:blipFill>
              <a:blip r:embed="rId28" cstate="print"/>
              <a:stretch>
                <a:fillRect/>
              </a:stretch>
            </p:blipFill>
            <p:spPr>
              <a:xfrm>
                <a:off x="6900671" y="2295144"/>
                <a:ext cx="1316735" cy="3104387"/>
              </a:xfrm>
              <a:prstGeom prst="rect">
                <a:avLst/>
              </a:prstGeom>
            </p:spPr>
          </p:pic>
        </p:grpSp>
        <p:sp>
          <p:nvSpPr>
            <p:cNvPr id="83" name="object 74">
              <a:extLst>
                <a:ext uri="{FF2B5EF4-FFF2-40B4-BE49-F238E27FC236}">
                  <a16:creationId xmlns:a16="http://schemas.microsoft.com/office/drawing/2014/main" id="{8E66E98F-BA5B-DF4A-3F9F-1EAA2B3D4C55}"/>
                </a:ext>
              </a:extLst>
            </p:cNvPr>
            <p:cNvSpPr txBox="1"/>
            <p:nvPr/>
          </p:nvSpPr>
          <p:spPr>
            <a:xfrm>
              <a:off x="8313362" y="4073980"/>
              <a:ext cx="1035685" cy="660372"/>
            </a:xfrm>
            <a:prstGeom prst="rect">
              <a:avLst/>
            </a:prstGeom>
          </p:spPr>
          <p:txBody>
            <a:bodyPr vert="horz" wrap="square" lIns="0" tIns="29845" rIns="0" bIns="0" rtlCol="0">
              <a:spAutoFit/>
            </a:bodyPr>
            <a:lstStyle/>
            <a:p>
              <a:pPr marR="5080" indent="12700" algn="ctr"/>
              <a:r>
                <a:rPr spc="-5" dirty="0">
                  <a:solidFill>
                    <a:prstClr val="black"/>
                  </a:solidFill>
                  <a:cs typeface="Calibri"/>
                </a:rPr>
                <a:t>Kontrola </a:t>
              </a:r>
              <a:r>
                <a:rPr spc="-5" dirty="0" err="1">
                  <a:solidFill>
                    <a:prstClr val="black"/>
                  </a:solidFill>
                  <a:cs typeface="Calibri"/>
                </a:rPr>
                <a:t>vidljivosti</a:t>
              </a:r>
              <a:r>
                <a:rPr spc="-5" dirty="0">
                  <a:solidFill>
                    <a:prstClr val="black"/>
                  </a:solidFill>
                  <a:cs typeface="Calibri"/>
                </a:rPr>
                <a:t> </a:t>
              </a:r>
              <a:r>
                <a:rPr spc="-225" dirty="0">
                  <a:solidFill>
                    <a:prstClr val="black"/>
                  </a:solidFill>
                  <a:cs typeface="Calibri"/>
                </a:rPr>
                <a:t> </a:t>
              </a:r>
              <a:r>
                <a:rPr spc="-5" dirty="0" err="1">
                  <a:solidFill>
                    <a:prstClr val="black"/>
                  </a:solidFill>
                  <a:cs typeface="Calibri"/>
                </a:rPr>
                <a:t>projekta</a:t>
              </a:r>
              <a:endParaRPr dirty="0">
                <a:solidFill>
                  <a:prstClr val="black"/>
                </a:solidFill>
                <a:cs typeface="Calibri"/>
              </a:endParaRPr>
            </a:p>
          </p:txBody>
        </p:sp>
        <p:grpSp>
          <p:nvGrpSpPr>
            <p:cNvPr id="84" name="object 75">
              <a:extLst>
                <a:ext uri="{FF2B5EF4-FFF2-40B4-BE49-F238E27FC236}">
                  <a16:creationId xmlns:a16="http://schemas.microsoft.com/office/drawing/2014/main" id="{897648CE-00A5-D90D-89CA-ED04EA15CF82}"/>
                </a:ext>
              </a:extLst>
            </p:cNvPr>
            <p:cNvGrpSpPr/>
            <p:nvPr/>
          </p:nvGrpSpPr>
          <p:grpSpPr>
            <a:xfrm>
              <a:off x="1780425" y="2580157"/>
              <a:ext cx="7569200" cy="2780665"/>
              <a:chOff x="512063" y="2481834"/>
              <a:chExt cx="7569200" cy="2780665"/>
            </a:xfrm>
          </p:grpSpPr>
          <p:pic>
            <p:nvPicPr>
              <p:cNvPr id="85" name="object 76">
                <a:extLst>
                  <a:ext uri="{FF2B5EF4-FFF2-40B4-BE49-F238E27FC236}">
                    <a16:creationId xmlns:a16="http://schemas.microsoft.com/office/drawing/2014/main" id="{9BF5E1F5-0F3B-CBC6-9BA2-B21E29F8F341}"/>
                  </a:ext>
                </a:extLst>
              </p:cNvPr>
              <p:cNvPicPr/>
              <p:nvPr/>
            </p:nvPicPr>
            <p:blipFill>
              <a:blip r:embed="rId29" cstate="print"/>
              <a:stretch>
                <a:fillRect/>
              </a:stretch>
            </p:blipFill>
            <p:spPr>
              <a:xfrm>
                <a:off x="8057387" y="3133343"/>
                <a:ext cx="1524" cy="1524"/>
              </a:xfrm>
              <a:prstGeom prst="rect">
                <a:avLst/>
              </a:prstGeom>
            </p:spPr>
          </p:pic>
          <p:pic>
            <p:nvPicPr>
              <p:cNvPr id="86" name="object 77">
                <a:extLst>
                  <a:ext uri="{FF2B5EF4-FFF2-40B4-BE49-F238E27FC236}">
                    <a16:creationId xmlns:a16="http://schemas.microsoft.com/office/drawing/2014/main" id="{C1975674-4290-B287-E290-ECB8665CA1B6}"/>
                  </a:ext>
                </a:extLst>
              </p:cNvPr>
              <p:cNvPicPr/>
              <p:nvPr/>
            </p:nvPicPr>
            <p:blipFill>
              <a:blip r:embed="rId30" cstate="print"/>
              <a:stretch>
                <a:fillRect/>
              </a:stretch>
            </p:blipFill>
            <p:spPr>
              <a:xfrm>
                <a:off x="7975092" y="3294888"/>
                <a:ext cx="9143" cy="12191"/>
              </a:xfrm>
              <a:prstGeom prst="rect">
                <a:avLst/>
              </a:prstGeom>
            </p:spPr>
          </p:pic>
          <p:pic>
            <p:nvPicPr>
              <p:cNvPr id="87" name="object 78">
                <a:extLst>
                  <a:ext uri="{FF2B5EF4-FFF2-40B4-BE49-F238E27FC236}">
                    <a16:creationId xmlns:a16="http://schemas.microsoft.com/office/drawing/2014/main" id="{CB956C94-F7C1-9742-5955-62FB80DDFC83}"/>
                  </a:ext>
                </a:extLst>
              </p:cNvPr>
              <p:cNvPicPr/>
              <p:nvPr/>
            </p:nvPicPr>
            <p:blipFill>
              <a:blip r:embed="rId31" cstate="print"/>
              <a:stretch>
                <a:fillRect/>
              </a:stretch>
            </p:blipFill>
            <p:spPr>
              <a:xfrm>
                <a:off x="7251192" y="3413760"/>
                <a:ext cx="12191" cy="9143"/>
              </a:xfrm>
              <a:prstGeom prst="rect">
                <a:avLst/>
              </a:prstGeom>
            </p:spPr>
          </p:pic>
          <p:pic>
            <p:nvPicPr>
              <p:cNvPr id="88" name="object 79">
                <a:extLst>
                  <a:ext uri="{FF2B5EF4-FFF2-40B4-BE49-F238E27FC236}">
                    <a16:creationId xmlns:a16="http://schemas.microsoft.com/office/drawing/2014/main" id="{33571085-5674-A48B-3CC2-33F96BDDBFD6}"/>
                  </a:ext>
                </a:extLst>
              </p:cNvPr>
              <p:cNvPicPr/>
              <p:nvPr/>
            </p:nvPicPr>
            <p:blipFill>
              <a:blip r:embed="rId32" cstate="print"/>
              <a:stretch>
                <a:fillRect/>
              </a:stretch>
            </p:blipFill>
            <p:spPr>
              <a:xfrm>
                <a:off x="7487411" y="3511296"/>
                <a:ext cx="13716" cy="3047"/>
              </a:xfrm>
              <a:prstGeom prst="rect">
                <a:avLst/>
              </a:prstGeom>
            </p:spPr>
          </p:pic>
          <p:sp>
            <p:nvSpPr>
              <p:cNvPr id="89" name="object 80">
                <a:extLst>
                  <a:ext uri="{FF2B5EF4-FFF2-40B4-BE49-F238E27FC236}">
                    <a16:creationId xmlns:a16="http://schemas.microsoft.com/office/drawing/2014/main" id="{8F62E06B-31D9-AB36-A596-DC9A8C8961DE}"/>
                  </a:ext>
                </a:extLst>
              </p:cNvPr>
              <p:cNvSpPr/>
              <p:nvPr/>
            </p:nvSpPr>
            <p:spPr>
              <a:xfrm>
                <a:off x="7045452" y="2487168"/>
                <a:ext cx="594995" cy="1023619"/>
              </a:xfrm>
              <a:custGeom>
                <a:avLst/>
                <a:gdLst/>
                <a:ahLst/>
                <a:cxnLst/>
                <a:rect l="l" t="t" r="r" b="b"/>
                <a:pathLst>
                  <a:path w="594995" h="1023620">
                    <a:moveTo>
                      <a:pt x="0" y="515112"/>
                    </a:moveTo>
                    <a:lnTo>
                      <a:pt x="0" y="515111"/>
                    </a:lnTo>
                  </a:path>
                  <a:path w="594995" h="1023620">
                    <a:moveTo>
                      <a:pt x="1862" y="473686"/>
                    </a:moveTo>
                    <a:lnTo>
                      <a:pt x="2100" y="468378"/>
                    </a:lnTo>
                    <a:lnTo>
                      <a:pt x="5562" y="442849"/>
                    </a:lnTo>
                  </a:path>
                  <a:path w="594995" h="1023620">
                    <a:moveTo>
                      <a:pt x="7887" y="425703"/>
                    </a:moveTo>
                    <a:lnTo>
                      <a:pt x="18365" y="378530"/>
                    </a:lnTo>
                    <a:lnTo>
                      <a:pt x="32169" y="335785"/>
                    </a:lnTo>
                    <a:lnTo>
                      <a:pt x="49513" y="294740"/>
                    </a:lnTo>
                    <a:lnTo>
                      <a:pt x="70216" y="255580"/>
                    </a:lnTo>
                    <a:lnTo>
                      <a:pt x="74062" y="249608"/>
                    </a:lnTo>
                  </a:path>
                  <a:path w="594995" h="1023620">
                    <a:moveTo>
                      <a:pt x="75159" y="247903"/>
                    </a:moveTo>
                    <a:lnTo>
                      <a:pt x="94100" y="218489"/>
                    </a:lnTo>
                    <a:lnTo>
                      <a:pt x="100543" y="210140"/>
                    </a:lnTo>
                  </a:path>
                  <a:path w="594995" h="1023620">
                    <a:moveTo>
                      <a:pt x="100803" y="209803"/>
                    </a:moveTo>
                    <a:lnTo>
                      <a:pt x="109566" y="198447"/>
                    </a:lnTo>
                  </a:path>
                  <a:path w="594995" h="1023620">
                    <a:moveTo>
                      <a:pt x="110603" y="197103"/>
                    </a:moveTo>
                    <a:lnTo>
                      <a:pt x="150685" y="151257"/>
                    </a:lnTo>
                    <a:lnTo>
                      <a:pt x="183026" y="121485"/>
                    </a:lnTo>
                    <a:lnTo>
                      <a:pt x="217825" y="94523"/>
                    </a:lnTo>
                    <a:lnTo>
                      <a:pt x="254903" y="70555"/>
                    </a:lnTo>
                    <a:lnTo>
                      <a:pt x="294078" y="49767"/>
                    </a:lnTo>
                    <a:lnTo>
                      <a:pt x="335171" y="32344"/>
                    </a:lnTo>
                  </a:path>
                  <a:path w="594995" h="1023620">
                    <a:moveTo>
                      <a:pt x="336223" y="32003"/>
                    </a:moveTo>
                    <a:lnTo>
                      <a:pt x="378001" y="18471"/>
                    </a:lnTo>
                    <a:lnTo>
                      <a:pt x="422388" y="8332"/>
                    </a:lnTo>
                    <a:lnTo>
                      <a:pt x="434271" y="6718"/>
                    </a:lnTo>
                  </a:path>
                  <a:path w="594995" h="1023620">
                    <a:moveTo>
                      <a:pt x="435111" y="6603"/>
                    </a:moveTo>
                    <a:lnTo>
                      <a:pt x="468152" y="2114"/>
                    </a:lnTo>
                    <a:lnTo>
                      <a:pt x="515112" y="0"/>
                    </a:lnTo>
                    <a:lnTo>
                      <a:pt x="561845" y="2114"/>
                    </a:lnTo>
                    <a:lnTo>
                      <a:pt x="594759" y="6603"/>
                    </a:lnTo>
                  </a:path>
                  <a:path w="594995" h="1023620">
                    <a:moveTo>
                      <a:pt x="433522" y="1023445"/>
                    </a:moveTo>
                    <a:lnTo>
                      <a:pt x="427293" y="1022603"/>
                    </a:lnTo>
                  </a:path>
                  <a:path w="594995" h="1023620">
                    <a:moveTo>
                      <a:pt x="335510" y="998164"/>
                    </a:moveTo>
                    <a:lnTo>
                      <a:pt x="335171" y="998054"/>
                    </a:lnTo>
                    <a:lnTo>
                      <a:pt x="333155" y="997203"/>
                    </a:lnTo>
                  </a:path>
                  <a:path w="594995" h="1023620">
                    <a:moveTo>
                      <a:pt x="234862" y="947097"/>
                    </a:moveTo>
                    <a:lnTo>
                      <a:pt x="233785" y="946403"/>
                    </a:lnTo>
                  </a:path>
                  <a:path w="594995" h="1023620">
                    <a:moveTo>
                      <a:pt x="214927" y="933884"/>
                    </a:moveTo>
                    <a:lnTo>
                      <a:pt x="214693" y="933703"/>
                    </a:lnTo>
                  </a:path>
                  <a:path w="594995" h="1023620">
                    <a:moveTo>
                      <a:pt x="185930" y="911484"/>
                    </a:moveTo>
                    <a:lnTo>
                      <a:pt x="183026" y="909240"/>
                    </a:lnTo>
                    <a:lnTo>
                      <a:pt x="182006" y="908303"/>
                    </a:lnTo>
                  </a:path>
                </a:pathLst>
              </a:custGeom>
              <a:ln w="1066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90" name="object 81">
                <a:extLst>
                  <a:ext uri="{FF2B5EF4-FFF2-40B4-BE49-F238E27FC236}">
                    <a16:creationId xmlns:a16="http://schemas.microsoft.com/office/drawing/2014/main" id="{10710004-51DD-CB98-3F85-49F31AB2F9FC}"/>
                  </a:ext>
                </a:extLst>
              </p:cNvPr>
              <p:cNvPicPr/>
              <p:nvPr/>
            </p:nvPicPr>
            <p:blipFill>
              <a:blip r:embed="rId33" cstate="print"/>
              <a:stretch>
                <a:fillRect/>
              </a:stretch>
            </p:blipFill>
            <p:spPr>
              <a:xfrm>
                <a:off x="7106784" y="3250438"/>
                <a:ext cx="75065" cy="100237"/>
              </a:xfrm>
              <a:prstGeom prst="rect">
                <a:avLst/>
              </a:prstGeom>
            </p:spPr>
          </p:pic>
          <p:sp>
            <p:nvSpPr>
              <p:cNvPr id="91" name="object 82">
                <a:extLst>
                  <a:ext uri="{FF2B5EF4-FFF2-40B4-BE49-F238E27FC236}">
                    <a16:creationId xmlns:a16="http://schemas.microsoft.com/office/drawing/2014/main" id="{E595D69D-BD27-FEE4-A37E-5D1C23A2F401}"/>
                  </a:ext>
                </a:extLst>
              </p:cNvPr>
              <p:cNvSpPr/>
              <p:nvPr/>
            </p:nvSpPr>
            <p:spPr>
              <a:xfrm>
                <a:off x="7045452" y="2493772"/>
                <a:ext cx="1028700" cy="737235"/>
              </a:xfrm>
              <a:custGeom>
                <a:avLst/>
                <a:gdLst/>
                <a:ahLst/>
                <a:cxnLst/>
                <a:rect l="l" t="t" r="r" b="b"/>
                <a:pathLst>
                  <a:path w="1028700" h="737235">
                    <a:moveTo>
                      <a:pt x="53340" y="736783"/>
                    </a:moveTo>
                    <a:lnTo>
                      <a:pt x="53243" y="736600"/>
                    </a:lnTo>
                  </a:path>
                  <a:path w="1028700" h="737235">
                    <a:moveTo>
                      <a:pt x="47244" y="724165"/>
                    </a:moveTo>
                    <a:lnTo>
                      <a:pt x="47131" y="723900"/>
                    </a:lnTo>
                  </a:path>
                  <a:path w="1028700" h="737235">
                    <a:moveTo>
                      <a:pt x="36576" y="698890"/>
                    </a:moveTo>
                    <a:lnTo>
                      <a:pt x="36411" y="698500"/>
                    </a:lnTo>
                  </a:path>
                  <a:path w="1028700" h="737235">
                    <a:moveTo>
                      <a:pt x="32004" y="687936"/>
                    </a:moveTo>
                    <a:lnTo>
                      <a:pt x="31315" y="685800"/>
                    </a:lnTo>
                  </a:path>
                  <a:path w="1028700" h="737235">
                    <a:moveTo>
                      <a:pt x="27432" y="673750"/>
                    </a:moveTo>
                    <a:lnTo>
                      <a:pt x="27222" y="673100"/>
                    </a:lnTo>
                  </a:path>
                  <a:path w="1028700" h="737235">
                    <a:moveTo>
                      <a:pt x="19812" y="650106"/>
                    </a:moveTo>
                    <a:lnTo>
                      <a:pt x="19036" y="647700"/>
                    </a:lnTo>
                  </a:path>
                  <a:path w="1028700" h="737235">
                    <a:moveTo>
                      <a:pt x="13716" y="625150"/>
                    </a:moveTo>
                    <a:lnTo>
                      <a:pt x="13068" y="622300"/>
                    </a:lnTo>
                  </a:path>
                  <a:path w="1028700" h="737235">
                    <a:moveTo>
                      <a:pt x="10668" y="611732"/>
                    </a:moveTo>
                    <a:lnTo>
                      <a:pt x="10183" y="609600"/>
                    </a:lnTo>
                  </a:path>
                  <a:path w="1028700" h="737235">
                    <a:moveTo>
                      <a:pt x="6096" y="585044"/>
                    </a:moveTo>
                    <a:lnTo>
                      <a:pt x="5981" y="584200"/>
                    </a:lnTo>
                  </a:path>
                  <a:path w="1028700" h="737235">
                    <a:moveTo>
                      <a:pt x="4572" y="573762"/>
                    </a:moveTo>
                    <a:lnTo>
                      <a:pt x="4266" y="571500"/>
                    </a:lnTo>
                  </a:path>
                  <a:path w="1028700" h="737235">
                    <a:moveTo>
                      <a:pt x="3048" y="562480"/>
                    </a:moveTo>
                    <a:lnTo>
                      <a:pt x="2550" y="558800"/>
                    </a:lnTo>
                  </a:path>
                  <a:path w="1028700" h="737235">
                    <a:moveTo>
                      <a:pt x="1524" y="542576"/>
                    </a:moveTo>
                    <a:lnTo>
                      <a:pt x="1113" y="533400"/>
                    </a:lnTo>
                  </a:path>
                  <a:path w="1028700" h="737235">
                    <a:moveTo>
                      <a:pt x="0" y="508508"/>
                    </a:moveTo>
                    <a:lnTo>
                      <a:pt x="0" y="508508"/>
                    </a:lnTo>
                  </a:path>
                  <a:path w="1028700" h="737235">
                    <a:moveTo>
                      <a:pt x="594759" y="0"/>
                    </a:moveTo>
                    <a:lnTo>
                      <a:pt x="607434" y="1728"/>
                    </a:lnTo>
                    <a:lnTo>
                      <a:pt x="651693" y="11867"/>
                    </a:lnTo>
                    <a:lnTo>
                      <a:pt x="693387" y="25400"/>
                    </a:lnTo>
                  </a:path>
                  <a:path w="1028700" h="737235">
                    <a:moveTo>
                      <a:pt x="693429" y="25413"/>
                    </a:moveTo>
                    <a:lnTo>
                      <a:pt x="694438" y="25740"/>
                    </a:lnTo>
                    <a:lnTo>
                      <a:pt x="735483" y="43163"/>
                    </a:lnTo>
                    <a:lnTo>
                      <a:pt x="774643" y="63951"/>
                    </a:lnTo>
                    <a:lnTo>
                      <a:pt x="793598" y="76200"/>
                    </a:lnTo>
                  </a:path>
                  <a:path w="1028700" h="737235">
                    <a:moveTo>
                      <a:pt x="794078" y="76510"/>
                    </a:moveTo>
                    <a:lnTo>
                      <a:pt x="811734" y="87919"/>
                    </a:lnTo>
                    <a:lnTo>
                      <a:pt x="846570" y="114881"/>
                    </a:lnTo>
                    <a:lnTo>
                      <a:pt x="878967" y="144653"/>
                    </a:lnTo>
                    <a:lnTo>
                      <a:pt x="908738" y="177049"/>
                    </a:lnTo>
                    <a:lnTo>
                      <a:pt x="928978" y="203200"/>
                    </a:lnTo>
                  </a:path>
                  <a:path w="1028700" h="737235">
                    <a:moveTo>
                      <a:pt x="929640" y="204054"/>
                    </a:moveTo>
                    <a:lnTo>
                      <a:pt x="935700" y="211885"/>
                    </a:lnTo>
                    <a:lnTo>
                      <a:pt x="959668" y="248976"/>
                    </a:lnTo>
                    <a:lnTo>
                      <a:pt x="969076" y="266700"/>
                    </a:lnTo>
                  </a:path>
                  <a:path w="1028700" h="737235">
                    <a:moveTo>
                      <a:pt x="969264" y="267052"/>
                    </a:moveTo>
                    <a:lnTo>
                      <a:pt x="980456" y="288136"/>
                    </a:lnTo>
                    <a:lnTo>
                      <a:pt x="987529" y="304800"/>
                    </a:lnTo>
                  </a:path>
                  <a:path w="1028700" h="737235">
                    <a:moveTo>
                      <a:pt x="987552" y="304853"/>
                    </a:moveTo>
                    <a:lnTo>
                      <a:pt x="997879" y="329182"/>
                    </a:lnTo>
                    <a:lnTo>
                      <a:pt x="998209" y="330200"/>
                    </a:lnTo>
                  </a:path>
                  <a:path w="1028700" h="737235">
                    <a:moveTo>
                      <a:pt x="998220" y="330232"/>
                    </a:moveTo>
                    <a:lnTo>
                      <a:pt x="1002331" y="342900"/>
                    </a:lnTo>
                  </a:path>
                  <a:path w="1028700" h="737235">
                    <a:moveTo>
                      <a:pt x="1002792" y="344318"/>
                    </a:moveTo>
                    <a:lnTo>
                      <a:pt x="1011752" y="371926"/>
                    </a:lnTo>
                    <a:lnTo>
                      <a:pt x="1021891" y="416185"/>
                    </a:lnTo>
                    <a:lnTo>
                      <a:pt x="1022288" y="419100"/>
                    </a:lnTo>
                  </a:path>
                  <a:path w="1028700" h="737235">
                    <a:moveTo>
                      <a:pt x="1022604" y="421411"/>
                    </a:moveTo>
                    <a:lnTo>
                      <a:pt x="1024021" y="431800"/>
                    </a:lnTo>
                  </a:path>
                  <a:path w="1028700" h="737235">
                    <a:moveTo>
                      <a:pt x="1024128" y="432583"/>
                    </a:moveTo>
                    <a:lnTo>
                      <a:pt x="1028109" y="461774"/>
                    </a:lnTo>
                    <a:lnTo>
                      <a:pt x="1028477" y="469900"/>
                    </a:lnTo>
                  </a:path>
                </a:pathLst>
              </a:custGeom>
              <a:ln w="1066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2" name="object 83">
                <a:extLst>
                  <a:ext uri="{FF2B5EF4-FFF2-40B4-BE49-F238E27FC236}">
                    <a16:creationId xmlns:a16="http://schemas.microsoft.com/office/drawing/2014/main" id="{DC7FF4C6-A3B8-6026-7809-AD02A37FF8E5}"/>
                  </a:ext>
                </a:extLst>
              </p:cNvPr>
              <p:cNvSpPr/>
              <p:nvPr/>
            </p:nvSpPr>
            <p:spPr>
              <a:xfrm>
                <a:off x="8074152" y="2968590"/>
                <a:ext cx="190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3655">
                    <a:moveTo>
                      <a:pt x="750" y="-5334"/>
                    </a:moveTo>
                    <a:lnTo>
                      <a:pt x="750" y="38515"/>
                    </a:lnTo>
                  </a:path>
                </a:pathLst>
              </a:custGeom>
              <a:ln w="12169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3" name="object 84">
                <a:extLst>
                  <a:ext uri="{FF2B5EF4-FFF2-40B4-BE49-F238E27FC236}">
                    <a16:creationId xmlns:a16="http://schemas.microsoft.com/office/drawing/2014/main" id="{1B46093C-BDA8-81E3-94FE-B7994D5B11B4}"/>
                  </a:ext>
                </a:extLst>
              </p:cNvPr>
              <p:cNvSpPr/>
              <p:nvPr/>
            </p:nvSpPr>
            <p:spPr>
              <a:xfrm>
                <a:off x="7642199" y="3001990"/>
                <a:ext cx="433705" cy="508634"/>
              </a:xfrm>
              <a:custGeom>
                <a:avLst/>
                <a:gdLst/>
                <a:ahLst/>
                <a:cxnLst/>
                <a:rect l="l" t="t" r="r" b="b"/>
                <a:pathLst>
                  <a:path w="433704" h="508635">
                    <a:moveTo>
                      <a:pt x="433463" y="0"/>
                    </a:moveTo>
                    <a:lnTo>
                      <a:pt x="433476" y="289"/>
                    </a:lnTo>
                    <a:lnTo>
                      <a:pt x="431362" y="47249"/>
                    </a:lnTo>
                    <a:lnTo>
                      <a:pt x="426794" y="80863"/>
                    </a:lnTo>
                  </a:path>
                  <a:path w="433704" h="508635">
                    <a:moveTo>
                      <a:pt x="423232" y="101381"/>
                    </a:moveTo>
                    <a:lnTo>
                      <a:pt x="422339" y="105289"/>
                    </a:lnTo>
                  </a:path>
                  <a:path w="433704" h="508635">
                    <a:moveTo>
                      <a:pt x="406103" y="164881"/>
                    </a:moveTo>
                    <a:lnTo>
                      <a:pt x="405305" y="167345"/>
                    </a:lnTo>
                  </a:path>
                  <a:path w="433704" h="508635">
                    <a:moveTo>
                      <a:pt x="385103" y="218034"/>
                    </a:moveTo>
                    <a:lnTo>
                      <a:pt x="383708" y="221322"/>
                    </a:lnTo>
                    <a:lnTo>
                      <a:pt x="381778" y="224960"/>
                    </a:lnTo>
                  </a:path>
                  <a:path w="433704" h="508635">
                    <a:moveTo>
                      <a:pt x="366485" y="253781"/>
                    </a:moveTo>
                    <a:lnTo>
                      <a:pt x="366284" y="254159"/>
                    </a:lnTo>
                  </a:path>
                  <a:path w="433704" h="508635">
                    <a:moveTo>
                      <a:pt x="333525" y="304581"/>
                    </a:moveTo>
                    <a:lnTo>
                      <a:pt x="332776" y="305548"/>
                    </a:lnTo>
                  </a:path>
                  <a:path w="433704" h="508635">
                    <a:moveTo>
                      <a:pt x="250844" y="393481"/>
                    </a:moveTo>
                    <a:lnTo>
                      <a:pt x="249823" y="394417"/>
                    </a:lnTo>
                    <a:lnTo>
                      <a:pt x="247917" y="395888"/>
                    </a:lnTo>
                  </a:path>
                  <a:path w="433704" h="508635">
                    <a:moveTo>
                      <a:pt x="234579" y="406181"/>
                    </a:moveTo>
                    <a:lnTo>
                      <a:pt x="233545" y="406979"/>
                    </a:lnTo>
                  </a:path>
                  <a:path w="433704" h="508635">
                    <a:moveTo>
                      <a:pt x="199021" y="431581"/>
                    </a:moveTo>
                    <a:lnTo>
                      <a:pt x="198736" y="431764"/>
                    </a:lnTo>
                  </a:path>
                  <a:path w="433704" h="508635">
                    <a:moveTo>
                      <a:pt x="179298" y="444281"/>
                    </a:moveTo>
                    <a:lnTo>
                      <a:pt x="178821" y="444588"/>
                    </a:lnTo>
                  </a:path>
                  <a:path w="433704" h="508635">
                    <a:moveTo>
                      <a:pt x="132339" y="468591"/>
                    </a:moveTo>
                    <a:lnTo>
                      <a:pt x="128482" y="470220"/>
                    </a:lnTo>
                  </a:path>
                  <a:path w="433704" h="508635">
                    <a:moveTo>
                      <a:pt x="99704" y="482381"/>
                    </a:moveTo>
                    <a:lnTo>
                      <a:pt x="98026" y="483090"/>
                    </a:lnTo>
                  </a:path>
                  <a:path w="433704" h="508635">
                    <a:moveTo>
                      <a:pt x="5800" y="507781"/>
                    </a:moveTo>
                    <a:lnTo>
                      <a:pt x="0" y="508567"/>
                    </a:lnTo>
                  </a:path>
                </a:pathLst>
              </a:custGeom>
              <a:ln w="1066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94" name="object 85">
                <a:extLst>
                  <a:ext uri="{FF2B5EF4-FFF2-40B4-BE49-F238E27FC236}">
                    <a16:creationId xmlns:a16="http://schemas.microsoft.com/office/drawing/2014/main" id="{7F63BAE3-9ACB-4CBF-C0E0-CA938C98CA40}"/>
                  </a:ext>
                </a:extLst>
              </p:cNvPr>
              <p:cNvPicPr/>
              <p:nvPr/>
            </p:nvPicPr>
            <p:blipFill>
              <a:blip r:embed="rId34" cstate="print"/>
              <a:stretch>
                <a:fillRect/>
              </a:stretch>
            </p:blipFill>
            <p:spPr>
              <a:xfrm>
                <a:off x="7045452" y="2487422"/>
                <a:ext cx="1030224" cy="1029970"/>
              </a:xfrm>
              <a:prstGeom prst="rect">
                <a:avLst/>
              </a:prstGeom>
            </p:spPr>
          </p:pic>
          <p:sp>
            <p:nvSpPr>
              <p:cNvPr id="95" name="object 86">
                <a:extLst>
                  <a:ext uri="{FF2B5EF4-FFF2-40B4-BE49-F238E27FC236}">
                    <a16:creationId xmlns:a16="http://schemas.microsoft.com/office/drawing/2014/main" id="{4902CAA5-72DB-8360-D42F-C585FF6E1190}"/>
                  </a:ext>
                </a:extLst>
              </p:cNvPr>
              <p:cNvSpPr/>
              <p:nvPr/>
            </p:nvSpPr>
            <p:spPr>
              <a:xfrm>
                <a:off x="7045452" y="2487168"/>
                <a:ext cx="1030605" cy="1030605"/>
              </a:xfrm>
              <a:custGeom>
                <a:avLst/>
                <a:gdLst/>
                <a:ahLst/>
                <a:cxnLst/>
                <a:rect l="l" t="t" r="r" b="b"/>
                <a:pathLst>
                  <a:path w="1030604" h="1030604">
                    <a:moveTo>
                      <a:pt x="0" y="515112"/>
                    </a:moveTo>
                    <a:lnTo>
                      <a:pt x="2100" y="468378"/>
                    </a:lnTo>
                    <a:lnTo>
                      <a:pt x="8282" y="422789"/>
                    </a:lnTo>
                    <a:lnTo>
                      <a:pt x="18365" y="378530"/>
                    </a:lnTo>
                    <a:lnTo>
                      <a:pt x="32169" y="335785"/>
                    </a:lnTo>
                    <a:lnTo>
                      <a:pt x="49513" y="294740"/>
                    </a:lnTo>
                    <a:lnTo>
                      <a:pt x="70216" y="255580"/>
                    </a:lnTo>
                    <a:lnTo>
                      <a:pt x="94100" y="218489"/>
                    </a:lnTo>
                    <a:lnTo>
                      <a:pt x="120983" y="183653"/>
                    </a:lnTo>
                    <a:lnTo>
                      <a:pt x="150685" y="151257"/>
                    </a:lnTo>
                    <a:lnTo>
                      <a:pt x="183026" y="121485"/>
                    </a:lnTo>
                    <a:lnTo>
                      <a:pt x="217825" y="94523"/>
                    </a:lnTo>
                    <a:lnTo>
                      <a:pt x="254903" y="70555"/>
                    </a:lnTo>
                    <a:lnTo>
                      <a:pt x="294078" y="49767"/>
                    </a:lnTo>
                    <a:lnTo>
                      <a:pt x="335171" y="32344"/>
                    </a:lnTo>
                    <a:lnTo>
                      <a:pt x="378001" y="18471"/>
                    </a:lnTo>
                    <a:lnTo>
                      <a:pt x="422388" y="8332"/>
                    </a:lnTo>
                    <a:lnTo>
                      <a:pt x="468152" y="2114"/>
                    </a:lnTo>
                    <a:lnTo>
                      <a:pt x="515112" y="0"/>
                    </a:lnTo>
                    <a:lnTo>
                      <a:pt x="561845" y="2114"/>
                    </a:lnTo>
                    <a:lnTo>
                      <a:pt x="607434" y="8332"/>
                    </a:lnTo>
                    <a:lnTo>
                      <a:pt x="651693" y="18471"/>
                    </a:lnTo>
                    <a:lnTo>
                      <a:pt x="694438" y="32344"/>
                    </a:lnTo>
                    <a:lnTo>
                      <a:pt x="735483" y="49767"/>
                    </a:lnTo>
                    <a:lnTo>
                      <a:pt x="774643" y="70555"/>
                    </a:lnTo>
                    <a:lnTo>
                      <a:pt x="811734" y="94523"/>
                    </a:lnTo>
                    <a:lnTo>
                      <a:pt x="846570" y="121485"/>
                    </a:lnTo>
                    <a:lnTo>
                      <a:pt x="878967" y="151257"/>
                    </a:lnTo>
                    <a:lnTo>
                      <a:pt x="908738" y="183653"/>
                    </a:lnTo>
                    <a:lnTo>
                      <a:pt x="935700" y="218489"/>
                    </a:lnTo>
                    <a:lnTo>
                      <a:pt x="959668" y="255580"/>
                    </a:lnTo>
                    <a:lnTo>
                      <a:pt x="980456" y="294740"/>
                    </a:lnTo>
                    <a:lnTo>
                      <a:pt x="997879" y="335785"/>
                    </a:lnTo>
                    <a:lnTo>
                      <a:pt x="1011752" y="378530"/>
                    </a:lnTo>
                    <a:lnTo>
                      <a:pt x="1021891" y="422789"/>
                    </a:lnTo>
                    <a:lnTo>
                      <a:pt x="1028109" y="468378"/>
                    </a:lnTo>
                    <a:lnTo>
                      <a:pt x="1030224" y="515112"/>
                    </a:lnTo>
                    <a:lnTo>
                      <a:pt x="1028109" y="562071"/>
                    </a:lnTo>
                    <a:lnTo>
                      <a:pt x="1021891" y="607835"/>
                    </a:lnTo>
                    <a:lnTo>
                      <a:pt x="1011752" y="652222"/>
                    </a:lnTo>
                    <a:lnTo>
                      <a:pt x="997879" y="695052"/>
                    </a:lnTo>
                    <a:lnTo>
                      <a:pt x="980456" y="736145"/>
                    </a:lnTo>
                    <a:lnTo>
                      <a:pt x="959668" y="775320"/>
                    </a:lnTo>
                    <a:lnTo>
                      <a:pt x="935700" y="812398"/>
                    </a:lnTo>
                    <a:lnTo>
                      <a:pt x="908738" y="847197"/>
                    </a:lnTo>
                    <a:lnTo>
                      <a:pt x="878967" y="879538"/>
                    </a:lnTo>
                    <a:lnTo>
                      <a:pt x="846570" y="909240"/>
                    </a:lnTo>
                    <a:lnTo>
                      <a:pt x="811734" y="936123"/>
                    </a:lnTo>
                    <a:lnTo>
                      <a:pt x="774643" y="960007"/>
                    </a:lnTo>
                    <a:lnTo>
                      <a:pt x="735483" y="980711"/>
                    </a:lnTo>
                    <a:lnTo>
                      <a:pt x="694438" y="998054"/>
                    </a:lnTo>
                    <a:lnTo>
                      <a:pt x="651693" y="1011858"/>
                    </a:lnTo>
                    <a:lnTo>
                      <a:pt x="607434" y="1021941"/>
                    </a:lnTo>
                    <a:lnTo>
                      <a:pt x="561845" y="1028123"/>
                    </a:lnTo>
                    <a:lnTo>
                      <a:pt x="515112" y="1030224"/>
                    </a:lnTo>
                    <a:lnTo>
                      <a:pt x="468152" y="1028123"/>
                    </a:lnTo>
                    <a:lnTo>
                      <a:pt x="422388" y="1021941"/>
                    </a:lnTo>
                    <a:lnTo>
                      <a:pt x="378001" y="1011858"/>
                    </a:lnTo>
                    <a:lnTo>
                      <a:pt x="335171" y="998054"/>
                    </a:lnTo>
                    <a:lnTo>
                      <a:pt x="294078" y="980711"/>
                    </a:lnTo>
                    <a:lnTo>
                      <a:pt x="254903" y="960007"/>
                    </a:lnTo>
                    <a:lnTo>
                      <a:pt x="217825" y="936123"/>
                    </a:lnTo>
                    <a:lnTo>
                      <a:pt x="183026" y="909240"/>
                    </a:lnTo>
                    <a:lnTo>
                      <a:pt x="150685" y="879538"/>
                    </a:lnTo>
                    <a:lnTo>
                      <a:pt x="120983" y="847197"/>
                    </a:lnTo>
                    <a:lnTo>
                      <a:pt x="94100" y="812398"/>
                    </a:lnTo>
                    <a:lnTo>
                      <a:pt x="70216" y="775320"/>
                    </a:lnTo>
                    <a:lnTo>
                      <a:pt x="49513" y="736145"/>
                    </a:lnTo>
                    <a:lnTo>
                      <a:pt x="32169" y="695052"/>
                    </a:lnTo>
                    <a:lnTo>
                      <a:pt x="18365" y="652222"/>
                    </a:lnTo>
                    <a:lnTo>
                      <a:pt x="8282" y="607835"/>
                    </a:lnTo>
                    <a:lnTo>
                      <a:pt x="2100" y="562071"/>
                    </a:lnTo>
                    <a:lnTo>
                      <a:pt x="0" y="515112"/>
                    </a:lnTo>
                  </a:path>
                </a:pathLst>
              </a:custGeom>
              <a:ln w="1066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96" name="object 87">
                <a:extLst>
                  <a:ext uri="{FF2B5EF4-FFF2-40B4-BE49-F238E27FC236}">
                    <a16:creationId xmlns:a16="http://schemas.microsoft.com/office/drawing/2014/main" id="{E0F436CC-63F0-A699-C4B4-2E636D05920A}"/>
                  </a:ext>
                </a:extLst>
              </p:cNvPr>
              <p:cNvPicPr/>
              <p:nvPr/>
            </p:nvPicPr>
            <p:blipFill>
              <a:blip r:embed="rId35" cstate="print"/>
              <a:stretch>
                <a:fillRect/>
              </a:stretch>
            </p:blipFill>
            <p:spPr>
              <a:xfrm>
                <a:off x="512063" y="4750308"/>
                <a:ext cx="7397496" cy="512063"/>
              </a:xfrm>
              <a:prstGeom prst="rect">
                <a:avLst/>
              </a:prstGeom>
            </p:spPr>
          </p:pic>
        </p:grpSp>
      </p:grpSp>
      <p:sp>
        <p:nvSpPr>
          <p:cNvPr id="97" name="object 88">
            <a:extLst>
              <a:ext uri="{FF2B5EF4-FFF2-40B4-BE49-F238E27FC236}">
                <a16:creationId xmlns:a16="http://schemas.microsoft.com/office/drawing/2014/main" id="{FCC4ED53-FBC2-7BD7-787C-5FA3B2115832}"/>
              </a:ext>
            </a:extLst>
          </p:cNvPr>
          <p:cNvSpPr txBox="1"/>
          <p:nvPr/>
        </p:nvSpPr>
        <p:spPr>
          <a:xfrm>
            <a:off x="10276324" y="6562124"/>
            <a:ext cx="151130" cy="1543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05"/>
              </a:lnSpc>
            </a:pPr>
            <a:endParaRPr sz="115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1E6ECB9-2EA0-35DF-29EA-A897A513352C}"/>
              </a:ext>
            </a:extLst>
          </p:cNvPr>
          <p:cNvSpPr/>
          <p:nvPr/>
        </p:nvSpPr>
        <p:spPr>
          <a:xfrm>
            <a:off x="10435997" y="4608441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_horizontalni.png">
            <a:extLst>
              <a:ext uri="{FF2B5EF4-FFF2-40B4-BE49-F238E27FC236}">
                <a16:creationId xmlns:a16="http://schemas.microsoft.com/office/drawing/2014/main" id="{66B986D3-175D-58C4-9716-8FACC1690639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76473" y="6179631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126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>
            <a:extLst>
              <a:ext uri="{FF2B5EF4-FFF2-40B4-BE49-F238E27FC236}">
                <a16:creationId xmlns:a16="http://schemas.microsoft.com/office/drawing/2014/main" id="{F4F3B6A1-C326-EFED-B5DB-45F128A0F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113613" y="4560924"/>
            <a:ext cx="1469953" cy="3124200"/>
          </a:xfrm>
          <a:prstGeom prst="rect">
            <a:avLst/>
          </a:prstGeom>
        </p:spPr>
      </p:pic>
      <p:sp>
        <p:nvSpPr>
          <p:cNvPr id="97" name="object 88">
            <a:extLst>
              <a:ext uri="{FF2B5EF4-FFF2-40B4-BE49-F238E27FC236}">
                <a16:creationId xmlns:a16="http://schemas.microsoft.com/office/drawing/2014/main" id="{FCC4ED53-FBC2-7BD7-787C-5FA3B2115832}"/>
              </a:ext>
            </a:extLst>
          </p:cNvPr>
          <p:cNvSpPr txBox="1"/>
          <p:nvPr/>
        </p:nvSpPr>
        <p:spPr>
          <a:xfrm>
            <a:off x="10276324" y="6562124"/>
            <a:ext cx="151130" cy="1543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05"/>
              </a:lnSpc>
            </a:pPr>
            <a:endParaRPr sz="115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1E6ECB9-2EA0-35DF-29EA-A897A513352C}"/>
              </a:ext>
            </a:extLst>
          </p:cNvPr>
          <p:cNvSpPr/>
          <p:nvPr/>
        </p:nvSpPr>
        <p:spPr>
          <a:xfrm>
            <a:off x="10435997" y="4608441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_horizontalni.png">
            <a:extLst>
              <a:ext uri="{FF2B5EF4-FFF2-40B4-BE49-F238E27FC236}">
                <a16:creationId xmlns:a16="http://schemas.microsoft.com/office/drawing/2014/main" id="{66B986D3-175D-58C4-9716-8FACC1690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73" y="6179631"/>
            <a:ext cx="2057399" cy="533340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1D7B8A97-D0B5-621E-CB61-B1F9A5EC89EB}"/>
              </a:ext>
            </a:extLst>
          </p:cNvPr>
          <p:cNvSpPr txBox="1"/>
          <p:nvPr/>
        </p:nvSpPr>
        <p:spPr>
          <a:xfrm>
            <a:off x="2624894" y="2222882"/>
            <a:ext cx="666159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6600" b="1" dirty="0">
                <a:ln w="10160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</a:rPr>
              <a:t>Hvala na pažnji!</a:t>
            </a:r>
          </a:p>
          <a:p>
            <a:pPr algn="ctr"/>
            <a:r>
              <a:rPr lang="hr-HR" sz="3200" b="1" dirty="0">
                <a:ln w="10160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</a:rPr>
              <a:t>www.fzoeu.hr</a:t>
            </a:r>
          </a:p>
        </p:txBody>
      </p:sp>
    </p:spTree>
    <p:extLst>
      <p:ext uri="{BB962C8B-B14F-4D97-AF65-F5344CB8AC3E}">
        <p14:creationId xmlns:p14="http://schemas.microsoft.com/office/powerpoint/2010/main" val="3868996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3" y="6179631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6771" y="198946"/>
            <a:ext cx="11875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>
                <a:solidFill>
                  <a:srgbClr val="078240"/>
                </a:solidFill>
              </a:rPr>
              <a:t>Javni poziv za sufinanciranje poticanja mjera odvojenog sakupljanja otpada</a:t>
            </a:r>
          </a:p>
          <a:p>
            <a:r>
              <a:rPr lang="hr-HR" sz="2400" dirty="0">
                <a:solidFill>
                  <a:srgbClr val="FF0000"/>
                </a:solidFill>
              </a:rPr>
              <a:t>– objavljeno u travnju  </a:t>
            </a:r>
          </a:p>
        </p:txBody>
      </p:sp>
      <p:pic>
        <p:nvPicPr>
          <p:cNvPr id="9" name="Picture 3" descr="znak_fotka_plavo_zeleno_dorada.psd">
            <a:extLst>
              <a:ext uri="{FF2B5EF4-FFF2-40B4-BE49-F238E27FC236}">
                <a16:creationId xmlns:a16="http://schemas.microsoft.com/office/drawing/2014/main" id="{F78B20A5-DB93-4F41-956E-CB0EAA7FD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113613" y="4560924"/>
            <a:ext cx="1469953" cy="3124200"/>
          </a:xfrm>
          <a:prstGeom prst="rect">
            <a:avLst/>
          </a:prstGeom>
        </p:spPr>
      </p:pic>
      <p:sp>
        <p:nvSpPr>
          <p:cNvPr id="11" name="Oval 4">
            <a:extLst>
              <a:ext uri="{FF2B5EF4-FFF2-40B4-BE49-F238E27FC236}">
                <a16:creationId xmlns:a16="http://schemas.microsoft.com/office/drawing/2014/main" id="{7F490916-459F-4BD9-8447-4AD7895515DA}"/>
              </a:ext>
            </a:extLst>
          </p:cNvPr>
          <p:cNvSpPr/>
          <p:nvPr/>
        </p:nvSpPr>
        <p:spPr>
          <a:xfrm>
            <a:off x="10435997" y="4608441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3">
            <a:extLst>
              <a:ext uri="{FF2B5EF4-FFF2-40B4-BE49-F238E27FC236}">
                <a16:creationId xmlns:a16="http://schemas.microsoft.com/office/drawing/2014/main" id="{1467B601-F96E-477C-98CE-14C90872FEC7}"/>
              </a:ext>
            </a:extLst>
          </p:cNvPr>
          <p:cNvGrpSpPr/>
          <p:nvPr/>
        </p:nvGrpSpPr>
        <p:grpSpPr>
          <a:xfrm>
            <a:off x="4435515" y="1612027"/>
            <a:ext cx="3428041" cy="1883270"/>
            <a:chOff x="4825572" y="1903543"/>
            <a:chExt cx="2901809" cy="1847828"/>
          </a:xfrm>
        </p:grpSpPr>
        <p:sp>
          <p:nvSpPr>
            <p:cNvPr id="73" name="Rectangle: Rounded Corners 1">
              <a:extLst>
                <a:ext uri="{FF2B5EF4-FFF2-40B4-BE49-F238E27FC236}">
                  <a16:creationId xmlns:a16="http://schemas.microsoft.com/office/drawing/2014/main" id="{216A1E4B-815A-4448-8A0E-3B07EC39A111}"/>
                </a:ext>
              </a:extLst>
            </p:cNvPr>
            <p:cNvSpPr/>
            <p:nvPr/>
          </p:nvSpPr>
          <p:spPr>
            <a:xfrm>
              <a:off x="4825572" y="1903543"/>
              <a:ext cx="2901809" cy="1847828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4" name="Straight Connector 36">
              <a:extLst>
                <a:ext uri="{FF2B5EF4-FFF2-40B4-BE49-F238E27FC236}">
                  <a16:creationId xmlns:a16="http://schemas.microsoft.com/office/drawing/2014/main" id="{218B9038-2206-4EE1-BD20-0766014A6E5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41">
              <a:extLst>
                <a:ext uri="{FF2B5EF4-FFF2-40B4-BE49-F238E27FC236}">
                  <a16:creationId xmlns:a16="http://schemas.microsoft.com/office/drawing/2014/main" id="{7D077136-0B4A-4116-A19D-34AE849B8DD1}"/>
                </a:ext>
              </a:extLst>
            </p:cNvPr>
            <p:cNvSpPr/>
            <p:nvPr/>
          </p:nvSpPr>
          <p:spPr>
            <a:xfrm>
              <a:off x="5122300" y="2423276"/>
              <a:ext cx="2445145" cy="114754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1400" dirty="0">
                  <a:solidFill>
                    <a:srgbClr val="6D6E70"/>
                  </a:solidFill>
                </a:rPr>
                <a:t>Sufinanciranje </a:t>
              </a:r>
            </a:p>
            <a:p>
              <a:pPr marL="285750" marR="0" lvl="0" indent="-2857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hr-HR" sz="1400" dirty="0">
                  <a:solidFill>
                    <a:srgbClr val="6D6E70"/>
                  </a:solidFill>
                </a:rPr>
                <a:t>komunalne opreme</a:t>
              </a:r>
            </a:p>
            <a:p>
              <a:pPr marL="285750" marR="0" lvl="0" indent="-2857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hr-HR" sz="1400" dirty="0">
                  <a:solidFill>
                    <a:srgbClr val="6D6E70"/>
                  </a:solidFill>
                </a:rPr>
                <a:t>uređaja</a:t>
              </a:r>
            </a:p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hr-HR" sz="1400" dirty="0">
                  <a:solidFill>
                    <a:srgbClr val="6D6E70"/>
                  </a:solidFill>
                </a:rPr>
                <a:t>u svrhu poticanja odvojenog sakupljanja otpada i recikliranja</a:t>
              </a:r>
              <a:endPara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76" name="Rectangle 42">
              <a:extLst>
                <a:ext uri="{FF2B5EF4-FFF2-40B4-BE49-F238E27FC236}">
                  <a16:creationId xmlns:a16="http://schemas.microsoft.com/office/drawing/2014/main" id="{9F275C1C-11EE-4684-9E97-D18518AA795D}"/>
                </a:ext>
              </a:extLst>
            </p:cNvPr>
            <p:cNvSpPr/>
            <p:nvPr/>
          </p:nvSpPr>
          <p:spPr>
            <a:xfrm>
              <a:off x="5129899" y="1980136"/>
              <a:ext cx="2293154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Predmet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77" name="Group 151">
            <a:extLst>
              <a:ext uri="{FF2B5EF4-FFF2-40B4-BE49-F238E27FC236}">
                <a16:creationId xmlns:a16="http://schemas.microsoft.com/office/drawing/2014/main" id="{9DFE9002-5969-4900-9C9E-79975A292A0F}"/>
              </a:ext>
            </a:extLst>
          </p:cNvPr>
          <p:cNvGrpSpPr/>
          <p:nvPr/>
        </p:nvGrpSpPr>
        <p:grpSpPr>
          <a:xfrm>
            <a:off x="4421654" y="3694764"/>
            <a:ext cx="3388891" cy="1706937"/>
            <a:chOff x="4825572" y="1903543"/>
            <a:chExt cx="2901809" cy="1552571"/>
          </a:xfrm>
        </p:grpSpPr>
        <p:sp>
          <p:nvSpPr>
            <p:cNvPr id="78" name="Rectangle: Rounded Corners 152">
              <a:extLst>
                <a:ext uri="{FF2B5EF4-FFF2-40B4-BE49-F238E27FC236}">
                  <a16:creationId xmlns:a16="http://schemas.microsoft.com/office/drawing/2014/main" id="{F1E4B239-5F05-487F-A016-72884D63390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9" name="Straight Connector 153">
              <a:extLst>
                <a:ext uri="{FF2B5EF4-FFF2-40B4-BE49-F238E27FC236}">
                  <a16:creationId xmlns:a16="http://schemas.microsoft.com/office/drawing/2014/main" id="{9978A488-FB5C-4776-B6D6-D8B5AE85E85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154">
              <a:extLst>
                <a:ext uri="{FF2B5EF4-FFF2-40B4-BE49-F238E27FC236}">
                  <a16:creationId xmlns:a16="http://schemas.microsoft.com/office/drawing/2014/main" id="{0207F7D4-E23C-4BEF-BC7F-0F528422A70D}"/>
                </a:ext>
              </a:extLst>
            </p:cNvPr>
            <p:cNvSpPr/>
            <p:nvPr/>
          </p:nvSpPr>
          <p:spPr>
            <a:xfrm>
              <a:off x="5079761" y="2621658"/>
              <a:ext cx="2442367" cy="27994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Maksimalno </a:t>
              </a:r>
              <a:r>
                <a:rPr kumimoji="0" lang="hr-H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do 150.000 eura</a:t>
              </a: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1" name="Rectangle 155">
              <a:extLst>
                <a:ext uri="{FF2B5EF4-FFF2-40B4-BE49-F238E27FC236}">
                  <a16:creationId xmlns:a16="http://schemas.microsoft.com/office/drawing/2014/main" id="{4E3F127C-7ABA-48BB-9897-90AE39F769AC}"/>
                </a:ext>
              </a:extLst>
            </p:cNvPr>
            <p:cNvSpPr/>
            <p:nvPr/>
          </p:nvSpPr>
          <p:spPr>
            <a:xfrm>
              <a:off x="5129899" y="1980136"/>
              <a:ext cx="2293154" cy="3079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Iznos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2" name="Group 156">
            <a:extLst>
              <a:ext uri="{FF2B5EF4-FFF2-40B4-BE49-F238E27FC236}">
                <a16:creationId xmlns:a16="http://schemas.microsoft.com/office/drawing/2014/main" id="{1104E833-4D7E-41CB-BD22-5E534927B33D}"/>
              </a:ext>
            </a:extLst>
          </p:cNvPr>
          <p:cNvGrpSpPr/>
          <p:nvPr/>
        </p:nvGrpSpPr>
        <p:grpSpPr>
          <a:xfrm>
            <a:off x="8292692" y="3700163"/>
            <a:ext cx="3407189" cy="1710081"/>
            <a:chOff x="4825572" y="1903543"/>
            <a:chExt cx="2901809" cy="1552571"/>
          </a:xfrm>
        </p:grpSpPr>
        <p:sp>
          <p:nvSpPr>
            <p:cNvPr id="83" name="Rectangle: Rounded Corners 157">
              <a:extLst>
                <a:ext uri="{FF2B5EF4-FFF2-40B4-BE49-F238E27FC236}">
                  <a16:creationId xmlns:a16="http://schemas.microsoft.com/office/drawing/2014/main" id="{E05957AB-E457-4563-B67A-D3173839BAC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4" name="Straight Connector 158">
              <a:extLst>
                <a:ext uri="{FF2B5EF4-FFF2-40B4-BE49-F238E27FC236}">
                  <a16:creationId xmlns:a16="http://schemas.microsoft.com/office/drawing/2014/main" id="{9CBE4D7A-1B11-43DD-BCF2-F2D635B4DD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3" y="1174280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159">
              <a:extLst>
                <a:ext uri="{FF2B5EF4-FFF2-40B4-BE49-F238E27FC236}">
                  <a16:creationId xmlns:a16="http://schemas.microsoft.com/office/drawing/2014/main" id="{98CF6260-8AA1-4D4C-B258-E236C92BEAB7}"/>
                </a:ext>
              </a:extLst>
            </p:cNvPr>
            <p:cNvSpPr/>
            <p:nvPr/>
          </p:nvSpPr>
          <p:spPr>
            <a:xfrm>
              <a:off x="5147468" y="2586796"/>
              <a:ext cx="2293154" cy="33531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b="1" dirty="0">
                  <a:solidFill>
                    <a:srgbClr val="6D6E70"/>
                  </a:solidFill>
                </a:rPr>
                <a:t>10 milijuna eura</a:t>
              </a:r>
              <a:endParaRPr kumimoji="0" lang="en-IN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6" name="Rectangle 160">
              <a:extLst>
                <a:ext uri="{FF2B5EF4-FFF2-40B4-BE49-F238E27FC236}">
                  <a16:creationId xmlns:a16="http://schemas.microsoft.com/office/drawing/2014/main" id="{3297F1F8-6A60-405B-ACD9-534338BD336D}"/>
                </a:ext>
              </a:extLst>
            </p:cNvPr>
            <p:cNvSpPr/>
            <p:nvPr/>
          </p:nvSpPr>
          <p:spPr>
            <a:xfrm>
              <a:off x="5129899" y="2007018"/>
              <a:ext cx="2293154" cy="30737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Vrijednost poziva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7" name="Group 146">
            <a:extLst>
              <a:ext uri="{FF2B5EF4-FFF2-40B4-BE49-F238E27FC236}">
                <a16:creationId xmlns:a16="http://schemas.microsoft.com/office/drawing/2014/main" id="{2AB47924-2933-45EC-9CC4-AA0D1EE8B694}"/>
              </a:ext>
            </a:extLst>
          </p:cNvPr>
          <p:cNvGrpSpPr/>
          <p:nvPr/>
        </p:nvGrpSpPr>
        <p:grpSpPr>
          <a:xfrm>
            <a:off x="8283442" y="1639549"/>
            <a:ext cx="3428041" cy="1970502"/>
            <a:chOff x="4825572" y="1903543"/>
            <a:chExt cx="2901809" cy="2354251"/>
          </a:xfrm>
        </p:grpSpPr>
        <p:sp>
          <p:nvSpPr>
            <p:cNvPr id="88" name="Rectangle: Rounded Corners 147">
              <a:extLst>
                <a:ext uri="{FF2B5EF4-FFF2-40B4-BE49-F238E27FC236}">
                  <a16:creationId xmlns:a16="http://schemas.microsoft.com/office/drawing/2014/main" id="{F7679AB6-7C5D-485A-ADEE-371B295E6A84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9" name="Straight Connector 148">
              <a:extLst>
                <a:ext uri="{FF2B5EF4-FFF2-40B4-BE49-F238E27FC236}">
                  <a16:creationId xmlns:a16="http://schemas.microsoft.com/office/drawing/2014/main" id="{F89AB09B-C172-48BD-AEDE-A75E0FD1754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2403" y="1266378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149">
              <a:extLst>
                <a:ext uri="{FF2B5EF4-FFF2-40B4-BE49-F238E27FC236}">
                  <a16:creationId xmlns:a16="http://schemas.microsoft.com/office/drawing/2014/main" id="{1456D567-D9F2-49B0-AF7F-F3AF33C458AB}"/>
                </a:ext>
              </a:extLst>
            </p:cNvPr>
            <p:cNvSpPr/>
            <p:nvPr/>
          </p:nvSpPr>
          <p:spPr>
            <a:xfrm>
              <a:off x="5173534" y="2603076"/>
              <a:ext cx="2255937" cy="165471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jedinice lokalne samouprave (40%, 60%, 80%), trgovačka društva i obrtnici koji obavljaju javnu uslugu (40%, 60%, 80% i Program de </a:t>
              </a:r>
              <a:r>
                <a:rPr lang="hr-HR" sz="1400" dirty="0" err="1">
                  <a:solidFill>
                    <a:srgbClr val="6D6E70"/>
                  </a:solidFill>
                </a:rPr>
                <a:t>minimis</a:t>
              </a:r>
              <a:r>
                <a:rPr lang="hr-HR" sz="1400" dirty="0">
                  <a:solidFill>
                    <a:srgbClr val="6D6E70"/>
                  </a:solidFill>
                </a:rPr>
                <a:t>)</a:t>
              </a:r>
              <a:br>
                <a:rPr lang="hr-HR" sz="1400" dirty="0">
                  <a:solidFill>
                    <a:srgbClr val="6D6E70"/>
                  </a:solidFill>
                </a:rPr>
              </a:br>
              <a:endParaRPr lang="hr-HR" sz="1400" dirty="0">
                <a:solidFill>
                  <a:srgbClr val="6D6E70"/>
                </a:solidFill>
              </a:endParaRPr>
            </a:p>
          </p:txBody>
        </p:sp>
        <p:sp>
          <p:nvSpPr>
            <p:cNvPr id="91" name="Rectangle 150">
              <a:extLst>
                <a:ext uri="{FF2B5EF4-FFF2-40B4-BE49-F238E27FC236}">
                  <a16:creationId xmlns:a16="http://schemas.microsoft.com/office/drawing/2014/main" id="{01E166A8-9E63-413D-A068-CA3C76F25FBF}"/>
                </a:ext>
              </a:extLst>
            </p:cNvPr>
            <p:cNvSpPr/>
            <p:nvPr/>
          </p:nvSpPr>
          <p:spPr>
            <a:xfrm>
              <a:off x="5129899" y="1980136"/>
              <a:ext cx="2293154" cy="4044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Potencijalni prijavitelji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150" name="Grupa 149">
            <a:extLst>
              <a:ext uri="{FF2B5EF4-FFF2-40B4-BE49-F238E27FC236}">
                <a16:creationId xmlns:a16="http://schemas.microsoft.com/office/drawing/2014/main" id="{C5BD728E-2AFE-4427-B58A-3B58A30FD12A}"/>
              </a:ext>
            </a:extLst>
          </p:cNvPr>
          <p:cNvGrpSpPr/>
          <p:nvPr/>
        </p:nvGrpSpPr>
        <p:grpSpPr>
          <a:xfrm>
            <a:off x="7921222" y="4278958"/>
            <a:ext cx="728799" cy="718694"/>
            <a:chOff x="3171776" y="4571533"/>
            <a:chExt cx="813028" cy="791195"/>
          </a:xfrm>
        </p:grpSpPr>
        <p:sp>
          <p:nvSpPr>
            <p:cNvPr id="151" name="Dijagram toka: Poveznik 150">
              <a:extLst>
                <a:ext uri="{FF2B5EF4-FFF2-40B4-BE49-F238E27FC236}">
                  <a16:creationId xmlns:a16="http://schemas.microsoft.com/office/drawing/2014/main" id="{7E770C96-2711-4F97-AE76-3D11CCFAFD00}"/>
                </a:ext>
              </a:extLst>
            </p:cNvPr>
            <p:cNvSpPr/>
            <p:nvPr/>
          </p:nvSpPr>
          <p:spPr>
            <a:xfrm>
              <a:off x="3171776" y="4571533"/>
              <a:ext cx="813028" cy="791195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52" name="Dijagram toka: Poveznik 151">
              <a:extLst>
                <a:ext uri="{FF2B5EF4-FFF2-40B4-BE49-F238E27FC236}">
                  <a16:creationId xmlns:a16="http://schemas.microsoft.com/office/drawing/2014/main" id="{8359A419-2C2E-4803-AD82-DAD46CBCB07D}"/>
                </a:ext>
              </a:extLst>
            </p:cNvPr>
            <p:cNvSpPr/>
            <p:nvPr/>
          </p:nvSpPr>
          <p:spPr>
            <a:xfrm>
              <a:off x="3266281" y="4662243"/>
              <a:ext cx="624019" cy="611537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159" name="Grupa 158">
            <a:extLst>
              <a:ext uri="{FF2B5EF4-FFF2-40B4-BE49-F238E27FC236}">
                <a16:creationId xmlns:a16="http://schemas.microsoft.com/office/drawing/2014/main" id="{1987896D-952B-4998-A78D-93CAFAE457EC}"/>
              </a:ext>
            </a:extLst>
          </p:cNvPr>
          <p:cNvGrpSpPr/>
          <p:nvPr/>
        </p:nvGrpSpPr>
        <p:grpSpPr>
          <a:xfrm>
            <a:off x="4009289" y="2209102"/>
            <a:ext cx="728799" cy="718694"/>
            <a:chOff x="4009289" y="2209102"/>
            <a:chExt cx="728799" cy="718694"/>
          </a:xfrm>
        </p:grpSpPr>
        <p:grpSp>
          <p:nvGrpSpPr>
            <p:cNvPr id="4" name="Grupa 3">
              <a:extLst>
                <a:ext uri="{FF2B5EF4-FFF2-40B4-BE49-F238E27FC236}">
                  <a16:creationId xmlns:a16="http://schemas.microsoft.com/office/drawing/2014/main" id="{843DCFAF-8769-4E2E-9206-0C0A3C31E529}"/>
                </a:ext>
              </a:extLst>
            </p:cNvPr>
            <p:cNvGrpSpPr/>
            <p:nvPr/>
          </p:nvGrpSpPr>
          <p:grpSpPr>
            <a:xfrm>
              <a:off x="4009289" y="2209102"/>
              <a:ext cx="728799" cy="718694"/>
              <a:chOff x="3171776" y="4571533"/>
              <a:chExt cx="813028" cy="791195"/>
            </a:xfrm>
          </p:grpSpPr>
          <p:sp>
            <p:nvSpPr>
              <p:cNvPr id="143" name="Dijagram toka: Poveznik 142">
                <a:extLst>
                  <a:ext uri="{FF2B5EF4-FFF2-40B4-BE49-F238E27FC236}">
                    <a16:creationId xmlns:a16="http://schemas.microsoft.com/office/drawing/2014/main" id="{6366121C-E438-4532-B97B-A1A38A25F264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" name="Dijagram toka: Poveznik 1">
                <a:extLst>
                  <a:ext uri="{FF2B5EF4-FFF2-40B4-BE49-F238E27FC236}">
                    <a16:creationId xmlns:a16="http://schemas.microsoft.com/office/drawing/2014/main" id="{45B8C11C-39D8-41D6-AB24-C2A6BC72AA0A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7" name="Grafika 6" descr="Fast Forward outline">
              <a:extLst>
                <a:ext uri="{FF2B5EF4-FFF2-40B4-BE49-F238E27FC236}">
                  <a16:creationId xmlns:a16="http://schemas.microsoft.com/office/drawing/2014/main" id="{F33D6F2F-38F6-4B73-8938-E5D20A9D3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22639" y="2301953"/>
              <a:ext cx="528899" cy="528899"/>
            </a:xfrm>
            <a:prstGeom prst="rect">
              <a:avLst/>
            </a:prstGeom>
          </p:spPr>
        </p:pic>
      </p:grpSp>
      <p:grpSp>
        <p:nvGrpSpPr>
          <p:cNvPr id="158" name="Grupa 157">
            <a:extLst>
              <a:ext uri="{FF2B5EF4-FFF2-40B4-BE49-F238E27FC236}">
                <a16:creationId xmlns:a16="http://schemas.microsoft.com/office/drawing/2014/main" id="{FE64933B-4F93-4B6D-AB11-A4068C5F0B49}"/>
              </a:ext>
            </a:extLst>
          </p:cNvPr>
          <p:cNvGrpSpPr/>
          <p:nvPr/>
        </p:nvGrpSpPr>
        <p:grpSpPr>
          <a:xfrm>
            <a:off x="7934180" y="2219555"/>
            <a:ext cx="728799" cy="718694"/>
            <a:chOff x="7934180" y="2219555"/>
            <a:chExt cx="728799" cy="718694"/>
          </a:xfrm>
        </p:grpSpPr>
        <p:grpSp>
          <p:nvGrpSpPr>
            <p:cNvPr id="147" name="Grupa 146">
              <a:extLst>
                <a:ext uri="{FF2B5EF4-FFF2-40B4-BE49-F238E27FC236}">
                  <a16:creationId xmlns:a16="http://schemas.microsoft.com/office/drawing/2014/main" id="{9D4AFE4E-5B7F-4D31-B75B-CA390BDF1434}"/>
                </a:ext>
              </a:extLst>
            </p:cNvPr>
            <p:cNvGrpSpPr/>
            <p:nvPr/>
          </p:nvGrpSpPr>
          <p:grpSpPr>
            <a:xfrm>
              <a:off x="7934180" y="2219555"/>
              <a:ext cx="728799" cy="718694"/>
              <a:chOff x="3171776" y="4571533"/>
              <a:chExt cx="813028" cy="791195"/>
            </a:xfrm>
          </p:grpSpPr>
          <p:sp>
            <p:nvSpPr>
              <p:cNvPr id="148" name="Dijagram toka: Poveznik 147">
                <a:extLst>
                  <a:ext uri="{FF2B5EF4-FFF2-40B4-BE49-F238E27FC236}">
                    <a16:creationId xmlns:a16="http://schemas.microsoft.com/office/drawing/2014/main" id="{8E10A60B-688E-4222-8A00-270D6A81AD7D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9" name="Dijagram toka: Poveznik 148">
                <a:extLst>
                  <a:ext uri="{FF2B5EF4-FFF2-40B4-BE49-F238E27FC236}">
                    <a16:creationId xmlns:a16="http://schemas.microsoft.com/office/drawing/2014/main" id="{D0E8C1BE-98E4-499D-88E3-AAB152F2E797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4" name="Grafika 153" descr="Users with solid fill">
              <a:extLst>
                <a:ext uri="{FF2B5EF4-FFF2-40B4-BE49-F238E27FC236}">
                  <a16:creationId xmlns:a16="http://schemas.microsoft.com/office/drawing/2014/main" id="{03F7F799-8DF9-422C-A7BD-27E83A19A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49209" y="2378533"/>
              <a:ext cx="468466" cy="468466"/>
            </a:xfrm>
            <a:prstGeom prst="rect">
              <a:avLst/>
            </a:prstGeom>
          </p:spPr>
        </p:pic>
      </p:grpSp>
      <p:grpSp>
        <p:nvGrpSpPr>
          <p:cNvPr id="157" name="Grupa 156">
            <a:extLst>
              <a:ext uri="{FF2B5EF4-FFF2-40B4-BE49-F238E27FC236}">
                <a16:creationId xmlns:a16="http://schemas.microsoft.com/office/drawing/2014/main" id="{5A5CA612-3E97-4E49-BC39-5919DA58469E}"/>
              </a:ext>
            </a:extLst>
          </p:cNvPr>
          <p:cNvGrpSpPr/>
          <p:nvPr/>
        </p:nvGrpSpPr>
        <p:grpSpPr>
          <a:xfrm>
            <a:off x="4057254" y="4163571"/>
            <a:ext cx="728799" cy="718694"/>
            <a:chOff x="4057254" y="4163571"/>
            <a:chExt cx="728799" cy="718694"/>
          </a:xfrm>
        </p:grpSpPr>
        <p:grpSp>
          <p:nvGrpSpPr>
            <p:cNvPr id="144" name="Grupa 143">
              <a:extLst>
                <a:ext uri="{FF2B5EF4-FFF2-40B4-BE49-F238E27FC236}">
                  <a16:creationId xmlns:a16="http://schemas.microsoft.com/office/drawing/2014/main" id="{84B8A85A-8CAD-4368-A32C-30F9FF2E40DF}"/>
                </a:ext>
              </a:extLst>
            </p:cNvPr>
            <p:cNvGrpSpPr/>
            <p:nvPr/>
          </p:nvGrpSpPr>
          <p:grpSpPr>
            <a:xfrm>
              <a:off x="4057254" y="4163571"/>
              <a:ext cx="728799" cy="718694"/>
              <a:chOff x="3171776" y="4571533"/>
              <a:chExt cx="813028" cy="791195"/>
            </a:xfrm>
          </p:grpSpPr>
          <p:sp>
            <p:nvSpPr>
              <p:cNvPr id="145" name="Dijagram toka: Poveznik 144">
                <a:extLst>
                  <a:ext uri="{FF2B5EF4-FFF2-40B4-BE49-F238E27FC236}">
                    <a16:creationId xmlns:a16="http://schemas.microsoft.com/office/drawing/2014/main" id="{527D2F18-43A6-4F1F-AC77-18327A6CA9C2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6" name="Dijagram toka: Poveznik 145">
                <a:extLst>
                  <a:ext uri="{FF2B5EF4-FFF2-40B4-BE49-F238E27FC236}">
                    <a16:creationId xmlns:a16="http://schemas.microsoft.com/office/drawing/2014/main" id="{93BE73EA-8D98-42F9-B59B-C07EC52AC19F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6" name="Grafika 155" descr="Coins outline">
              <a:extLst>
                <a:ext uri="{FF2B5EF4-FFF2-40B4-BE49-F238E27FC236}">
                  <a16:creationId xmlns:a16="http://schemas.microsoft.com/office/drawing/2014/main" id="{2C7AC466-CBAF-4DF8-8F1B-5ADE2EB0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05237" y="4347015"/>
              <a:ext cx="406918" cy="406918"/>
            </a:xfrm>
            <a:prstGeom prst="rect">
              <a:avLst/>
            </a:prstGeom>
          </p:spPr>
        </p:pic>
      </p:grpSp>
      <p:pic>
        <p:nvPicPr>
          <p:cNvPr id="161" name="Grafika 160" descr="Piggy Bank outline">
            <a:extLst>
              <a:ext uri="{FF2B5EF4-FFF2-40B4-BE49-F238E27FC236}">
                <a16:creationId xmlns:a16="http://schemas.microsoft.com/office/drawing/2014/main" id="{82E0A90A-3744-4F09-AAE7-6E2B7DE8D6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56434" y="4412603"/>
            <a:ext cx="469661" cy="46966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657C0E85-BB51-860A-010A-939EC82DD78B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96307" y="3830528"/>
            <a:ext cx="4383245" cy="2506758"/>
          </a:xfrm>
          <a:prstGeom prst="rect">
            <a:avLst/>
          </a:prstGeom>
        </p:spPr>
      </p:pic>
      <p:pic>
        <p:nvPicPr>
          <p:cNvPr id="5" name="Slika 4" descr="Slika na kojoj se prikazuje tekst, nekoliko&#10;&#10;Opis je automatski generiran">
            <a:extLst>
              <a:ext uri="{FF2B5EF4-FFF2-40B4-BE49-F238E27FC236}">
                <a16:creationId xmlns:a16="http://schemas.microsoft.com/office/drawing/2014/main" id="{6ED794EF-3C73-4B0B-9AA5-17DD080F732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3" y="1911169"/>
            <a:ext cx="2644034" cy="264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35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3" y="6179631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6771" y="198946"/>
            <a:ext cx="119952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>
                <a:solidFill>
                  <a:srgbClr val="078240"/>
                </a:solidFill>
              </a:rPr>
              <a:t>Javni poziv za neposredno sufinanciranje provođenje </a:t>
            </a:r>
            <a:r>
              <a:rPr lang="hr-HR" sz="3000" dirty="0" err="1">
                <a:solidFill>
                  <a:srgbClr val="078240"/>
                </a:solidFill>
              </a:rPr>
              <a:t>izobrazno</a:t>
            </a:r>
            <a:r>
              <a:rPr lang="hr-HR" sz="3000" dirty="0">
                <a:solidFill>
                  <a:srgbClr val="078240"/>
                </a:solidFill>
              </a:rPr>
              <a:t>-informativnih aktivnosti o gospodarenju otpadom </a:t>
            </a:r>
          </a:p>
          <a:p>
            <a:r>
              <a:rPr lang="hr-HR" sz="2400" dirty="0">
                <a:solidFill>
                  <a:srgbClr val="FF0000"/>
                </a:solidFill>
              </a:rPr>
              <a:t>– objavljeno u travnju  </a:t>
            </a:r>
            <a:endParaRPr lang="hr-HR" sz="2400" dirty="0">
              <a:solidFill>
                <a:srgbClr val="078240"/>
              </a:solidFill>
            </a:endParaRPr>
          </a:p>
        </p:txBody>
      </p:sp>
      <p:pic>
        <p:nvPicPr>
          <p:cNvPr id="9" name="Picture 3" descr="znak_fotka_plavo_zeleno_dorada.psd">
            <a:extLst>
              <a:ext uri="{FF2B5EF4-FFF2-40B4-BE49-F238E27FC236}">
                <a16:creationId xmlns:a16="http://schemas.microsoft.com/office/drawing/2014/main" id="{F78B20A5-DB93-4F41-956E-CB0EAA7FD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113613" y="4560924"/>
            <a:ext cx="1469953" cy="3124200"/>
          </a:xfrm>
          <a:prstGeom prst="rect">
            <a:avLst/>
          </a:prstGeom>
        </p:spPr>
      </p:pic>
      <p:sp>
        <p:nvSpPr>
          <p:cNvPr id="11" name="Oval 4">
            <a:extLst>
              <a:ext uri="{FF2B5EF4-FFF2-40B4-BE49-F238E27FC236}">
                <a16:creationId xmlns:a16="http://schemas.microsoft.com/office/drawing/2014/main" id="{7F490916-459F-4BD9-8447-4AD7895515DA}"/>
              </a:ext>
            </a:extLst>
          </p:cNvPr>
          <p:cNvSpPr/>
          <p:nvPr/>
        </p:nvSpPr>
        <p:spPr>
          <a:xfrm>
            <a:off x="10435997" y="4608441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3">
            <a:extLst>
              <a:ext uri="{FF2B5EF4-FFF2-40B4-BE49-F238E27FC236}">
                <a16:creationId xmlns:a16="http://schemas.microsoft.com/office/drawing/2014/main" id="{1467B601-F96E-477C-98CE-14C90872FEC7}"/>
              </a:ext>
            </a:extLst>
          </p:cNvPr>
          <p:cNvGrpSpPr/>
          <p:nvPr/>
        </p:nvGrpSpPr>
        <p:grpSpPr>
          <a:xfrm>
            <a:off x="4252280" y="1612027"/>
            <a:ext cx="3611276" cy="1883269"/>
            <a:chOff x="4670465" y="1903543"/>
            <a:chExt cx="3056916" cy="1847828"/>
          </a:xfrm>
        </p:grpSpPr>
        <p:sp>
          <p:nvSpPr>
            <p:cNvPr id="73" name="Rectangle: Rounded Corners 1">
              <a:extLst>
                <a:ext uri="{FF2B5EF4-FFF2-40B4-BE49-F238E27FC236}">
                  <a16:creationId xmlns:a16="http://schemas.microsoft.com/office/drawing/2014/main" id="{216A1E4B-815A-4448-8A0E-3B07EC39A111}"/>
                </a:ext>
              </a:extLst>
            </p:cNvPr>
            <p:cNvSpPr/>
            <p:nvPr/>
          </p:nvSpPr>
          <p:spPr>
            <a:xfrm>
              <a:off x="4825572" y="1903543"/>
              <a:ext cx="2901809" cy="1847828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4" name="Straight Connector 36">
              <a:extLst>
                <a:ext uri="{FF2B5EF4-FFF2-40B4-BE49-F238E27FC236}">
                  <a16:creationId xmlns:a16="http://schemas.microsoft.com/office/drawing/2014/main" id="{218B9038-2206-4EE1-BD20-0766014A6E5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41">
              <a:extLst>
                <a:ext uri="{FF2B5EF4-FFF2-40B4-BE49-F238E27FC236}">
                  <a16:creationId xmlns:a16="http://schemas.microsoft.com/office/drawing/2014/main" id="{7D077136-0B4A-4116-A19D-34AE849B8DD1}"/>
                </a:ext>
              </a:extLst>
            </p:cNvPr>
            <p:cNvSpPr/>
            <p:nvPr/>
          </p:nvSpPr>
          <p:spPr>
            <a:xfrm>
              <a:off x="4670465" y="2423624"/>
              <a:ext cx="3012042" cy="93615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hr-HR" sz="1400" dirty="0">
                  <a:solidFill>
                    <a:srgbClr val="6D6E70"/>
                  </a:solidFill>
                </a:rPr>
                <a:t>edukacija građana o odvojenom sakupljanju otpada i kružnom gospodarstvu</a:t>
              </a:r>
            </a:p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hr-HR" sz="1400" dirty="0">
                  <a:solidFill>
                    <a:srgbClr val="6D6E70"/>
                  </a:solidFill>
                </a:rPr>
                <a:t>edukacija komunalnih redara</a:t>
              </a:r>
              <a:endPara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76" name="Rectangle 42">
              <a:extLst>
                <a:ext uri="{FF2B5EF4-FFF2-40B4-BE49-F238E27FC236}">
                  <a16:creationId xmlns:a16="http://schemas.microsoft.com/office/drawing/2014/main" id="{9F275C1C-11EE-4684-9E97-D18518AA795D}"/>
                </a:ext>
              </a:extLst>
            </p:cNvPr>
            <p:cNvSpPr/>
            <p:nvPr/>
          </p:nvSpPr>
          <p:spPr>
            <a:xfrm>
              <a:off x="5129899" y="1980136"/>
              <a:ext cx="2293154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Predmet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77" name="Group 151">
            <a:extLst>
              <a:ext uri="{FF2B5EF4-FFF2-40B4-BE49-F238E27FC236}">
                <a16:creationId xmlns:a16="http://schemas.microsoft.com/office/drawing/2014/main" id="{9DFE9002-5969-4900-9C9E-79975A292A0F}"/>
              </a:ext>
            </a:extLst>
          </p:cNvPr>
          <p:cNvGrpSpPr/>
          <p:nvPr/>
        </p:nvGrpSpPr>
        <p:grpSpPr>
          <a:xfrm>
            <a:off x="4421654" y="3694764"/>
            <a:ext cx="3388891" cy="1706937"/>
            <a:chOff x="4825572" y="1903543"/>
            <a:chExt cx="2901809" cy="1552571"/>
          </a:xfrm>
        </p:grpSpPr>
        <p:sp>
          <p:nvSpPr>
            <p:cNvPr id="78" name="Rectangle: Rounded Corners 152">
              <a:extLst>
                <a:ext uri="{FF2B5EF4-FFF2-40B4-BE49-F238E27FC236}">
                  <a16:creationId xmlns:a16="http://schemas.microsoft.com/office/drawing/2014/main" id="{F1E4B239-5F05-487F-A016-72884D63390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9" name="Straight Connector 153">
              <a:extLst>
                <a:ext uri="{FF2B5EF4-FFF2-40B4-BE49-F238E27FC236}">
                  <a16:creationId xmlns:a16="http://schemas.microsoft.com/office/drawing/2014/main" id="{9978A488-FB5C-4776-B6D6-D8B5AE85E85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154">
              <a:extLst>
                <a:ext uri="{FF2B5EF4-FFF2-40B4-BE49-F238E27FC236}">
                  <a16:creationId xmlns:a16="http://schemas.microsoft.com/office/drawing/2014/main" id="{0207F7D4-E23C-4BEF-BC7F-0F528422A70D}"/>
                </a:ext>
              </a:extLst>
            </p:cNvPr>
            <p:cNvSpPr/>
            <p:nvPr/>
          </p:nvSpPr>
          <p:spPr>
            <a:xfrm>
              <a:off x="5119234" y="2622150"/>
              <a:ext cx="2442367" cy="34992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endParaRPr lang="hr-HR" sz="500" dirty="0">
                <a:solidFill>
                  <a:srgbClr val="6D6E70"/>
                </a:solidFill>
              </a:endParaRPr>
            </a:p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Maksimalno </a:t>
              </a:r>
              <a:r>
                <a:rPr kumimoji="0" lang="hr-H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do 15.000 eura</a:t>
              </a: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1" name="Rectangle 155">
              <a:extLst>
                <a:ext uri="{FF2B5EF4-FFF2-40B4-BE49-F238E27FC236}">
                  <a16:creationId xmlns:a16="http://schemas.microsoft.com/office/drawing/2014/main" id="{4E3F127C-7ABA-48BB-9897-90AE39F769AC}"/>
                </a:ext>
              </a:extLst>
            </p:cNvPr>
            <p:cNvSpPr/>
            <p:nvPr/>
          </p:nvSpPr>
          <p:spPr>
            <a:xfrm>
              <a:off x="5129899" y="1980136"/>
              <a:ext cx="2293154" cy="3079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Iznos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2" name="Group 156">
            <a:extLst>
              <a:ext uri="{FF2B5EF4-FFF2-40B4-BE49-F238E27FC236}">
                <a16:creationId xmlns:a16="http://schemas.microsoft.com/office/drawing/2014/main" id="{1104E833-4D7E-41CB-BD22-5E534927B33D}"/>
              </a:ext>
            </a:extLst>
          </p:cNvPr>
          <p:cNvGrpSpPr/>
          <p:nvPr/>
        </p:nvGrpSpPr>
        <p:grpSpPr>
          <a:xfrm>
            <a:off x="8292692" y="3700163"/>
            <a:ext cx="3407189" cy="1710081"/>
            <a:chOff x="4825572" y="1903543"/>
            <a:chExt cx="2901809" cy="1552571"/>
          </a:xfrm>
        </p:grpSpPr>
        <p:sp>
          <p:nvSpPr>
            <p:cNvPr id="83" name="Rectangle: Rounded Corners 157">
              <a:extLst>
                <a:ext uri="{FF2B5EF4-FFF2-40B4-BE49-F238E27FC236}">
                  <a16:creationId xmlns:a16="http://schemas.microsoft.com/office/drawing/2014/main" id="{E05957AB-E457-4563-B67A-D3173839BAC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4" name="Straight Connector 158">
              <a:extLst>
                <a:ext uri="{FF2B5EF4-FFF2-40B4-BE49-F238E27FC236}">
                  <a16:creationId xmlns:a16="http://schemas.microsoft.com/office/drawing/2014/main" id="{9CBE4D7A-1B11-43DD-BCF2-F2D635B4DD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3" y="1174280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159">
              <a:extLst>
                <a:ext uri="{FF2B5EF4-FFF2-40B4-BE49-F238E27FC236}">
                  <a16:creationId xmlns:a16="http://schemas.microsoft.com/office/drawing/2014/main" id="{98CF6260-8AA1-4D4C-B258-E236C92BEAB7}"/>
                </a:ext>
              </a:extLst>
            </p:cNvPr>
            <p:cNvSpPr/>
            <p:nvPr/>
          </p:nvSpPr>
          <p:spPr>
            <a:xfrm>
              <a:off x="5129899" y="2582345"/>
              <a:ext cx="2293154" cy="33531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b="1" dirty="0">
                  <a:solidFill>
                    <a:srgbClr val="6D6E70"/>
                  </a:solidFill>
                </a:rPr>
                <a:t>1 milijun eura</a:t>
              </a:r>
              <a:endParaRPr kumimoji="0" lang="en-IN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6" name="Rectangle 160">
              <a:extLst>
                <a:ext uri="{FF2B5EF4-FFF2-40B4-BE49-F238E27FC236}">
                  <a16:creationId xmlns:a16="http://schemas.microsoft.com/office/drawing/2014/main" id="{3297F1F8-6A60-405B-ACD9-534338BD336D}"/>
                </a:ext>
              </a:extLst>
            </p:cNvPr>
            <p:cNvSpPr/>
            <p:nvPr/>
          </p:nvSpPr>
          <p:spPr>
            <a:xfrm>
              <a:off x="5129899" y="2007018"/>
              <a:ext cx="2293154" cy="30737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Vrijednost poziva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7" name="Group 146">
            <a:extLst>
              <a:ext uri="{FF2B5EF4-FFF2-40B4-BE49-F238E27FC236}">
                <a16:creationId xmlns:a16="http://schemas.microsoft.com/office/drawing/2014/main" id="{2AB47924-2933-45EC-9CC4-AA0D1EE8B694}"/>
              </a:ext>
            </a:extLst>
          </p:cNvPr>
          <p:cNvGrpSpPr/>
          <p:nvPr/>
        </p:nvGrpSpPr>
        <p:grpSpPr>
          <a:xfrm>
            <a:off x="8283442" y="1639549"/>
            <a:ext cx="3428041" cy="1883270"/>
            <a:chOff x="4825572" y="1903543"/>
            <a:chExt cx="2901809" cy="2250031"/>
          </a:xfrm>
        </p:grpSpPr>
        <p:sp>
          <p:nvSpPr>
            <p:cNvPr id="88" name="Rectangle: Rounded Corners 147">
              <a:extLst>
                <a:ext uri="{FF2B5EF4-FFF2-40B4-BE49-F238E27FC236}">
                  <a16:creationId xmlns:a16="http://schemas.microsoft.com/office/drawing/2014/main" id="{F7679AB6-7C5D-485A-ADEE-371B295E6A84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9" name="Straight Connector 148">
              <a:extLst>
                <a:ext uri="{FF2B5EF4-FFF2-40B4-BE49-F238E27FC236}">
                  <a16:creationId xmlns:a16="http://schemas.microsoft.com/office/drawing/2014/main" id="{F89AB09B-C172-48BD-AEDE-A75E0FD1754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2403" y="1266378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149">
              <a:extLst>
                <a:ext uri="{FF2B5EF4-FFF2-40B4-BE49-F238E27FC236}">
                  <a16:creationId xmlns:a16="http://schemas.microsoft.com/office/drawing/2014/main" id="{1456D567-D9F2-49B0-AF7F-F3AF33C458AB}"/>
                </a:ext>
              </a:extLst>
            </p:cNvPr>
            <p:cNvSpPr/>
            <p:nvPr/>
          </p:nvSpPr>
          <p:spPr>
            <a:xfrm>
              <a:off x="5129899" y="2627764"/>
              <a:ext cx="2255937" cy="62511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Jedinice lokalne i područne samouprave</a:t>
              </a:r>
            </a:p>
          </p:txBody>
        </p:sp>
        <p:sp>
          <p:nvSpPr>
            <p:cNvPr id="91" name="Rectangle 150">
              <a:extLst>
                <a:ext uri="{FF2B5EF4-FFF2-40B4-BE49-F238E27FC236}">
                  <a16:creationId xmlns:a16="http://schemas.microsoft.com/office/drawing/2014/main" id="{01E166A8-9E63-413D-A068-CA3C76F25FBF}"/>
                </a:ext>
              </a:extLst>
            </p:cNvPr>
            <p:cNvSpPr/>
            <p:nvPr/>
          </p:nvSpPr>
          <p:spPr>
            <a:xfrm>
              <a:off x="5129899" y="1980136"/>
              <a:ext cx="2293154" cy="4044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Potencijalni prijavitelji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150" name="Grupa 149">
            <a:extLst>
              <a:ext uri="{FF2B5EF4-FFF2-40B4-BE49-F238E27FC236}">
                <a16:creationId xmlns:a16="http://schemas.microsoft.com/office/drawing/2014/main" id="{C5BD728E-2AFE-4427-B58A-3B58A30FD12A}"/>
              </a:ext>
            </a:extLst>
          </p:cNvPr>
          <p:cNvGrpSpPr/>
          <p:nvPr/>
        </p:nvGrpSpPr>
        <p:grpSpPr>
          <a:xfrm>
            <a:off x="7921222" y="4278958"/>
            <a:ext cx="728799" cy="718694"/>
            <a:chOff x="3171776" y="4571533"/>
            <a:chExt cx="813028" cy="791195"/>
          </a:xfrm>
        </p:grpSpPr>
        <p:sp>
          <p:nvSpPr>
            <p:cNvPr id="151" name="Dijagram toka: Poveznik 150">
              <a:extLst>
                <a:ext uri="{FF2B5EF4-FFF2-40B4-BE49-F238E27FC236}">
                  <a16:creationId xmlns:a16="http://schemas.microsoft.com/office/drawing/2014/main" id="{7E770C96-2711-4F97-AE76-3D11CCFAFD00}"/>
                </a:ext>
              </a:extLst>
            </p:cNvPr>
            <p:cNvSpPr/>
            <p:nvPr/>
          </p:nvSpPr>
          <p:spPr>
            <a:xfrm>
              <a:off x="3171776" y="4571533"/>
              <a:ext cx="813028" cy="791195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52" name="Dijagram toka: Poveznik 151">
              <a:extLst>
                <a:ext uri="{FF2B5EF4-FFF2-40B4-BE49-F238E27FC236}">
                  <a16:creationId xmlns:a16="http://schemas.microsoft.com/office/drawing/2014/main" id="{8359A419-2C2E-4803-AD82-DAD46CBCB07D}"/>
                </a:ext>
              </a:extLst>
            </p:cNvPr>
            <p:cNvSpPr/>
            <p:nvPr/>
          </p:nvSpPr>
          <p:spPr>
            <a:xfrm>
              <a:off x="3266281" y="4662243"/>
              <a:ext cx="624019" cy="611537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159" name="Grupa 158">
            <a:extLst>
              <a:ext uri="{FF2B5EF4-FFF2-40B4-BE49-F238E27FC236}">
                <a16:creationId xmlns:a16="http://schemas.microsoft.com/office/drawing/2014/main" id="{1987896D-952B-4998-A78D-93CAFAE457EC}"/>
              </a:ext>
            </a:extLst>
          </p:cNvPr>
          <p:cNvGrpSpPr/>
          <p:nvPr/>
        </p:nvGrpSpPr>
        <p:grpSpPr>
          <a:xfrm>
            <a:off x="4009289" y="2209102"/>
            <a:ext cx="728799" cy="718694"/>
            <a:chOff x="4009289" y="2209102"/>
            <a:chExt cx="728799" cy="718694"/>
          </a:xfrm>
        </p:grpSpPr>
        <p:grpSp>
          <p:nvGrpSpPr>
            <p:cNvPr id="4" name="Grupa 3">
              <a:extLst>
                <a:ext uri="{FF2B5EF4-FFF2-40B4-BE49-F238E27FC236}">
                  <a16:creationId xmlns:a16="http://schemas.microsoft.com/office/drawing/2014/main" id="{843DCFAF-8769-4E2E-9206-0C0A3C31E529}"/>
                </a:ext>
              </a:extLst>
            </p:cNvPr>
            <p:cNvGrpSpPr/>
            <p:nvPr/>
          </p:nvGrpSpPr>
          <p:grpSpPr>
            <a:xfrm>
              <a:off x="4009289" y="2209102"/>
              <a:ext cx="728799" cy="718694"/>
              <a:chOff x="3171776" y="4571533"/>
              <a:chExt cx="813028" cy="791195"/>
            </a:xfrm>
          </p:grpSpPr>
          <p:sp>
            <p:nvSpPr>
              <p:cNvPr id="143" name="Dijagram toka: Poveznik 142">
                <a:extLst>
                  <a:ext uri="{FF2B5EF4-FFF2-40B4-BE49-F238E27FC236}">
                    <a16:creationId xmlns:a16="http://schemas.microsoft.com/office/drawing/2014/main" id="{6366121C-E438-4532-B97B-A1A38A25F264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" name="Dijagram toka: Poveznik 1">
                <a:extLst>
                  <a:ext uri="{FF2B5EF4-FFF2-40B4-BE49-F238E27FC236}">
                    <a16:creationId xmlns:a16="http://schemas.microsoft.com/office/drawing/2014/main" id="{45B8C11C-39D8-41D6-AB24-C2A6BC72AA0A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7" name="Grafika 6" descr="Fast Forward outline">
              <a:extLst>
                <a:ext uri="{FF2B5EF4-FFF2-40B4-BE49-F238E27FC236}">
                  <a16:creationId xmlns:a16="http://schemas.microsoft.com/office/drawing/2014/main" id="{F33D6F2F-38F6-4B73-8938-E5D20A9D3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22639" y="2301953"/>
              <a:ext cx="528899" cy="528899"/>
            </a:xfrm>
            <a:prstGeom prst="rect">
              <a:avLst/>
            </a:prstGeom>
          </p:spPr>
        </p:pic>
      </p:grpSp>
      <p:grpSp>
        <p:nvGrpSpPr>
          <p:cNvPr id="158" name="Grupa 157">
            <a:extLst>
              <a:ext uri="{FF2B5EF4-FFF2-40B4-BE49-F238E27FC236}">
                <a16:creationId xmlns:a16="http://schemas.microsoft.com/office/drawing/2014/main" id="{FE64933B-4F93-4B6D-AB11-A4068C5F0B49}"/>
              </a:ext>
            </a:extLst>
          </p:cNvPr>
          <p:cNvGrpSpPr/>
          <p:nvPr/>
        </p:nvGrpSpPr>
        <p:grpSpPr>
          <a:xfrm>
            <a:off x="7934180" y="2219555"/>
            <a:ext cx="728799" cy="718694"/>
            <a:chOff x="7934180" y="2219555"/>
            <a:chExt cx="728799" cy="718694"/>
          </a:xfrm>
        </p:grpSpPr>
        <p:grpSp>
          <p:nvGrpSpPr>
            <p:cNvPr id="147" name="Grupa 146">
              <a:extLst>
                <a:ext uri="{FF2B5EF4-FFF2-40B4-BE49-F238E27FC236}">
                  <a16:creationId xmlns:a16="http://schemas.microsoft.com/office/drawing/2014/main" id="{9D4AFE4E-5B7F-4D31-B75B-CA390BDF1434}"/>
                </a:ext>
              </a:extLst>
            </p:cNvPr>
            <p:cNvGrpSpPr/>
            <p:nvPr/>
          </p:nvGrpSpPr>
          <p:grpSpPr>
            <a:xfrm>
              <a:off x="7934180" y="2219555"/>
              <a:ext cx="728799" cy="718694"/>
              <a:chOff x="3171776" y="4571533"/>
              <a:chExt cx="813028" cy="791195"/>
            </a:xfrm>
          </p:grpSpPr>
          <p:sp>
            <p:nvSpPr>
              <p:cNvPr id="148" name="Dijagram toka: Poveznik 147">
                <a:extLst>
                  <a:ext uri="{FF2B5EF4-FFF2-40B4-BE49-F238E27FC236}">
                    <a16:creationId xmlns:a16="http://schemas.microsoft.com/office/drawing/2014/main" id="{8E10A60B-688E-4222-8A00-270D6A81AD7D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9" name="Dijagram toka: Poveznik 148">
                <a:extLst>
                  <a:ext uri="{FF2B5EF4-FFF2-40B4-BE49-F238E27FC236}">
                    <a16:creationId xmlns:a16="http://schemas.microsoft.com/office/drawing/2014/main" id="{D0E8C1BE-98E4-499D-88E3-AAB152F2E797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4" name="Grafika 153" descr="Users with solid fill">
              <a:extLst>
                <a:ext uri="{FF2B5EF4-FFF2-40B4-BE49-F238E27FC236}">
                  <a16:creationId xmlns:a16="http://schemas.microsoft.com/office/drawing/2014/main" id="{03F7F799-8DF9-422C-A7BD-27E83A19A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49209" y="2378533"/>
              <a:ext cx="468466" cy="468466"/>
            </a:xfrm>
            <a:prstGeom prst="rect">
              <a:avLst/>
            </a:prstGeom>
          </p:spPr>
        </p:pic>
      </p:grpSp>
      <p:grpSp>
        <p:nvGrpSpPr>
          <p:cNvPr id="157" name="Grupa 156">
            <a:extLst>
              <a:ext uri="{FF2B5EF4-FFF2-40B4-BE49-F238E27FC236}">
                <a16:creationId xmlns:a16="http://schemas.microsoft.com/office/drawing/2014/main" id="{5A5CA612-3E97-4E49-BC39-5919DA58469E}"/>
              </a:ext>
            </a:extLst>
          </p:cNvPr>
          <p:cNvGrpSpPr/>
          <p:nvPr/>
        </p:nvGrpSpPr>
        <p:grpSpPr>
          <a:xfrm>
            <a:off x="4066232" y="4288086"/>
            <a:ext cx="728799" cy="718694"/>
            <a:chOff x="4057254" y="4163571"/>
            <a:chExt cx="728799" cy="718694"/>
          </a:xfrm>
        </p:grpSpPr>
        <p:grpSp>
          <p:nvGrpSpPr>
            <p:cNvPr id="144" name="Grupa 143">
              <a:extLst>
                <a:ext uri="{FF2B5EF4-FFF2-40B4-BE49-F238E27FC236}">
                  <a16:creationId xmlns:a16="http://schemas.microsoft.com/office/drawing/2014/main" id="{84B8A85A-8CAD-4368-A32C-30F9FF2E40DF}"/>
                </a:ext>
              </a:extLst>
            </p:cNvPr>
            <p:cNvGrpSpPr/>
            <p:nvPr/>
          </p:nvGrpSpPr>
          <p:grpSpPr>
            <a:xfrm>
              <a:off x="4057254" y="4163571"/>
              <a:ext cx="728799" cy="718694"/>
              <a:chOff x="3171776" y="4571533"/>
              <a:chExt cx="813028" cy="791195"/>
            </a:xfrm>
          </p:grpSpPr>
          <p:sp>
            <p:nvSpPr>
              <p:cNvPr id="145" name="Dijagram toka: Poveznik 144">
                <a:extLst>
                  <a:ext uri="{FF2B5EF4-FFF2-40B4-BE49-F238E27FC236}">
                    <a16:creationId xmlns:a16="http://schemas.microsoft.com/office/drawing/2014/main" id="{527D2F18-43A6-4F1F-AC77-18327A6CA9C2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6" name="Dijagram toka: Poveznik 145">
                <a:extLst>
                  <a:ext uri="{FF2B5EF4-FFF2-40B4-BE49-F238E27FC236}">
                    <a16:creationId xmlns:a16="http://schemas.microsoft.com/office/drawing/2014/main" id="{93BE73EA-8D98-42F9-B59B-C07EC52AC19F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6" name="Grafika 155" descr="Coins outline">
              <a:extLst>
                <a:ext uri="{FF2B5EF4-FFF2-40B4-BE49-F238E27FC236}">
                  <a16:creationId xmlns:a16="http://schemas.microsoft.com/office/drawing/2014/main" id="{2C7AC466-CBAF-4DF8-8F1B-5ADE2EB0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05237" y="4347015"/>
              <a:ext cx="406918" cy="406918"/>
            </a:xfrm>
            <a:prstGeom prst="rect">
              <a:avLst/>
            </a:prstGeom>
          </p:spPr>
        </p:pic>
      </p:grpSp>
      <p:pic>
        <p:nvPicPr>
          <p:cNvPr id="161" name="Grafika 160" descr="Piggy Bank outline">
            <a:extLst>
              <a:ext uri="{FF2B5EF4-FFF2-40B4-BE49-F238E27FC236}">
                <a16:creationId xmlns:a16="http://schemas.microsoft.com/office/drawing/2014/main" id="{82E0A90A-3744-4F09-AAE7-6E2B7DE8D6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56434" y="4412603"/>
            <a:ext cx="469661" cy="469661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79C5054E-27E0-5105-D1C1-1A272EE142BB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8282" y="2237305"/>
            <a:ext cx="4054614" cy="270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20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3" y="6179631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130" y="134893"/>
            <a:ext cx="1191087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>
                <a:solidFill>
                  <a:srgbClr val="078240"/>
                </a:solidFill>
              </a:rPr>
              <a:t>Javni poziv za neposredno sufinanciranje radnih podloga za izradu Programa ublažavanja i prilagodbe klimatskim promjenama ili Akcijskih planova energetski održivog razvitka i prilagodbe klimatskim promjenama </a:t>
            </a:r>
            <a:r>
              <a:rPr lang="hr-HR" dirty="0">
                <a:solidFill>
                  <a:srgbClr val="FF0000"/>
                </a:solidFill>
              </a:rPr>
              <a:t>– poziv privremeno zatvoren</a:t>
            </a:r>
            <a:endParaRPr lang="hr-HR" sz="2000" dirty="0">
              <a:solidFill>
                <a:srgbClr val="078240"/>
              </a:solidFill>
            </a:endParaRPr>
          </a:p>
        </p:txBody>
      </p:sp>
      <p:pic>
        <p:nvPicPr>
          <p:cNvPr id="9" name="Picture 3" descr="znak_fotka_plavo_zeleno_dorada.psd">
            <a:extLst>
              <a:ext uri="{FF2B5EF4-FFF2-40B4-BE49-F238E27FC236}">
                <a16:creationId xmlns:a16="http://schemas.microsoft.com/office/drawing/2014/main" id="{F78B20A5-DB93-4F41-956E-CB0EAA7FD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113613" y="4560924"/>
            <a:ext cx="1469953" cy="3124200"/>
          </a:xfrm>
          <a:prstGeom prst="rect">
            <a:avLst/>
          </a:prstGeom>
        </p:spPr>
      </p:pic>
      <p:sp>
        <p:nvSpPr>
          <p:cNvPr id="11" name="Oval 4">
            <a:extLst>
              <a:ext uri="{FF2B5EF4-FFF2-40B4-BE49-F238E27FC236}">
                <a16:creationId xmlns:a16="http://schemas.microsoft.com/office/drawing/2014/main" id="{7F490916-459F-4BD9-8447-4AD7895515DA}"/>
              </a:ext>
            </a:extLst>
          </p:cNvPr>
          <p:cNvSpPr/>
          <p:nvPr/>
        </p:nvSpPr>
        <p:spPr>
          <a:xfrm>
            <a:off x="10435997" y="4608441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3">
            <a:extLst>
              <a:ext uri="{FF2B5EF4-FFF2-40B4-BE49-F238E27FC236}">
                <a16:creationId xmlns:a16="http://schemas.microsoft.com/office/drawing/2014/main" id="{1467B601-F96E-477C-98CE-14C90872FEC7}"/>
              </a:ext>
            </a:extLst>
          </p:cNvPr>
          <p:cNvGrpSpPr/>
          <p:nvPr/>
        </p:nvGrpSpPr>
        <p:grpSpPr>
          <a:xfrm>
            <a:off x="4435515" y="1612028"/>
            <a:ext cx="3428041" cy="1915825"/>
            <a:chOff x="4825572" y="1903543"/>
            <a:chExt cx="2901809" cy="1879772"/>
          </a:xfrm>
        </p:grpSpPr>
        <p:sp>
          <p:nvSpPr>
            <p:cNvPr id="73" name="Rectangle: Rounded Corners 1">
              <a:extLst>
                <a:ext uri="{FF2B5EF4-FFF2-40B4-BE49-F238E27FC236}">
                  <a16:creationId xmlns:a16="http://schemas.microsoft.com/office/drawing/2014/main" id="{216A1E4B-815A-4448-8A0E-3B07EC39A111}"/>
                </a:ext>
              </a:extLst>
            </p:cNvPr>
            <p:cNvSpPr/>
            <p:nvPr/>
          </p:nvSpPr>
          <p:spPr>
            <a:xfrm>
              <a:off x="4825572" y="1903543"/>
              <a:ext cx="2901809" cy="1847828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4" name="Straight Connector 36">
              <a:extLst>
                <a:ext uri="{FF2B5EF4-FFF2-40B4-BE49-F238E27FC236}">
                  <a16:creationId xmlns:a16="http://schemas.microsoft.com/office/drawing/2014/main" id="{218B9038-2206-4EE1-BD20-0766014A6E5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41">
              <a:extLst>
                <a:ext uri="{FF2B5EF4-FFF2-40B4-BE49-F238E27FC236}">
                  <a16:creationId xmlns:a16="http://schemas.microsoft.com/office/drawing/2014/main" id="{7D077136-0B4A-4116-A19D-34AE849B8DD1}"/>
                </a:ext>
              </a:extLst>
            </p:cNvPr>
            <p:cNvSpPr/>
            <p:nvPr/>
          </p:nvSpPr>
          <p:spPr>
            <a:xfrm>
              <a:off x="4975674" y="2318690"/>
              <a:ext cx="2606666" cy="146462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1300" dirty="0">
                  <a:solidFill>
                    <a:srgbClr val="6D6E70"/>
                  </a:solidFill>
                </a:rPr>
                <a:t>radne podloge za izradu Programa ublažavanja klimatskih promjena, prilagodbe klimatskim promjenama i zaštite ozonskog sloja (PROGRAM) ili radnih podloga za izradu Akcijskih planova energetski održivog razvitka i prilagodbe klimatskim promjenama (SECAP)</a:t>
              </a:r>
              <a:endParaRPr kumimoji="0" lang="en-IN" sz="13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76" name="Rectangle 42">
              <a:extLst>
                <a:ext uri="{FF2B5EF4-FFF2-40B4-BE49-F238E27FC236}">
                  <a16:creationId xmlns:a16="http://schemas.microsoft.com/office/drawing/2014/main" id="{9F275C1C-11EE-4684-9E97-D18518AA795D}"/>
                </a:ext>
              </a:extLst>
            </p:cNvPr>
            <p:cNvSpPr/>
            <p:nvPr/>
          </p:nvSpPr>
          <p:spPr>
            <a:xfrm>
              <a:off x="5129899" y="1980136"/>
              <a:ext cx="2293154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Predmet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77" name="Group 151">
            <a:extLst>
              <a:ext uri="{FF2B5EF4-FFF2-40B4-BE49-F238E27FC236}">
                <a16:creationId xmlns:a16="http://schemas.microsoft.com/office/drawing/2014/main" id="{9DFE9002-5969-4900-9C9E-79975A292A0F}"/>
              </a:ext>
            </a:extLst>
          </p:cNvPr>
          <p:cNvGrpSpPr/>
          <p:nvPr/>
        </p:nvGrpSpPr>
        <p:grpSpPr>
          <a:xfrm>
            <a:off x="4421654" y="3694763"/>
            <a:ext cx="3388891" cy="1706937"/>
            <a:chOff x="4825572" y="1903543"/>
            <a:chExt cx="2901809" cy="1552571"/>
          </a:xfrm>
        </p:grpSpPr>
        <p:sp>
          <p:nvSpPr>
            <p:cNvPr id="78" name="Rectangle: Rounded Corners 152">
              <a:extLst>
                <a:ext uri="{FF2B5EF4-FFF2-40B4-BE49-F238E27FC236}">
                  <a16:creationId xmlns:a16="http://schemas.microsoft.com/office/drawing/2014/main" id="{F1E4B239-5F05-487F-A016-72884D63390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9" name="Straight Connector 153">
              <a:extLst>
                <a:ext uri="{FF2B5EF4-FFF2-40B4-BE49-F238E27FC236}">
                  <a16:creationId xmlns:a16="http://schemas.microsoft.com/office/drawing/2014/main" id="{9978A488-FB5C-4776-B6D6-D8B5AE85E85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154">
              <a:extLst>
                <a:ext uri="{FF2B5EF4-FFF2-40B4-BE49-F238E27FC236}">
                  <a16:creationId xmlns:a16="http://schemas.microsoft.com/office/drawing/2014/main" id="{0207F7D4-E23C-4BEF-BC7F-0F528422A70D}"/>
                </a:ext>
              </a:extLst>
            </p:cNvPr>
            <p:cNvSpPr/>
            <p:nvPr/>
          </p:nvSpPr>
          <p:spPr>
            <a:xfrm>
              <a:off x="5114361" y="2441877"/>
              <a:ext cx="2389678" cy="47590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endParaRPr lang="pl-PL" sz="1400" b="1" dirty="0">
                <a:solidFill>
                  <a:srgbClr val="6D6E70"/>
                </a:solidFill>
                <a:highlight>
                  <a:srgbClr val="00FFFF"/>
                </a:highlight>
              </a:endParaRPr>
            </a:p>
            <a:p>
              <a:pPr algn="ctr"/>
              <a:r>
                <a:rPr lang="pl-PL" sz="1400" dirty="0">
                  <a:solidFill>
                    <a:srgbClr val="6D6E70"/>
                  </a:solidFill>
                </a:rPr>
                <a:t>Maksimalno do </a:t>
              </a:r>
              <a:r>
                <a:rPr lang="pl-PL" sz="1400" b="1" dirty="0">
                  <a:solidFill>
                    <a:srgbClr val="6D6E70"/>
                  </a:solidFill>
                </a:rPr>
                <a:t>15.000 eura</a:t>
              </a: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1" name="Rectangle 155">
              <a:extLst>
                <a:ext uri="{FF2B5EF4-FFF2-40B4-BE49-F238E27FC236}">
                  <a16:creationId xmlns:a16="http://schemas.microsoft.com/office/drawing/2014/main" id="{4E3F127C-7ABA-48BB-9897-90AE39F769AC}"/>
                </a:ext>
              </a:extLst>
            </p:cNvPr>
            <p:cNvSpPr/>
            <p:nvPr/>
          </p:nvSpPr>
          <p:spPr>
            <a:xfrm>
              <a:off x="5129899" y="1980136"/>
              <a:ext cx="2293154" cy="3079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Iznos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2" name="Group 156">
            <a:extLst>
              <a:ext uri="{FF2B5EF4-FFF2-40B4-BE49-F238E27FC236}">
                <a16:creationId xmlns:a16="http://schemas.microsoft.com/office/drawing/2014/main" id="{1104E833-4D7E-41CB-BD22-5E534927B33D}"/>
              </a:ext>
            </a:extLst>
          </p:cNvPr>
          <p:cNvGrpSpPr/>
          <p:nvPr/>
        </p:nvGrpSpPr>
        <p:grpSpPr>
          <a:xfrm>
            <a:off x="8292692" y="3700163"/>
            <a:ext cx="3407189" cy="1710081"/>
            <a:chOff x="4825572" y="1903543"/>
            <a:chExt cx="2901809" cy="1552571"/>
          </a:xfrm>
        </p:grpSpPr>
        <p:sp>
          <p:nvSpPr>
            <p:cNvPr id="83" name="Rectangle: Rounded Corners 157">
              <a:extLst>
                <a:ext uri="{FF2B5EF4-FFF2-40B4-BE49-F238E27FC236}">
                  <a16:creationId xmlns:a16="http://schemas.microsoft.com/office/drawing/2014/main" id="{E05957AB-E457-4563-B67A-D3173839BAC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4" name="Straight Connector 158">
              <a:extLst>
                <a:ext uri="{FF2B5EF4-FFF2-40B4-BE49-F238E27FC236}">
                  <a16:creationId xmlns:a16="http://schemas.microsoft.com/office/drawing/2014/main" id="{9CBE4D7A-1B11-43DD-BCF2-F2D635B4DD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3" y="1174280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159">
              <a:extLst>
                <a:ext uri="{FF2B5EF4-FFF2-40B4-BE49-F238E27FC236}">
                  <a16:creationId xmlns:a16="http://schemas.microsoft.com/office/drawing/2014/main" id="{98CF6260-8AA1-4D4C-B258-E236C92BEAB7}"/>
                </a:ext>
              </a:extLst>
            </p:cNvPr>
            <p:cNvSpPr/>
            <p:nvPr/>
          </p:nvSpPr>
          <p:spPr>
            <a:xfrm>
              <a:off x="5153409" y="2584112"/>
              <a:ext cx="2293154" cy="33531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b="1" dirty="0">
                  <a:solidFill>
                    <a:srgbClr val="6D6E70"/>
                  </a:solidFill>
                </a:rPr>
                <a:t>300.000 eura</a:t>
              </a:r>
              <a:endParaRPr kumimoji="0" lang="en-IN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6" name="Rectangle 160">
              <a:extLst>
                <a:ext uri="{FF2B5EF4-FFF2-40B4-BE49-F238E27FC236}">
                  <a16:creationId xmlns:a16="http://schemas.microsoft.com/office/drawing/2014/main" id="{3297F1F8-6A60-405B-ACD9-534338BD336D}"/>
                </a:ext>
              </a:extLst>
            </p:cNvPr>
            <p:cNvSpPr/>
            <p:nvPr/>
          </p:nvSpPr>
          <p:spPr>
            <a:xfrm>
              <a:off x="5129899" y="2007018"/>
              <a:ext cx="2293154" cy="30737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Vrijednost poziva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7" name="Group 146">
            <a:extLst>
              <a:ext uri="{FF2B5EF4-FFF2-40B4-BE49-F238E27FC236}">
                <a16:creationId xmlns:a16="http://schemas.microsoft.com/office/drawing/2014/main" id="{2AB47924-2933-45EC-9CC4-AA0D1EE8B694}"/>
              </a:ext>
            </a:extLst>
          </p:cNvPr>
          <p:cNvGrpSpPr/>
          <p:nvPr/>
        </p:nvGrpSpPr>
        <p:grpSpPr>
          <a:xfrm>
            <a:off x="8283442" y="1639549"/>
            <a:ext cx="3428041" cy="1883270"/>
            <a:chOff x="4825572" y="1903543"/>
            <a:chExt cx="2901809" cy="2250031"/>
          </a:xfrm>
        </p:grpSpPr>
        <p:sp>
          <p:nvSpPr>
            <p:cNvPr id="88" name="Rectangle: Rounded Corners 147">
              <a:extLst>
                <a:ext uri="{FF2B5EF4-FFF2-40B4-BE49-F238E27FC236}">
                  <a16:creationId xmlns:a16="http://schemas.microsoft.com/office/drawing/2014/main" id="{F7679AB6-7C5D-485A-ADEE-371B295E6A84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9" name="Straight Connector 148">
              <a:extLst>
                <a:ext uri="{FF2B5EF4-FFF2-40B4-BE49-F238E27FC236}">
                  <a16:creationId xmlns:a16="http://schemas.microsoft.com/office/drawing/2014/main" id="{F89AB09B-C172-48BD-AEDE-A75E0FD1754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2403" y="1266378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149">
              <a:extLst>
                <a:ext uri="{FF2B5EF4-FFF2-40B4-BE49-F238E27FC236}">
                  <a16:creationId xmlns:a16="http://schemas.microsoft.com/office/drawing/2014/main" id="{1456D567-D9F2-49B0-AF7F-F3AF33C458AB}"/>
                </a:ext>
              </a:extLst>
            </p:cNvPr>
            <p:cNvSpPr/>
            <p:nvPr/>
          </p:nvSpPr>
          <p:spPr>
            <a:xfrm>
              <a:off x="5146847" y="2786116"/>
              <a:ext cx="2304001" cy="62511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Jedinice lokalne (područne) i regionalne samouprave</a:t>
              </a:r>
            </a:p>
          </p:txBody>
        </p:sp>
        <p:sp>
          <p:nvSpPr>
            <p:cNvPr id="91" name="Rectangle 150">
              <a:extLst>
                <a:ext uri="{FF2B5EF4-FFF2-40B4-BE49-F238E27FC236}">
                  <a16:creationId xmlns:a16="http://schemas.microsoft.com/office/drawing/2014/main" id="{01E166A8-9E63-413D-A068-CA3C76F25FBF}"/>
                </a:ext>
              </a:extLst>
            </p:cNvPr>
            <p:cNvSpPr/>
            <p:nvPr/>
          </p:nvSpPr>
          <p:spPr>
            <a:xfrm>
              <a:off x="5129899" y="1980136"/>
              <a:ext cx="2293154" cy="4044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Potencijalni prijavitelji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pic>
        <p:nvPicPr>
          <p:cNvPr id="10" name="Slika 9">
            <a:extLst>
              <a:ext uri="{FF2B5EF4-FFF2-40B4-BE49-F238E27FC236}">
                <a16:creationId xmlns:a16="http://schemas.microsoft.com/office/drawing/2014/main" id="{5AA08FA2-EBEF-4A3C-9193-1945FBCDA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90" y="2617076"/>
            <a:ext cx="4150094" cy="2380576"/>
          </a:xfrm>
          <a:prstGeom prst="rect">
            <a:avLst/>
          </a:prstGeom>
        </p:spPr>
      </p:pic>
      <p:grpSp>
        <p:nvGrpSpPr>
          <p:cNvPr id="150" name="Grupa 149">
            <a:extLst>
              <a:ext uri="{FF2B5EF4-FFF2-40B4-BE49-F238E27FC236}">
                <a16:creationId xmlns:a16="http://schemas.microsoft.com/office/drawing/2014/main" id="{C5BD728E-2AFE-4427-B58A-3B58A30FD12A}"/>
              </a:ext>
            </a:extLst>
          </p:cNvPr>
          <p:cNvGrpSpPr/>
          <p:nvPr/>
        </p:nvGrpSpPr>
        <p:grpSpPr>
          <a:xfrm>
            <a:off x="7921222" y="4278958"/>
            <a:ext cx="728799" cy="718694"/>
            <a:chOff x="3171776" y="4571533"/>
            <a:chExt cx="813028" cy="791195"/>
          </a:xfrm>
        </p:grpSpPr>
        <p:sp>
          <p:nvSpPr>
            <p:cNvPr id="151" name="Dijagram toka: Poveznik 150">
              <a:extLst>
                <a:ext uri="{FF2B5EF4-FFF2-40B4-BE49-F238E27FC236}">
                  <a16:creationId xmlns:a16="http://schemas.microsoft.com/office/drawing/2014/main" id="{7E770C96-2711-4F97-AE76-3D11CCFAFD00}"/>
                </a:ext>
              </a:extLst>
            </p:cNvPr>
            <p:cNvSpPr/>
            <p:nvPr/>
          </p:nvSpPr>
          <p:spPr>
            <a:xfrm>
              <a:off x="3171776" y="4571533"/>
              <a:ext cx="813028" cy="791195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52" name="Dijagram toka: Poveznik 151">
              <a:extLst>
                <a:ext uri="{FF2B5EF4-FFF2-40B4-BE49-F238E27FC236}">
                  <a16:creationId xmlns:a16="http://schemas.microsoft.com/office/drawing/2014/main" id="{8359A419-2C2E-4803-AD82-DAD46CBCB07D}"/>
                </a:ext>
              </a:extLst>
            </p:cNvPr>
            <p:cNvSpPr/>
            <p:nvPr/>
          </p:nvSpPr>
          <p:spPr>
            <a:xfrm>
              <a:off x="3266281" y="4662243"/>
              <a:ext cx="624019" cy="611537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159" name="Grupa 158">
            <a:extLst>
              <a:ext uri="{FF2B5EF4-FFF2-40B4-BE49-F238E27FC236}">
                <a16:creationId xmlns:a16="http://schemas.microsoft.com/office/drawing/2014/main" id="{1987896D-952B-4998-A78D-93CAFAE457EC}"/>
              </a:ext>
            </a:extLst>
          </p:cNvPr>
          <p:cNvGrpSpPr/>
          <p:nvPr/>
        </p:nvGrpSpPr>
        <p:grpSpPr>
          <a:xfrm>
            <a:off x="4009289" y="2209102"/>
            <a:ext cx="728799" cy="718694"/>
            <a:chOff x="4009289" y="2209102"/>
            <a:chExt cx="728799" cy="718694"/>
          </a:xfrm>
        </p:grpSpPr>
        <p:grpSp>
          <p:nvGrpSpPr>
            <p:cNvPr id="4" name="Grupa 3">
              <a:extLst>
                <a:ext uri="{FF2B5EF4-FFF2-40B4-BE49-F238E27FC236}">
                  <a16:creationId xmlns:a16="http://schemas.microsoft.com/office/drawing/2014/main" id="{843DCFAF-8769-4E2E-9206-0C0A3C31E529}"/>
                </a:ext>
              </a:extLst>
            </p:cNvPr>
            <p:cNvGrpSpPr/>
            <p:nvPr/>
          </p:nvGrpSpPr>
          <p:grpSpPr>
            <a:xfrm>
              <a:off x="4009289" y="2209102"/>
              <a:ext cx="728799" cy="718694"/>
              <a:chOff x="3171776" y="4571533"/>
              <a:chExt cx="813028" cy="791195"/>
            </a:xfrm>
          </p:grpSpPr>
          <p:sp>
            <p:nvSpPr>
              <p:cNvPr id="143" name="Dijagram toka: Poveznik 142">
                <a:extLst>
                  <a:ext uri="{FF2B5EF4-FFF2-40B4-BE49-F238E27FC236}">
                    <a16:creationId xmlns:a16="http://schemas.microsoft.com/office/drawing/2014/main" id="{6366121C-E438-4532-B97B-A1A38A25F264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" name="Dijagram toka: Poveznik 1">
                <a:extLst>
                  <a:ext uri="{FF2B5EF4-FFF2-40B4-BE49-F238E27FC236}">
                    <a16:creationId xmlns:a16="http://schemas.microsoft.com/office/drawing/2014/main" id="{45B8C11C-39D8-41D6-AB24-C2A6BC72AA0A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7" name="Grafika 6" descr="Fast Forward outline">
              <a:extLst>
                <a:ext uri="{FF2B5EF4-FFF2-40B4-BE49-F238E27FC236}">
                  <a16:creationId xmlns:a16="http://schemas.microsoft.com/office/drawing/2014/main" id="{F33D6F2F-38F6-4B73-8938-E5D20A9D3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22639" y="2301953"/>
              <a:ext cx="528899" cy="528899"/>
            </a:xfrm>
            <a:prstGeom prst="rect">
              <a:avLst/>
            </a:prstGeom>
          </p:spPr>
        </p:pic>
      </p:grpSp>
      <p:grpSp>
        <p:nvGrpSpPr>
          <p:cNvPr id="158" name="Grupa 157">
            <a:extLst>
              <a:ext uri="{FF2B5EF4-FFF2-40B4-BE49-F238E27FC236}">
                <a16:creationId xmlns:a16="http://schemas.microsoft.com/office/drawing/2014/main" id="{FE64933B-4F93-4B6D-AB11-A4068C5F0B49}"/>
              </a:ext>
            </a:extLst>
          </p:cNvPr>
          <p:cNvGrpSpPr/>
          <p:nvPr/>
        </p:nvGrpSpPr>
        <p:grpSpPr>
          <a:xfrm>
            <a:off x="7934180" y="2219555"/>
            <a:ext cx="728799" cy="718694"/>
            <a:chOff x="7934180" y="2219555"/>
            <a:chExt cx="728799" cy="718694"/>
          </a:xfrm>
        </p:grpSpPr>
        <p:grpSp>
          <p:nvGrpSpPr>
            <p:cNvPr id="147" name="Grupa 146">
              <a:extLst>
                <a:ext uri="{FF2B5EF4-FFF2-40B4-BE49-F238E27FC236}">
                  <a16:creationId xmlns:a16="http://schemas.microsoft.com/office/drawing/2014/main" id="{9D4AFE4E-5B7F-4D31-B75B-CA390BDF1434}"/>
                </a:ext>
              </a:extLst>
            </p:cNvPr>
            <p:cNvGrpSpPr/>
            <p:nvPr/>
          </p:nvGrpSpPr>
          <p:grpSpPr>
            <a:xfrm>
              <a:off x="7934180" y="2219555"/>
              <a:ext cx="728799" cy="718694"/>
              <a:chOff x="3171776" y="4571533"/>
              <a:chExt cx="813028" cy="791195"/>
            </a:xfrm>
          </p:grpSpPr>
          <p:sp>
            <p:nvSpPr>
              <p:cNvPr id="148" name="Dijagram toka: Poveznik 147">
                <a:extLst>
                  <a:ext uri="{FF2B5EF4-FFF2-40B4-BE49-F238E27FC236}">
                    <a16:creationId xmlns:a16="http://schemas.microsoft.com/office/drawing/2014/main" id="{8E10A60B-688E-4222-8A00-270D6A81AD7D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9" name="Dijagram toka: Poveznik 148">
                <a:extLst>
                  <a:ext uri="{FF2B5EF4-FFF2-40B4-BE49-F238E27FC236}">
                    <a16:creationId xmlns:a16="http://schemas.microsoft.com/office/drawing/2014/main" id="{D0E8C1BE-98E4-499D-88E3-AAB152F2E797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4" name="Grafika 153" descr="Users with solid fill">
              <a:extLst>
                <a:ext uri="{FF2B5EF4-FFF2-40B4-BE49-F238E27FC236}">
                  <a16:creationId xmlns:a16="http://schemas.microsoft.com/office/drawing/2014/main" id="{03F7F799-8DF9-422C-A7BD-27E83A19A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049209" y="2378533"/>
              <a:ext cx="468466" cy="468466"/>
            </a:xfrm>
            <a:prstGeom prst="rect">
              <a:avLst/>
            </a:prstGeom>
          </p:spPr>
        </p:pic>
      </p:grpSp>
      <p:grpSp>
        <p:nvGrpSpPr>
          <p:cNvPr id="157" name="Grupa 156">
            <a:extLst>
              <a:ext uri="{FF2B5EF4-FFF2-40B4-BE49-F238E27FC236}">
                <a16:creationId xmlns:a16="http://schemas.microsoft.com/office/drawing/2014/main" id="{5A5CA612-3E97-4E49-BC39-5919DA58469E}"/>
              </a:ext>
            </a:extLst>
          </p:cNvPr>
          <p:cNvGrpSpPr/>
          <p:nvPr/>
        </p:nvGrpSpPr>
        <p:grpSpPr>
          <a:xfrm>
            <a:off x="4057254" y="4267646"/>
            <a:ext cx="728799" cy="718694"/>
            <a:chOff x="4057254" y="4163571"/>
            <a:chExt cx="728799" cy="718694"/>
          </a:xfrm>
        </p:grpSpPr>
        <p:grpSp>
          <p:nvGrpSpPr>
            <p:cNvPr id="144" name="Grupa 143">
              <a:extLst>
                <a:ext uri="{FF2B5EF4-FFF2-40B4-BE49-F238E27FC236}">
                  <a16:creationId xmlns:a16="http://schemas.microsoft.com/office/drawing/2014/main" id="{84B8A85A-8CAD-4368-A32C-30F9FF2E40DF}"/>
                </a:ext>
              </a:extLst>
            </p:cNvPr>
            <p:cNvGrpSpPr/>
            <p:nvPr/>
          </p:nvGrpSpPr>
          <p:grpSpPr>
            <a:xfrm>
              <a:off x="4057254" y="4163571"/>
              <a:ext cx="728799" cy="718694"/>
              <a:chOff x="3171776" y="4571533"/>
              <a:chExt cx="813028" cy="791195"/>
            </a:xfrm>
          </p:grpSpPr>
          <p:sp>
            <p:nvSpPr>
              <p:cNvPr id="145" name="Dijagram toka: Poveznik 144">
                <a:extLst>
                  <a:ext uri="{FF2B5EF4-FFF2-40B4-BE49-F238E27FC236}">
                    <a16:creationId xmlns:a16="http://schemas.microsoft.com/office/drawing/2014/main" id="{527D2F18-43A6-4F1F-AC77-18327A6CA9C2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6" name="Dijagram toka: Poveznik 145">
                <a:extLst>
                  <a:ext uri="{FF2B5EF4-FFF2-40B4-BE49-F238E27FC236}">
                    <a16:creationId xmlns:a16="http://schemas.microsoft.com/office/drawing/2014/main" id="{93BE73EA-8D98-42F9-B59B-C07EC52AC19F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6" name="Grafika 155" descr="Coins outline">
              <a:extLst>
                <a:ext uri="{FF2B5EF4-FFF2-40B4-BE49-F238E27FC236}">
                  <a16:creationId xmlns:a16="http://schemas.microsoft.com/office/drawing/2014/main" id="{2C7AC466-CBAF-4DF8-8F1B-5ADE2EB0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205237" y="4347015"/>
              <a:ext cx="406918" cy="406918"/>
            </a:xfrm>
            <a:prstGeom prst="rect">
              <a:avLst/>
            </a:prstGeom>
          </p:spPr>
        </p:pic>
      </p:grpSp>
      <p:pic>
        <p:nvPicPr>
          <p:cNvPr id="161" name="Grafika 160" descr="Piggy Bank outline">
            <a:extLst>
              <a:ext uri="{FF2B5EF4-FFF2-40B4-BE49-F238E27FC236}">
                <a16:creationId xmlns:a16="http://schemas.microsoft.com/office/drawing/2014/main" id="{82E0A90A-3744-4F09-AAE7-6E2B7DE8D6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56434" y="4412603"/>
            <a:ext cx="469661" cy="46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26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3" y="6179631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7408" y="248107"/>
            <a:ext cx="11558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dirty="0">
                <a:solidFill>
                  <a:srgbClr val="078240"/>
                </a:solidFill>
              </a:rPr>
              <a:t>Javni poziv za neposredno sufinanciranje projekata koji doprinose održivosti posjetiteljske infrastrukture </a:t>
            </a:r>
            <a:r>
              <a:rPr lang="hr-HR" sz="2400" dirty="0">
                <a:solidFill>
                  <a:srgbClr val="FF0000"/>
                </a:solidFill>
              </a:rPr>
              <a:t>– objavljeno u travnju, zatvoren </a:t>
            </a:r>
            <a:endParaRPr lang="hr-HR" sz="2400" dirty="0">
              <a:solidFill>
                <a:srgbClr val="078240"/>
              </a:solidFill>
            </a:endParaRPr>
          </a:p>
        </p:txBody>
      </p:sp>
      <p:pic>
        <p:nvPicPr>
          <p:cNvPr id="9" name="Picture 3" descr="znak_fotka_plavo_zeleno_dorada.psd">
            <a:extLst>
              <a:ext uri="{FF2B5EF4-FFF2-40B4-BE49-F238E27FC236}">
                <a16:creationId xmlns:a16="http://schemas.microsoft.com/office/drawing/2014/main" id="{F78B20A5-DB93-4F41-956E-CB0EAA7FD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113613" y="4560924"/>
            <a:ext cx="1469953" cy="3124200"/>
          </a:xfrm>
          <a:prstGeom prst="rect">
            <a:avLst/>
          </a:prstGeom>
        </p:spPr>
      </p:pic>
      <p:sp>
        <p:nvSpPr>
          <p:cNvPr id="11" name="Oval 4">
            <a:extLst>
              <a:ext uri="{FF2B5EF4-FFF2-40B4-BE49-F238E27FC236}">
                <a16:creationId xmlns:a16="http://schemas.microsoft.com/office/drawing/2014/main" id="{7F490916-459F-4BD9-8447-4AD7895515DA}"/>
              </a:ext>
            </a:extLst>
          </p:cNvPr>
          <p:cNvSpPr/>
          <p:nvPr/>
        </p:nvSpPr>
        <p:spPr>
          <a:xfrm>
            <a:off x="10435997" y="4608441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3">
            <a:extLst>
              <a:ext uri="{FF2B5EF4-FFF2-40B4-BE49-F238E27FC236}">
                <a16:creationId xmlns:a16="http://schemas.microsoft.com/office/drawing/2014/main" id="{1467B601-F96E-477C-98CE-14C90872FEC7}"/>
              </a:ext>
            </a:extLst>
          </p:cNvPr>
          <p:cNvGrpSpPr/>
          <p:nvPr/>
        </p:nvGrpSpPr>
        <p:grpSpPr>
          <a:xfrm>
            <a:off x="4435515" y="1612027"/>
            <a:ext cx="3428041" cy="1883271"/>
            <a:chOff x="4825572" y="1903543"/>
            <a:chExt cx="2901809" cy="1847828"/>
          </a:xfrm>
        </p:grpSpPr>
        <p:sp>
          <p:nvSpPr>
            <p:cNvPr id="73" name="Rectangle: Rounded Corners 1">
              <a:extLst>
                <a:ext uri="{FF2B5EF4-FFF2-40B4-BE49-F238E27FC236}">
                  <a16:creationId xmlns:a16="http://schemas.microsoft.com/office/drawing/2014/main" id="{216A1E4B-815A-4448-8A0E-3B07EC39A111}"/>
                </a:ext>
              </a:extLst>
            </p:cNvPr>
            <p:cNvSpPr/>
            <p:nvPr/>
          </p:nvSpPr>
          <p:spPr>
            <a:xfrm>
              <a:off x="4825572" y="1903543"/>
              <a:ext cx="2901809" cy="1847828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4" name="Straight Connector 36">
              <a:extLst>
                <a:ext uri="{FF2B5EF4-FFF2-40B4-BE49-F238E27FC236}">
                  <a16:creationId xmlns:a16="http://schemas.microsoft.com/office/drawing/2014/main" id="{218B9038-2206-4EE1-BD20-0766014A6E5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41">
              <a:extLst>
                <a:ext uri="{FF2B5EF4-FFF2-40B4-BE49-F238E27FC236}">
                  <a16:creationId xmlns:a16="http://schemas.microsoft.com/office/drawing/2014/main" id="{7D077136-0B4A-4116-A19D-34AE849B8DD1}"/>
                </a:ext>
              </a:extLst>
            </p:cNvPr>
            <p:cNvSpPr/>
            <p:nvPr/>
          </p:nvSpPr>
          <p:spPr>
            <a:xfrm>
              <a:off x="5087396" y="2359616"/>
              <a:ext cx="2415079" cy="135893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hr-HR" sz="1400" dirty="0">
                  <a:solidFill>
                    <a:srgbClr val="6D6E70"/>
                  </a:solidFill>
                </a:rPr>
                <a:t>projekti koji doprinose očuvanju bioraznolikosti i uslugama ekosustava, smanjenju ekološkog otiska, te povećanju otpornosti na klimatske promjene u zaštićenim područjima prirode</a:t>
              </a:r>
              <a:endPara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76" name="Rectangle 42">
              <a:extLst>
                <a:ext uri="{FF2B5EF4-FFF2-40B4-BE49-F238E27FC236}">
                  <a16:creationId xmlns:a16="http://schemas.microsoft.com/office/drawing/2014/main" id="{9F275C1C-11EE-4684-9E97-D18518AA795D}"/>
                </a:ext>
              </a:extLst>
            </p:cNvPr>
            <p:cNvSpPr/>
            <p:nvPr/>
          </p:nvSpPr>
          <p:spPr>
            <a:xfrm>
              <a:off x="5129899" y="1980136"/>
              <a:ext cx="2293154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Predmet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77" name="Group 151">
            <a:extLst>
              <a:ext uri="{FF2B5EF4-FFF2-40B4-BE49-F238E27FC236}">
                <a16:creationId xmlns:a16="http://schemas.microsoft.com/office/drawing/2014/main" id="{9DFE9002-5969-4900-9C9E-79975A292A0F}"/>
              </a:ext>
            </a:extLst>
          </p:cNvPr>
          <p:cNvGrpSpPr/>
          <p:nvPr/>
        </p:nvGrpSpPr>
        <p:grpSpPr>
          <a:xfrm>
            <a:off x="4421654" y="3694764"/>
            <a:ext cx="3388891" cy="1706937"/>
            <a:chOff x="4825572" y="1903543"/>
            <a:chExt cx="2901809" cy="1552571"/>
          </a:xfrm>
        </p:grpSpPr>
        <p:sp>
          <p:nvSpPr>
            <p:cNvPr id="78" name="Rectangle: Rounded Corners 152">
              <a:extLst>
                <a:ext uri="{FF2B5EF4-FFF2-40B4-BE49-F238E27FC236}">
                  <a16:creationId xmlns:a16="http://schemas.microsoft.com/office/drawing/2014/main" id="{F1E4B239-5F05-487F-A016-72884D63390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9" name="Straight Connector 153">
              <a:extLst>
                <a:ext uri="{FF2B5EF4-FFF2-40B4-BE49-F238E27FC236}">
                  <a16:creationId xmlns:a16="http://schemas.microsoft.com/office/drawing/2014/main" id="{9978A488-FB5C-4776-B6D6-D8B5AE85E85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154">
              <a:extLst>
                <a:ext uri="{FF2B5EF4-FFF2-40B4-BE49-F238E27FC236}">
                  <a16:creationId xmlns:a16="http://schemas.microsoft.com/office/drawing/2014/main" id="{0207F7D4-E23C-4BEF-BC7F-0F528422A70D}"/>
                </a:ext>
              </a:extLst>
            </p:cNvPr>
            <p:cNvSpPr/>
            <p:nvPr/>
          </p:nvSpPr>
          <p:spPr>
            <a:xfrm>
              <a:off x="5044190" y="2580624"/>
              <a:ext cx="2442367" cy="3079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600" b="1" dirty="0">
                  <a:solidFill>
                    <a:srgbClr val="6D6E70"/>
                  </a:solidFill>
                </a:rPr>
                <a:t> </a:t>
              </a:r>
              <a:r>
                <a:rPr lang="hr-HR" sz="1400" dirty="0">
                  <a:solidFill>
                    <a:srgbClr val="6D6E70"/>
                  </a:solidFill>
                </a:rPr>
                <a:t>Maksimalno </a:t>
              </a:r>
              <a:r>
                <a:rPr kumimoji="0" lang="hr-H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300.000 eura</a:t>
              </a: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1" name="Rectangle 155">
              <a:extLst>
                <a:ext uri="{FF2B5EF4-FFF2-40B4-BE49-F238E27FC236}">
                  <a16:creationId xmlns:a16="http://schemas.microsoft.com/office/drawing/2014/main" id="{4E3F127C-7ABA-48BB-9897-90AE39F769AC}"/>
                </a:ext>
              </a:extLst>
            </p:cNvPr>
            <p:cNvSpPr/>
            <p:nvPr/>
          </p:nvSpPr>
          <p:spPr>
            <a:xfrm>
              <a:off x="5129899" y="1980136"/>
              <a:ext cx="2293154" cy="3079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Iznos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2" name="Group 156">
            <a:extLst>
              <a:ext uri="{FF2B5EF4-FFF2-40B4-BE49-F238E27FC236}">
                <a16:creationId xmlns:a16="http://schemas.microsoft.com/office/drawing/2014/main" id="{1104E833-4D7E-41CB-BD22-5E534927B33D}"/>
              </a:ext>
            </a:extLst>
          </p:cNvPr>
          <p:cNvGrpSpPr/>
          <p:nvPr/>
        </p:nvGrpSpPr>
        <p:grpSpPr>
          <a:xfrm>
            <a:off x="8292692" y="3700163"/>
            <a:ext cx="3407189" cy="1710081"/>
            <a:chOff x="4825572" y="1903543"/>
            <a:chExt cx="2901809" cy="1552571"/>
          </a:xfrm>
        </p:grpSpPr>
        <p:sp>
          <p:nvSpPr>
            <p:cNvPr id="83" name="Rectangle: Rounded Corners 157">
              <a:extLst>
                <a:ext uri="{FF2B5EF4-FFF2-40B4-BE49-F238E27FC236}">
                  <a16:creationId xmlns:a16="http://schemas.microsoft.com/office/drawing/2014/main" id="{E05957AB-E457-4563-B67A-D3173839BAC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4" name="Straight Connector 158">
              <a:extLst>
                <a:ext uri="{FF2B5EF4-FFF2-40B4-BE49-F238E27FC236}">
                  <a16:creationId xmlns:a16="http://schemas.microsoft.com/office/drawing/2014/main" id="{9CBE4D7A-1B11-43DD-BCF2-F2D635B4DD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3" y="1174280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159">
              <a:extLst>
                <a:ext uri="{FF2B5EF4-FFF2-40B4-BE49-F238E27FC236}">
                  <a16:creationId xmlns:a16="http://schemas.microsoft.com/office/drawing/2014/main" id="{98CF6260-8AA1-4D4C-B258-E236C92BEAB7}"/>
                </a:ext>
              </a:extLst>
            </p:cNvPr>
            <p:cNvSpPr/>
            <p:nvPr/>
          </p:nvSpPr>
          <p:spPr>
            <a:xfrm>
              <a:off x="5140935" y="2521676"/>
              <a:ext cx="2293154" cy="33531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b="1" dirty="0">
                  <a:solidFill>
                    <a:srgbClr val="6D6E70"/>
                  </a:solidFill>
                </a:rPr>
                <a:t>3,5 milijuna eura</a:t>
              </a:r>
              <a:endParaRPr kumimoji="0" lang="en-IN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6" name="Rectangle 160">
              <a:extLst>
                <a:ext uri="{FF2B5EF4-FFF2-40B4-BE49-F238E27FC236}">
                  <a16:creationId xmlns:a16="http://schemas.microsoft.com/office/drawing/2014/main" id="{3297F1F8-6A60-405B-ACD9-534338BD336D}"/>
                </a:ext>
              </a:extLst>
            </p:cNvPr>
            <p:cNvSpPr/>
            <p:nvPr/>
          </p:nvSpPr>
          <p:spPr>
            <a:xfrm>
              <a:off x="5129899" y="2007018"/>
              <a:ext cx="2293154" cy="30737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Vrijednost poziva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7" name="Group 146">
            <a:extLst>
              <a:ext uri="{FF2B5EF4-FFF2-40B4-BE49-F238E27FC236}">
                <a16:creationId xmlns:a16="http://schemas.microsoft.com/office/drawing/2014/main" id="{2AB47924-2933-45EC-9CC4-AA0D1EE8B694}"/>
              </a:ext>
            </a:extLst>
          </p:cNvPr>
          <p:cNvGrpSpPr/>
          <p:nvPr/>
        </p:nvGrpSpPr>
        <p:grpSpPr>
          <a:xfrm>
            <a:off x="8283442" y="1639549"/>
            <a:ext cx="3428041" cy="1883270"/>
            <a:chOff x="4825572" y="1903543"/>
            <a:chExt cx="2901809" cy="2250031"/>
          </a:xfrm>
        </p:grpSpPr>
        <p:sp>
          <p:nvSpPr>
            <p:cNvPr id="88" name="Rectangle: Rounded Corners 147">
              <a:extLst>
                <a:ext uri="{FF2B5EF4-FFF2-40B4-BE49-F238E27FC236}">
                  <a16:creationId xmlns:a16="http://schemas.microsoft.com/office/drawing/2014/main" id="{F7679AB6-7C5D-485A-ADEE-371B295E6A84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9" name="Straight Connector 148">
              <a:extLst>
                <a:ext uri="{FF2B5EF4-FFF2-40B4-BE49-F238E27FC236}">
                  <a16:creationId xmlns:a16="http://schemas.microsoft.com/office/drawing/2014/main" id="{F89AB09B-C172-48BD-AEDE-A75E0FD1754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2403" y="1266378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149">
              <a:extLst>
                <a:ext uri="{FF2B5EF4-FFF2-40B4-BE49-F238E27FC236}">
                  <a16:creationId xmlns:a16="http://schemas.microsoft.com/office/drawing/2014/main" id="{1456D567-D9F2-49B0-AF7F-F3AF33C458AB}"/>
                </a:ext>
              </a:extLst>
            </p:cNvPr>
            <p:cNvSpPr/>
            <p:nvPr/>
          </p:nvSpPr>
          <p:spPr>
            <a:xfrm>
              <a:off x="5075137" y="2591131"/>
              <a:ext cx="2534417" cy="62511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l-PL" sz="1400" dirty="0">
                  <a:solidFill>
                    <a:srgbClr val="6D6E70"/>
                  </a:solidFill>
                </a:rPr>
                <a:t>JU za upravljanje NP i PP ili ostalim zaštićenim područjima</a:t>
              </a:r>
              <a:endParaRPr lang="hr-HR" sz="1400" dirty="0">
                <a:solidFill>
                  <a:srgbClr val="6D6E70"/>
                </a:solidFill>
              </a:endParaRPr>
            </a:p>
          </p:txBody>
        </p:sp>
        <p:sp>
          <p:nvSpPr>
            <p:cNvPr id="91" name="Rectangle 150">
              <a:extLst>
                <a:ext uri="{FF2B5EF4-FFF2-40B4-BE49-F238E27FC236}">
                  <a16:creationId xmlns:a16="http://schemas.microsoft.com/office/drawing/2014/main" id="{01E166A8-9E63-413D-A068-CA3C76F25FBF}"/>
                </a:ext>
              </a:extLst>
            </p:cNvPr>
            <p:cNvSpPr/>
            <p:nvPr/>
          </p:nvSpPr>
          <p:spPr>
            <a:xfrm>
              <a:off x="5129899" y="1980136"/>
              <a:ext cx="2293154" cy="4044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Potencijalni prijavitelji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150" name="Grupa 149">
            <a:extLst>
              <a:ext uri="{FF2B5EF4-FFF2-40B4-BE49-F238E27FC236}">
                <a16:creationId xmlns:a16="http://schemas.microsoft.com/office/drawing/2014/main" id="{C5BD728E-2AFE-4427-B58A-3B58A30FD12A}"/>
              </a:ext>
            </a:extLst>
          </p:cNvPr>
          <p:cNvGrpSpPr/>
          <p:nvPr/>
        </p:nvGrpSpPr>
        <p:grpSpPr>
          <a:xfrm>
            <a:off x="7921222" y="4278958"/>
            <a:ext cx="728799" cy="718694"/>
            <a:chOff x="3171776" y="4571533"/>
            <a:chExt cx="813028" cy="791195"/>
          </a:xfrm>
        </p:grpSpPr>
        <p:sp>
          <p:nvSpPr>
            <p:cNvPr id="151" name="Dijagram toka: Poveznik 150">
              <a:extLst>
                <a:ext uri="{FF2B5EF4-FFF2-40B4-BE49-F238E27FC236}">
                  <a16:creationId xmlns:a16="http://schemas.microsoft.com/office/drawing/2014/main" id="{7E770C96-2711-4F97-AE76-3D11CCFAFD00}"/>
                </a:ext>
              </a:extLst>
            </p:cNvPr>
            <p:cNvSpPr/>
            <p:nvPr/>
          </p:nvSpPr>
          <p:spPr>
            <a:xfrm>
              <a:off x="3171776" y="4571533"/>
              <a:ext cx="813028" cy="791195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52" name="Dijagram toka: Poveznik 151">
              <a:extLst>
                <a:ext uri="{FF2B5EF4-FFF2-40B4-BE49-F238E27FC236}">
                  <a16:creationId xmlns:a16="http://schemas.microsoft.com/office/drawing/2014/main" id="{8359A419-2C2E-4803-AD82-DAD46CBCB07D}"/>
                </a:ext>
              </a:extLst>
            </p:cNvPr>
            <p:cNvSpPr/>
            <p:nvPr/>
          </p:nvSpPr>
          <p:spPr>
            <a:xfrm>
              <a:off x="3266281" y="4662243"/>
              <a:ext cx="624019" cy="611537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159" name="Grupa 158">
            <a:extLst>
              <a:ext uri="{FF2B5EF4-FFF2-40B4-BE49-F238E27FC236}">
                <a16:creationId xmlns:a16="http://schemas.microsoft.com/office/drawing/2014/main" id="{1987896D-952B-4998-A78D-93CAFAE457EC}"/>
              </a:ext>
            </a:extLst>
          </p:cNvPr>
          <p:cNvGrpSpPr/>
          <p:nvPr/>
        </p:nvGrpSpPr>
        <p:grpSpPr>
          <a:xfrm>
            <a:off x="4009289" y="2209102"/>
            <a:ext cx="728799" cy="718694"/>
            <a:chOff x="4009289" y="2209102"/>
            <a:chExt cx="728799" cy="718694"/>
          </a:xfrm>
        </p:grpSpPr>
        <p:grpSp>
          <p:nvGrpSpPr>
            <p:cNvPr id="4" name="Grupa 3">
              <a:extLst>
                <a:ext uri="{FF2B5EF4-FFF2-40B4-BE49-F238E27FC236}">
                  <a16:creationId xmlns:a16="http://schemas.microsoft.com/office/drawing/2014/main" id="{843DCFAF-8769-4E2E-9206-0C0A3C31E529}"/>
                </a:ext>
              </a:extLst>
            </p:cNvPr>
            <p:cNvGrpSpPr/>
            <p:nvPr/>
          </p:nvGrpSpPr>
          <p:grpSpPr>
            <a:xfrm>
              <a:off x="4009289" y="2209102"/>
              <a:ext cx="728799" cy="718694"/>
              <a:chOff x="3171776" y="4571533"/>
              <a:chExt cx="813028" cy="791195"/>
            </a:xfrm>
          </p:grpSpPr>
          <p:sp>
            <p:nvSpPr>
              <p:cNvPr id="143" name="Dijagram toka: Poveznik 142">
                <a:extLst>
                  <a:ext uri="{FF2B5EF4-FFF2-40B4-BE49-F238E27FC236}">
                    <a16:creationId xmlns:a16="http://schemas.microsoft.com/office/drawing/2014/main" id="{6366121C-E438-4532-B97B-A1A38A25F264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" name="Dijagram toka: Poveznik 1">
                <a:extLst>
                  <a:ext uri="{FF2B5EF4-FFF2-40B4-BE49-F238E27FC236}">
                    <a16:creationId xmlns:a16="http://schemas.microsoft.com/office/drawing/2014/main" id="{45B8C11C-39D8-41D6-AB24-C2A6BC72AA0A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7" name="Grafika 6" descr="Fast Forward outline">
              <a:extLst>
                <a:ext uri="{FF2B5EF4-FFF2-40B4-BE49-F238E27FC236}">
                  <a16:creationId xmlns:a16="http://schemas.microsoft.com/office/drawing/2014/main" id="{F33D6F2F-38F6-4B73-8938-E5D20A9D3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22639" y="2301953"/>
              <a:ext cx="528899" cy="528899"/>
            </a:xfrm>
            <a:prstGeom prst="rect">
              <a:avLst/>
            </a:prstGeom>
          </p:spPr>
        </p:pic>
      </p:grpSp>
      <p:grpSp>
        <p:nvGrpSpPr>
          <p:cNvPr id="158" name="Grupa 157">
            <a:extLst>
              <a:ext uri="{FF2B5EF4-FFF2-40B4-BE49-F238E27FC236}">
                <a16:creationId xmlns:a16="http://schemas.microsoft.com/office/drawing/2014/main" id="{FE64933B-4F93-4B6D-AB11-A4068C5F0B49}"/>
              </a:ext>
            </a:extLst>
          </p:cNvPr>
          <p:cNvGrpSpPr/>
          <p:nvPr/>
        </p:nvGrpSpPr>
        <p:grpSpPr>
          <a:xfrm>
            <a:off x="7934180" y="2219555"/>
            <a:ext cx="728799" cy="718694"/>
            <a:chOff x="7934180" y="2219555"/>
            <a:chExt cx="728799" cy="718694"/>
          </a:xfrm>
        </p:grpSpPr>
        <p:grpSp>
          <p:nvGrpSpPr>
            <p:cNvPr id="147" name="Grupa 146">
              <a:extLst>
                <a:ext uri="{FF2B5EF4-FFF2-40B4-BE49-F238E27FC236}">
                  <a16:creationId xmlns:a16="http://schemas.microsoft.com/office/drawing/2014/main" id="{9D4AFE4E-5B7F-4D31-B75B-CA390BDF1434}"/>
                </a:ext>
              </a:extLst>
            </p:cNvPr>
            <p:cNvGrpSpPr/>
            <p:nvPr/>
          </p:nvGrpSpPr>
          <p:grpSpPr>
            <a:xfrm>
              <a:off x="7934180" y="2219555"/>
              <a:ext cx="728799" cy="718694"/>
              <a:chOff x="3171776" y="4571533"/>
              <a:chExt cx="813028" cy="791195"/>
            </a:xfrm>
          </p:grpSpPr>
          <p:sp>
            <p:nvSpPr>
              <p:cNvPr id="148" name="Dijagram toka: Poveznik 147">
                <a:extLst>
                  <a:ext uri="{FF2B5EF4-FFF2-40B4-BE49-F238E27FC236}">
                    <a16:creationId xmlns:a16="http://schemas.microsoft.com/office/drawing/2014/main" id="{8E10A60B-688E-4222-8A00-270D6A81AD7D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9" name="Dijagram toka: Poveznik 148">
                <a:extLst>
                  <a:ext uri="{FF2B5EF4-FFF2-40B4-BE49-F238E27FC236}">
                    <a16:creationId xmlns:a16="http://schemas.microsoft.com/office/drawing/2014/main" id="{D0E8C1BE-98E4-499D-88E3-AAB152F2E797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dirty="0"/>
              </a:p>
            </p:txBody>
          </p:sp>
        </p:grpSp>
        <p:pic>
          <p:nvPicPr>
            <p:cNvPr id="154" name="Grafika 153" descr="Users with solid fill">
              <a:extLst>
                <a:ext uri="{FF2B5EF4-FFF2-40B4-BE49-F238E27FC236}">
                  <a16:creationId xmlns:a16="http://schemas.microsoft.com/office/drawing/2014/main" id="{03F7F799-8DF9-422C-A7BD-27E83A19A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49209" y="2378533"/>
              <a:ext cx="468466" cy="468466"/>
            </a:xfrm>
            <a:prstGeom prst="rect">
              <a:avLst/>
            </a:prstGeom>
          </p:spPr>
        </p:pic>
      </p:grpSp>
      <p:grpSp>
        <p:nvGrpSpPr>
          <p:cNvPr id="157" name="Grupa 156">
            <a:extLst>
              <a:ext uri="{FF2B5EF4-FFF2-40B4-BE49-F238E27FC236}">
                <a16:creationId xmlns:a16="http://schemas.microsoft.com/office/drawing/2014/main" id="{5A5CA612-3E97-4E49-BC39-5919DA58469E}"/>
              </a:ext>
            </a:extLst>
          </p:cNvPr>
          <p:cNvGrpSpPr/>
          <p:nvPr/>
        </p:nvGrpSpPr>
        <p:grpSpPr>
          <a:xfrm>
            <a:off x="4071115" y="4182411"/>
            <a:ext cx="728799" cy="718694"/>
            <a:chOff x="4057254" y="4163571"/>
            <a:chExt cx="728799" cy="718694"/>
          </a:xfrm>
        </p:grpSpPr>
        <p:grpSp>
          <p:nvGrpSpPr>
            <p:cNvPr id="144" name="Grupa 143">
              <a:extLst>
                <a:ext uri="{FF2B5EF4-FFF2-40B4-BE49-F238E27FC236}">
                  <a16:creationId xmlns:a16="http://schemas.microsoft.com/office/drawing/2014/main" id="{84B8A85A-8CAD-4368-A32C-30F9FF2E40DF}"/>
                </a:ext>
              </a:extLst>
            </p:cNvPr>
            <p:cNvGrpSpPr/>
            <p:nvPr/>
          </p:nvGrpSpPr>
          <p:grpSpPr>
            <a:xfrm>
              <a:off x="4057254" y="4163571"/>
              <a:ext cx="728799" cy="718694"/>
              <a:chOff x="3171776" y="4571533"/>
              <a:chExt cx="813028" cy="791195"/>
            </a:xfrm>
          </p:grpSpPr>
          <p:sp>
            <p:nvSpPr>
              <p:cNvPr id="145" name="Dijagram toka: Poveznik 144">
                <a:extLst>
                  <a:ext uri="{FF2B5EF4-FFF2-40B4-BE49-F238E27FC236}">
                    <a16:creationId xmlns:a16="http://schemas.microsoft.com/office/drawing/2014/main" id="{527D2F18-43A6-4F1F-AC77-18327A6CA9C2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6" name="Dijagram toka: Poveznik 145">
                <a:extLst>
                  <a:ext uri="{FF2B5EF4-FFF2-40B4-BE49-F238E27FC236}">
                    <a16:creationId xmlns:a16="http://schemas.microsoft.com/office/drawing/2014/main" id="{93BE73EA-8D98-42F9-B59B-C07EC52AC19F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6" name="Grafika 155" descr="Coins outline">
              <a:extLst>
                <a:ext uri="{FF2B5EF4-FFF2-40B4-BE49-F238E27FC236}">
                  <a16:creationId xmlns:a16="http://schemas.microsoft.com/office/drawing/2014/main" id="{2C7AC466-CBAF-4DF8-8F1B-5ADE2EB0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05237" y="4347015"/>
              <a:ext cx="406918" cy="406918"/>
            </a:xfrm>
            <a:prstGeom prst="rect">
              <a:avLst/>
            </a:prstGeom>
          </p:spPr>
        </p:pic>
      </p:grpSp>
      <p:pic>
        <p:nvPicPr>
          <p:cNvPr id="161" name="Grafika 160" descr="Piggy Bank outline">
            <a:extLst>
              <a:ext uri="{FF2B5EF4-FFF2-40B4-BE49-F238E27FC236}">
                <a16:creationId xmlns:a16="http://schemas.microsoft.com/office/drawing/2014/main" id="{82E0A90A-3744-4F09-AAE7-6E2B7DE8D6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56434" y="4412603"/>
            <a:ext cx="469661" cy="46966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E80F65E-5C26-F2C0-D551-D59E2C19FE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1071" y="2093492"/>
            <a:ext cx="3403287" cy="329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72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3" y="6179631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7408" y="198837"/>
            <a:ext cx="11558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>
                <a:solidFill>
                  <a:srgbClr val="078240"/>
                </a:solidFill>
              </a:rPr>
              <a:t>Javni poziv za sufinanciranje projekata „Kontrola populacije prioritetnih invazivnih stranih vrsta”</a:t>
            </a:r>
            <a:r>
              <a:rPr lang="hr-HR" sz="2400" dirty="0">
                <a:solidFill>
                  <a:srgbClr val="FF0000"/>
                </a:solidFill>
              </a:rPr>
              <a:t>– objavljeno u svibnju</a:t>
            </a:r>
          </a:p>
        </p:txBody>
      </p:sp>
      <p:pic>
        <p:nvPicPr>
          <p:cNvPr id="9" name="Picture 3" descr="znak_fotka_plavo_zeleno_dorada.psd">
            <a:extLst>
              <a:ext uri="{FF2B5EF4-FFF2-40B4-BE49-F238E27FC236}">
                <a16:creationId xmlns:a16="http://schemas.microsoft.com/office/drawing/2014/main" id="{F78B20A5-DB93-4F41-956E-CB0EAA7FD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113613" y="4560924"/>
            <a:ext cx="1469953" cy="3124200"/>
          </a:xfrm>
          <a:prstGeom prst="rect">
            <a:avLst/>
          </a:prstGeom>
        </p:spPr>
      </p:pic>
      <p:sp>
        <p:nvSpPr>
          <p:cNvPr id="11" name="Oval 4">
            <a:extLst>
              <a:ext uri="{FF2B5EF4-FFF2-40B4-BE49-F238E27FC236}">
                <a16:creationId xmlns:a16="http://schemas.microsoft.com/office/drawing/2014/main" id="{7F490916-459F-4BD9-8447-4AD7895515DA}"/>
              </a:ext>
            </a:extLst>
          </p:cNvPr>
          <p:cNvSpPr/>
          <p:nvPr/>
        </p:nvSpPr>
        <p:spPr>
          <a:xfrm>
            <a:off x="10435997" y="4608441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3">
            <a:extLst>
              <a:ext uri="{FF2B5EF4-FFF2-40B4-BE49-F238E27FC236}">
                <a16:creationId xmlns:a16="http://schemas.microsoft.com/office/drawing/2014/main" id="{1467B601-F96E-477C-98CE-14C90872FEC7}"/>
              </a:ext>
            </a:extLst>
          </p:cNvPr>
          <p:cNvGrpSpPr/>
          <p:nvPr/>
        </p:nvGrpSpPr>
        <p:grpSpPr>
          <a:xfrm>
            <a:off x="4435515" y="1612027"/>
            <a:ext cx="3428041" cy="1883270"/>
            <a:chOff x="4825572" y="1903543"/>
            <a:chExt cx="2901809" cy="1847828"/>
          </a:xfrm>
        </p:grpSpPr>
        <p:sp>
          <p:nvSpPr>
            <p:cNvPr id="73" name="Rectangle: Rounded Corners 1">
              <a:extLst>
                <a:ext uri="{FF2B5EF4-FFF2-40B4-BE49-F238E27FC236}">
                  <a16:creationId xmlns:a16="http://schemas.microsoft.com/office/drawing/2014/main" id="{216A1E4B-815A-4448-8A0E-3B07EC39A111}"/>
                </a:ext>
              </a:extLst>
            </p:cNvPr>
            <p:cNvSpPr/>
            <p:nvPr/>
          </p:nvSpPr>
          <p:spPr>
            <a:xfrm>
              <a:off x="4825572" y="1903543"/>
              <a:ext cx="2901809" cy="1847828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4" name="Straight Connector 36">
              <a:extLst>
                <a:ext uri="{FF2B5EF4-FFF2-40B4-BE49-F238E27FC236}">
                  <a16:creationId xmlns:a16="http://schemas.microsoft.com/office/drawing/2014/main" id="{218B9038-2206-4EE1-BD20-0766014A6E5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41">
              <a:extLst>
                <a:ext uri="{FF2B5EF4-FFF2-40B4-BE49-F238E27FC236}">
                  <a16:creationId xmlns:a16="http://schemas.microsoft.com/office/drawing/2014/main" id="{7D077136-0B4A-4116-A19D-34AE849B8DD1}"/>
                </a:ext>
              </a:extLst>
            </p:cNvPr>
            <p:cNvSpPr/>
            <p:nvPr/>
          </p:nvSpPr>
          <p:spPr>
            <a:xfrm>
              <a:off x="5304081" y="2513113"/>
              <a:ext cx="2036410" cy="51337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hr-HR" sz="1400" dirty="0">
                  <a:solidFill>
                    <a:srgbClr val="6D6E70"/>
                  </a:solidFill>
                </a:rPr>
                <a:t>Projekti kontrole pojedinih stranih invazivnih vrsta (IAS)</a:t>
              </a:r>
              <a:endPara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76" name="Rectangle 42">
              <a:extLst>
                <a:ext uri="{FF2B5EF4-FFF2-40B4-BE49-F238E27FC236}">
                  <a16:creationId xmlns:a16="http://schemas.microsoft.com/office/drawing/2014/main" id="{9F275C1C-11EE-4684-9E97-D18518AA795D}"/>
                </a:ext>
              </a:extLst>
            </p:cNvPr>
            <p:cNvSpPr/>
            <p:nvPr/>
          </p:nvSpPr>
          <p:spPr>
            <a:xfrm>
              <a:off x="5129899" y="1980136"/>
              <a:ext cx="2293154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Predmet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77" name="Group 151">
            <a:extLst>
              <a:ext uri="{FF2B5EF4-FFF2-40B4-BE49-F238E27FC236}">
                <a16:creationId xmlns:a16="http://schemas.microsoft.com/office/drawing/2014/main" id="{9DFE9002-5969-4900-9C9E-79975A292A0F}"/>
              </a:ext>
            </a:extLst>
          </p:cNvPr>
          <p:cNvGrpSpPr/>
          <p:nvPr/>
        </p:nvGrpSpPr>
        <p:grpSpPr>
          <a:xfrm>
            <a:off x="4421654" y="3694764"/>
            <a:ext cx="3388891" cy="1706937"/>
            <a:chOff x="4825572" y="1903543"/>
            <a:chExt cx="2901809" cy="1552571"/>
          </a:xfrm>
        </p:grpSpPr>
        <p:sp>
          <p:nvSpPr>
            <p:cNvPr id="78" name="Rectangle: Rounded Corners 152">
              <a:extLst>
                <a:ext uri="{FF2B5EF4-FFF2-40B4-BE49-F238E27FC236}">
                  <a16:creationId xmlns:a16="http://schemas.microsoft.com/office/drawing/2014/main" id="{F1E4B239-5F05-487F-A016-72884D63390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79" name="Straight Connector 153">
              <a:extLst>
                <a:ext uri="{FF2B5EF4-FFF2-40B4-BE49-F238E27FC236}">
                  <a16:creationId xmlns:a16="http://schemas.microsoft.com/office/drawing/2014/main" id="{9978A488-FB5C-4776-B6D6-D8B5AE85E85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4" y="1187465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154">
              <a:extLst>
                <a:ext uri="{FF2B5EF4-FFF2-40B4-BE49-F238E27FC236}">
                  <a16:creationId xmlns:a16="http://schemas.microsoft.com/office/drawing/2014/main" id="{0207F7D4-E23C-4BEF-BC7F-0F528422A70D}"/>
                </a:ext>
              </a:extLst>
            </p:cNvPr>
            <p:cNvSpPr/>
            <p:nvPr/>
          </p:nvSpPr>
          <p:spPr>
            <a:xfrm>
              <a:off x="5124071" y="2544527"/>
              <a:ext cx="2442367" cy="3079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600" dirty="0">
                  <a:solidFill>
                    <a:srgbClr val="6D6E70"/>
                  </a:solidFill>
                </a:rPr>
                <a:t>Maksimalno 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250.000 eura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1" name="Rectangle 155">
              <a:extLst>
                <a:ext uri="{FF2B5EF4-FFF2-40B4-BE49-F238E27FC236}">
                  <a16:creationId xmlns:a16="http://schemas.microsoft.com/office/drawing/2014/main" id="{4E3F127C-7ABA-48BB-9897-90AE39F769AC}"/>
                </a:ext>
              </a:extLst>
            </p:cNvPr>
            <p:cNvSpPr/>
            <p:nvPr/>
          </p:nvSpPr>
          <p:spPr>
            <a:xfrm>
              <a:off x="5129899" y="1980136"/>
              <a:ext cx="2293154" cy="30793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Iznos sufinanciranja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2" name="Group 156">
            <a:extLst>
              <a:ext uri="{FF2B5EF4-FFF2-40B4-BE49-F238E27FC236}">
                <a16:creationId xmlns:a16="http://schemas.microsoft.com/office/drawing/2014/main" id="{1104E833-4D7E-41CB-BD22-5E534927B33D}"/>
              </a:ext>
            </a:extLst>
          </p:cNvPr>
          <p:cNvGrpSpPr/>
          <p:nvPr/>
        </p:nvGrpSpPr>
        <p:grpSpPr>
          <a:xfrm>
            <a:off x="8292692" y="3700163"/>
            <a:ext cx="3407189" cy="1710081"/>
            <a:chOff x="4825572" y="1903543"/>
            <a:chExt cx="2901809" cy="1552571"/>
          </a:xfrm>
        </p:grpSpPr>
        <p:sp>
          <p:nvSpPr>
            <p:cNvPr id="83" name="Rectangle: Rounded Corners 157">
              <a:extLst>
                <a:ext uri="{FF2B5EF4-FFF2-40B4-BE49-F238E27FC236}">
                  <a16:creationId xmlns:a16="http://schemas.microsoft.com/office/drawing/2014/main" id="{E05957AB-E457-4563-B67A-D3173839BACB}"/>
                </a:ext>
              </a:extLst>
            </p:cNvPr>
            <p:cNvSpPr/>
            <p:nvPr/>
          </p:nvSpPr>
          <p:spPr>
            <a:xfrm>
              <a:off x="4825572" y="1903543"/>
              <a:ext cx="2901809" cy="155257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4" name="Straight Connector 158">
              <a:extLst>
                <a:ext uri="{FF2B5EF4-FFF2-40B4-BE49-F238E27FC236}">
                  <a16:creationId xmlns:a16="http://schemas.microsoft.com/office/drawing/2014/main" id="{9CBE4D7A-1B11-43DD-BCF2-F2D635B4DD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3303" y="1174280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159">
              <a:extLst>
                <a:ext uri="{FF2B5EF4-FFF2-40B4-BE49-F238E27FC236}">
                  <a16:creationId xmlns:a16="http://schemas.microsoft.com/office/drawing/2014/main" id="{98CF6260-8AA1-4D4C-B258-E236C92BEAB7}"/>
                </a:ext>
              </a:extLst>
            </p:cNvPr>
            <p:cNvSpPr/>
            <p:nvPr/>
          </p:nvSpPr>
          <p:spPr>
            <a:xfrm>
              <a:off x="5140935" y="2538447"/>
              <a:ext cx="2293154" cy="33531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b="1" dirty="0">
                  <a:solidFill>
                    <a:srgbClr val="6D6E70"/>
                  </a:solidFill>
                </a:rPr>
                <a:t>1,4 milijuna eura</a:t>
              </a:r>
              <a:endParaRPr kumimoji="0" lang="en-IN" b="0" i="0" u="none" strike="noStrike" kern="120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86" name="Rectangle 160">
              <a:extLst>
                <a:ext uri="{FF2B5EF4-FFF2-40B4-BE49-F238E27FC236}">
                  <a16:creationId xmlns:a16="http://schemas.microsoft.com/office/drawing/2014/main" id="{3297F1F8-6A60-405B-ACD9-534338BD336D}"/>
                </a:ext>
              </a:extLst>
            </p:cNvPr>
            <p:cNvSpPr/>
            <p:nvPr/>
          </p:nvSpPr>
          <p:spPr>
            <a:xfrm>
              <a:off x="5129899" y="2007018"/>
              <a:ext cx="2293154" cy="30737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Vrijednost poziva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87" name="Group 146">
            <a:extLst>
              <a:ext uri="{FF2B5EF4-FFF2-40B4-BE49-F238E27FC236}">
                <a16:creationId xmlns:a16="http://schemas.microsoft.com/office/drawing/2014/main" id="{2AB47924-2933-45EC-9CC4-AA0D1EE8B694}"/>
              </a:ext>
            </a:extLst>
          </p:cNvPr>
          <p:cNvGrpSpPr/>
          <p:nvPr/>
        </p:nvGrpSpPr>
        <p:grpSpPr>
          <a:xfrm>
            <a:off x="8283442" y="1639549"/>
            <a:ext cx="3428041" cy="1883270"/>
            <a:chOff x="4825572" y="1903543"/>
            <a:chExt cx="2901809" cy="2250031"/>
          </a:xfrm>
        </p:grpSpPr>
        <p:sp>
          <p:nvSpPr>
            <p:cNvPr id="88" name="Rectangle: Rounded Corners 147">
              <a:extLst>
                <a:ext uri="{FF2B5EF4-FFF2-40B4-BE49-F238E27FC236}">
                  <a16:creationId xmlns:a16="http://schemas.microsoft.com/office/drawing/2014/main" id="{F7679AB6-7C5D-485A-ADEE-371B295E6A84}"/>
                </a:ext>
              </a:extLst>
            </p:cNvPr>
            <p:cNvSpPr/>
            <p:nvPr/>
          </p:nvSpPr>
          <p:spPr>
            <a:xfrm>
              <a:off x="4825572" y="1903543"/>
              <a:ext cx="2901809" cy="2250031"/>
            </a:xfrm>
            <a:prstGeom prst="roundRect">
              <a:avLst>
                <a:gd name="adj" fmla="val 9599"/>
              </a:avLst>
            </a:prstGeom>
            <a:noFill/>
            <a:ln>
              <a:solidFill>
                <a:srgbClr val="009E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Signika Negative"/>
                <a:ea typeface="+mn-ea"/>
                <a:cs typeface="+mn-cs"/>
              </a:endParaRPr>
            </a:p>
          </p:txBody>
        </p:sp>
        <p:cxnSp>
          <p:nvCxnSpPr>
            <p:cNvPr id="89" name="Straight Connector 148">
              <a:extLst>
                <a:ext uri="{FF2B5EF4-FFF2-40B4-BE49-F238E27FC236}">
                  <a16:creationId xmlns:a16="http://schemas.microsoft.com/office/drawing/2014/main" id="{F89AB09B-C172-48BD-AEDE-A75E0FD1754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52403" y="1266378"/>
              <a:ext cx="15251" cy="2304000"/>
            </a:xfrm>
            <a:prstGeom prst="line">
              <a:avLst/>
            </a:prstGeom>
            <a:ln w="3175">
              <a:solidFill>
                <a:srgbClr val="009E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149">
              <a:extLst>
                <a:ext uri="{FF2B5EF4-FFF2-40B4-BE49-F238E27FC236}">
                  <a16:creationId xmlns:a16="http://schemas.microsoft.com/office/drawing/2014/main" id="{1456D567-D9F2-49B0-AF7F-F3AF33C458AB}"/>
                </a:ext>
              </a:extLst>
            </p:cNvPr>
            <p:cNvSpPr/>
            <p:nvPr/>
          </p:nvSpPr>
          <p:spPr>
            <a:xfrm>
              <a:off x="5206630" y="2522178"/>
              <a:ext cx="2248153" cy="113991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r-HR" sz="1400" dirty="0">
                  <a:solidFill>
                    <a:srgbClr val="6D6E70"/>
                  </a:solidFill>
                </a:rPr>
                <a:t>Javne ustanove: nacionalni parkovi i parkovi prirode ili ostala zaštićena područja i/ili drugi zaštićeni dijelovi prirode</a:t>
              </a:r>
            </a:p>
          </p:txBody>
        </p:sp>
        <p:sp>
          <p:nvSpPr>
            <p:cNvPr id="91" name="Rectangle 150">
              <a:extLst>
                <a:ext uri="{FF2B5EF4-FFF2-40B4-BE49-F238E27FC236}">
                  <a16:creationId xmlns:a16="http://schemas.microsoft.com/office/drawing/2014/main" id="{01E166A8-9E63-413D-A068-CA3C76F25FBF}"/>
                </a:ext>
              </a:extLst>
            </p:cNvPr>
            <p:cNvSpPr/>
            <p:nvPr/>
          </p:nvSpPr>
          <p:spPr>
            <a:xfrm>
              <a:off x="5129899" y="1980136"/>
              <a:ext cx="2293154" cy="4044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4D"/>
                  </a:solidFill>
                  <a:effectLst/>
                  <a:uLnTx/>
                  <a:uFillTx/>
                  <a:latin typeface="Signika Negative" panose="02010003020600000004" pitchFamily="2" charset="0"/>
                  <a:ea typeface="Roboto" pitchFamily="2" charset="0"/>
                  <a:cs typeface="Microsoft New Tai Lue" panose="020B0502040204020203" pitchFamily="34" charset="0"/>
                </a:rPr>
                <a:t>Potencijalni prijavitelji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009E4D"/>
                </a:solidFill>
                <a:effectLst/>
                <a:uLnTx/>
                <a:uFillTx/>
                <a:latin typeface="Signika Negative" panose="02010003020600000004" pitchFamily="2" charset="0"/>
                <a:ea typeface="Roboto" pitchFamily="2" charset="0"/>
                <a:cs typeface="Microsoft New Tai Lue" panose="020B0502040204020203" pitchFamily="34" charset="0"/>
              </a:endParaRPr>
            </a:p>
          </p:txBody>
        </p:sp>
      </p:grpSp>
      <p:grpSp>
        <p:nvGrpSpPr>
          <p:cNvPr id="150" name="Grupa 149">
            <a:extLst>
              <a:ext uri="{FF2B5EF4-FFF2-40B4-BE49-F238E27FC236}">
                <a16:creationId xmlns:a16="http://schemas.microsoft.com/office/drawing/2014/main" id="{C5BD728E-2AFE-4427-B58A-3B58A30FD12A}"/>
              </a:ext>
            </a:extLst>
          </p:cNvPr>
          <p:cNvGrpSpPr/>
          <p:nvPr/>
        </p:nvGrpSpPr>
        <p:grpSpPr>
          <a:xfrm>
            <a:off x="7921222" y="4278958"/>
            <a:ext cx="728799" cy="718694"/>
            <a:chOff x="3171776" y="4571533"/>
            <a:chExt cx="813028" cy="791195"/>
          </a:xfrm>
        </p:grpSpPr>
        <p:sp>
          <p:nvSpPr>
            <p:cNvPr id="151" name="Dijagram toka: Poveznik 150">
              <a:extLst>
                <a:ext uri="{FF2B5EF4-FFF2-40B4-BE49-F238E27FC236}">
                  <a16:creationId xmlns:a16="http://schemas.microsoft.com/office/drawing/2014/main" id="{7E770C96-2711-4F97-AE76-3D11CCFAFD00}"/>
                </a:ext>
              </a:extLst>
            </p:cNvPr>
            <p:cNvSpPr/>
            <p:nvPr/>
          </p:nvSpPr>
          <p:spPr>
            <a:xfrm>
              <a:off x="3171776" y="4571533"/>
              <a:ext cx="813028" cy="791195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52" name="Dijagram toka: Poveznik 151">
              <a:extLst>
                <a:ext uri="{FF2B5EF4-FFF2-40B4-BE49-F238E27FC236}">
                  <a16:creationId xmlns:a16="http://schemas.microsoft.com/office/drawing/2014/main" id="{8359A419-2C2E-4803-AD82-DAD46CBCB07D}"/>
                </a:ext>
              </a:extLst>
            </p:cNvPr>
            <p:cNvSpPr/>
            <p:nvPr/>
          </p:nvSpPr>
          <p:spPr>
            <a:xfrm>
              <a:off x="3266281" y="4662243"/>
              <a:ext cx="624019" cy="611537"/>
            </a:xfrm>
            <a:prstGeom prst="flowChartConnector">
              <a:avLst/>
            </a:prstGeom>
            <a:solidFill>
              <a:srgbClr val="009E4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159" name="Grupa 158">
            <a:extLst>
              <a:ext uri="{FF2B5EF4-FFF2-40B4-BE49-F238E27FC236}">
                <a16:creationId xmlns:a16="http://schemas.microsoft.com/office/drawing/2014/main" id="{1987896D-952B-4998-A78D-93CAFAE457EC}"/>
              </a:ext>
            </a:extLst>
          </p:cNvPr>
          <p:cNvGrpSpPr/>
          <p:nvPr/>
        </p:nvGrpSpPr>
        <p:grpSpPr>
          <a:xfrm>
            <a:off x="4009289" y="2209102"/>
            <a:ext cx="728799" cy="718694"/>
            <a:chOff x="4009289" y="2209102"/>
            <a:chExt cx="728799" cy="718694"/>
          </a:xfrm>
        </p:grpSpPr>
        <p:grpSp>
          <p:nvGrpSpPr>
            <p:cNvPr id="4" name="Grupa 3">
              <a:extLst>
                <a:ext uri="{FF2B5EF4-FFF2-40B4-BE49-F238E27FC236}">
                  <a16:creationId xmlns:a16="http://schemas.microsoft.com/office/drawing/2014/main" id="{843DCFAF-8769-4E2E-9206-0C0A3C31E529}"/>
                </a:ext>
              </a:extLst>
            </p:cNvPr>
            <p:cNvGrpSpPr/>
            <p:nvPr/>
          </p:nvGrpSpPr>
          <p:grpSpPr>
            <a:xfrm>
              <a:off x="4009289" y="2209102"/>
              <a:ext cx="728799" cy="718694"/>
              <a:chOff x="3171776" y="4571533"/>
              <a:chExt cx="813028" cy="791195"/>
            </a:xfrm>
          </p:grpSpPr>
          <p:sp>
            <p:nvSpPr>
              <p:cNvPr id="143" name="Dijagram toka: Poveznik 142">
                <a:extLst>
                  <a:ext uri="{FF2B5EF4-FFF2-40B4-BE49-F238E27FC236}">
                    <a16:creationId xmlns:a16="http://schemas.microsoft.com/office/drawing/2014/main" id="{6366121C-E438-4532-B97B-A1A38A25F264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" name="Dijagram toka: Poveznik 1">
                <a:extLst>
                  <a:ext uri="{FF2B5EF4-FFF2-40B4-BE49-F238E27FC236}">
                    <a16:creationId xmlns:a16="http://schemas.microsoft.com/office/drawing/2014/main" id="{45B8C11C-39D8-41D6-AB24-C2A6BC72AA0A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7" name="Grafika 6" descr="Fast Forward outline">
              <a:extLst>
                <a:ext uri="{FF2B5EF4-FFF2-40B4-BE49-F238E27FC236}">
                  <a16:creationId xmlns:a16="http://schemas.microsoft.com/office/drawing/2014/main" id="{F33D6F2F-38F6-4B73-8938-E5D20A9D3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22639" y="2301953"/>
              <a:ext cx="528899" cy="528899"/>
            </a:xfrm>
            <a:prstGeom prst="rect">
              <a:avLst/>
            </a:prstGeom>
          </p:spPr>
        </p:pic>
      </p:grpSp>
      <p:grpSp>
        <p:nvGrpSpPr>
          <p:cNvPr id="158" name="Grupa 157">
            <a:extLst>
              <a:ext uri="{FF2B5EF4-FFF2-40B4-BE49-F238E27FC236}">
                <a16:creationId xmlns:a16="http://schemas.microsoft.com/office/drawing/2014/main" id="{FE64933B-4F93-4B6D-AB11-A4068C5F0B49}"/>
              </a:ext>
            </a:extLst>
          </p:cNvPr>
          <p:cNvGrpSpPr/>
          <p:nvPr/>
        </p:nvGrpSpPr>
        <p:grpSpPr>
          <a:xfrm>
            <a:off x="7934180" y="2219555"/>
            <a:ext cx="728799" cy="718694"/>
            <a:chOff x="7934180" y="2219555"/>
            <a:chExt cx="728799" cy="718694"/>
          </a:xfrm>
        </p:grpSpPr>
        <p:grpSp>
          <p:nvGrpSpPr>
            <p:cNvPr id="147" name="Grupa 146">
              <a:extLst>
                <a:ext uri="{FF2B5EF4-FFF2-40B4-BE49-F238E27FC236}">
                  <a16:creationId xmlns:a16="http://schemas.microsoft.com/office/drawing/2014/main" id="{9D4AFE4E-5B7F-4D31-B75B-CA390BDF1434}"/>
                </a:ext>
              </a:extLst>
            </p:cNvPr>
            <p:cNvGrpSpPr/>
            <p:nvPr/>
          </p:nvGrpSpPr>
          <p:grpSpPr>
            <a:xfrm>
              <a:off x="7934180" y="2219555"/>
              <a:ext cx="728799" cy="718694"/>
              <a:chOff x="3171776" y="4571533"/>
              <a:chExt cx="813028" cy="791195"/>
            </a:xfrm>
          </p:grpSpPr>
          <p:sp>
            <p:nvSpPr>
              <p:cNvPr id="148" name="Dijagram toka: Poveznik 147">
                <a:extLst>
                  <a:ext uri="{FF2B5EF4-FFF2-40B4-BE49-F238E27FC236}">
                    <a16:creationId xmlns:a16="http://schemas.microsoft.com/office/drawing/2014/main" id="{8E10A60B-688E-4222-8A00-270D6A81AD7D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9" name="Dijagram toka: Poveznik 148">
                <a:extLst>
                  <a:ext uri="{FF2B5EF4-FFF2-40B4-BE49-F238E27FC236}">
                    <a16:creationId xmlns:a16="http://schemas.microsoft.com/office/drawing/2014/main" id="{D0E8C1BE-98E4-499D-88E3-AAB152F2E797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dirty="0"/>
              </a:p>
            </p:txBody>
          </p:sp>
        </p:grpSp>
        <p:pic>
          <p:nvPicPr>
            <p:cNvPr id="154" name="Grafika 153" descr="Users with solid fill">
              <a:extLst>
                <a:ext uri="{FF2B5EF4-FFF2-40B4-BE49-F238E27FC236}">
                  <a16:creationId xmlns:a16="http://schemas.microsoft.com/office/drawing/2014/main" id="{03F7F799-8DF9-422C-A7BD-27E83A19A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49209" y="2378533"/>
              <a:ext cx="468466" cy="468466"/>
            </a:xfrm>
            <a:prstGeom prst="rect">
              <a:avLst/>
            </a:prstGeom>
          </p:spPr>
        </p:pic>
      </p:grpSp>
      <p:grpSp>
        <p:nvGrpSpPr>
          <p:cNvPr id="157" name="Grupa 156">
            <a:extLst>
              <a:ext uri="{FF2B5EF4-FFF2-40B4-BE49-F238E27FC236}">
                <a16:creationId xmlns:a16="http://schemas.microsoft.com/office/drawing/2014/main" id="{5A5CA612-3E97-4E49-BC39-5919DA58469E}"/>
              </a:ext>
            </a:extLst>
          </p:cNvPr>
          <p:cNvGrpSpPr/>
          <p:nvPr/>
        </p:nvGrpSpPr>
        <p:grpSpPr>
          <a:xfrm>
            <a:off x="4057254" y="4163571"/>
            <a:ext cx="728799" cy="718694"/>
            <a:chOff x="4057254" y="4163571"/>
            <a:chExt cx="728799" cy="718694"/>
          </a:xfrm>
        </p:grpSpPr>
        <p:grpSp>
          <p:nvGrpSpPr>
            <p:cNvPr id="144" name="Grupa 143">
              <a:extLst>
                <a:ext uri="{FF2B5EF4-FFF2-40B4-BE49-F238E27FC236}">
                  <a16:creationId xmlns:a16="http://schemas.microsoft.com/office/drawing/2014/main" id="{84B8A85A-8CAD-4368-A32C-30F9FF2E40DF}"/>
                </a:ext>
              </a:extLst>
            </p:cNvPr>
            <p:cNvGrpSpPr/>
            <p:nvPr/>
          </p:nvGrpSpPr>
          <p:grpSpPr>
            <a:xfrm>
              <a:off x="4057254" y="4163571"/>
              <a:ext cx="728799" cy="718694"/>
              <a:chOff x="3171776" y="4571533"/>
              <a:chExt cx="813028" cy="791195"/>
            </a:xfrm>
          </p:grpSpPr>
          <p:sp>
            <p:nvSpPr>
              <p:cNvPr id="145" name="Dijagram toka: Poveznik 144">
                <a:extLst>
                  <a:ext uri="{FF2B5EF4-FFF2-40B4-BE49-F238E27FC236}">
                    <a16:creationId xmlns:a16="http://schemas.microsoft.com/office/drawing/2014/main" id="{527D2F18-43A6-4F1F-AC77-18327A6CA9C2}"/>
                  </a:ext>
                </a:extLst>
              </p:cNvPr>
              <p:cNvSpPr/>
              <p:nvPr/>
            </p:nvSpPr>
            <p:spPr>
              <a:xfrm>
                <a:off x="3171776" y="4571533"/>
                <a:ext cx="813028" cy="791195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6" name="Dijagram toka: Poveznik 145">
                <a:extLst>
                  <a:ext uri="{FF2B5EF4-FFF2-40B4-BE49-F238E27FC236}">
                    <a16:creationId xmlns:a16="http://schemas.microsoft.com/office/drawing/2014/main" id="{93BE73EA-8D98-42F9-B59B-C07EC52AC19F}"/>
                  </a:ext>
                </a:extLst>
              </p:cNvPr>
              <p:cNvSpPr/>
              <p:nvPr/>
            </p:nvSpPr>
            <p:spPr>
              <a:xfrm>
                <a:off x="3266281" y="4662243"/>
                <a:ext cx="624019" cy="611537"/>
              </a:xfrm>
              <a:prstGeom prst="flowChartConnector">
                <a:avLst/>
              </a:prstGeom>
              <a:solidFill>
                <a:srgbClr val="009E4D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pic>
          <p:nvPicPr>
            <p:cNvPr id="156" name="Grafika 155" descr="Coins outline">
              <a:extLst>
                <a:ext uri="{FF2B5EF4-FFF2-40B4-BE49-F238E27FC236}">
                  <a16:creationId xmlns:a16="http://schemas.microsoft.com/office/drawing/2014/main" id="{2C7AC466-CBAF-4DF8-8F1B-5ADE2EB0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05237" y="4347015"/>
              <a:ext cx="406918" cy="406918"/>
            </a:xfrm>
            <a:prstGeom prst="rect">
              <a:avLst/>
            </a:prstGeom>
          </p:spPr>
        </p:pic>
      </p:grpSp>
      <p:pic>
        <p:nvPicPr>
          <p:cNvPr id="161" name="Grafika 160" descr="Piggy Bank outline">
            <a:extLst>
              <a:ext uri="{FF2B5EF4-FFF2-40B4-BE49-F238E27FC236}">
                <a16:creationId xmlns:a16="http://schemas.microsoft.com/office/drawing/2014/main" id="{82E0A90A-3744-4F09-AAE7-6E2B7DE8D6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56434" y="4412603"/>
            <a:ext cx="469661" cy="46966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3CF05D5-89B4-51F3-E727-EB707EBF71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3322" y="2201563"/>
            <a:ext cx="2713291" cy="279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48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sustav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sustava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sustav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isl xmlns:xsd="http://www.w3.org/2001/XMLSchema" xmlns:xsi="http://www.w3.org/2001/XMLSchema-instance" xmlns="http://www.boldonjames.com/2008/01/sie/internal/label" sislVersion="0" policy="5c3d8ea1-31d6-40da-856a-ae7869ea61fe" origin="defaultValue">
  <element uid="937e288e-3614-44b9-bb31-237331b81634" value=""/>
</sisl>
</file>

<file path=customXml/itemProps1.xml><?xml version="1.0" encoding="utf-8"?>
<ds:datastoreItem xmlns:ds="http://schemas.openxmlformats.org/officeDocument/2006/customXml" ds:itemID="{4C78B6DA-C305-49A0-9128-B0BA2F943B11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5281</TotalTime>
  <Words>3153</Words>
  <Application>Microsoft Office PowerPoint</Application>
  <PresentationFormat>Široki zaslon</PresentationFormat>
  <Paragraphs>511</Paragraphs>
  <Slides>48</Slides>
  <Notes>48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48</vt:i4>
      </vt:variant>
    </vt:vector>
  </HeadingPairs>
  <TitlesOfParts>
    <vt:vector size="56" baseType="lpstr">
      <vt:lpstr>Arial</vt:lpstr>
      <vt:lpstr>Calibri</vt:lpstr>
      <vt:lpstr>Calibri Light</vt:lpstr>
      <vt:lpstr>Courier New</vt:lpstr>
      <vt:lpstr>OpenSans</vt:lpstr>
      <vt:lpstr>Signika Negative</vt:lpstr>
      <vt:lpstr>Wingdings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>Fond za zastitu okolisa i energetsku ucinkovitost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Kristina Ćubela</dc:creator>
  <cp:lastModifiedBy>Lidija Tošić</cp:lastModifiedBy>
  <cp:revision>275</cp:revision>
  <cp:lastPrinted>2023-03-29T12:05:34Z</cp:lastPrinted>
  <dcterms:created xsi:type="dcterms:W3CDTF">2017-10-03T07:11:01Z</dcterms:created>
  <dcterms:modified xsi:type="dcterms:W3CDTF">2023-06-19T07:26:17Z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734c3f80-ebec-4ec8-8e17-5232d9bb5633</vt:lpwstr>
  </property>
  <property fmtid="{D5CDD505-2E9C-101B-9397-08002B2CF9AE}" pid="3" name="bjClsUserRVM">
    <vt:lpwstr>[]</vt:lpwstr>
  </property>
  <property fmtid="{D5CDD505-2E9C-101B-9397-08002B2CF9AE}" pid="4" name="bjSaver">
    <vt:lpwstr>H6oVJUcWqm3PDUIwF/P7kuWAuhDMkqD9</vt:lpwstr>
  </property>
  <property fmtid="{D5CDD505-2E9C-101B-9397-08002B2CF9AE}" pid="5" name="bjDocumentLabelXML">
    <vt:lpwstr>&lt;?xml version="1.0" encoding="us-ascii"?&gt;&lt;sisl xmlns:xsd="http://www.w3.org/2001/XMLSchema" xmlns:xsi="http://www.w3.org/2001/XMLSchema-instance" sislVersion="0" policy="5c3d8ea1-31d6-40da-856a-ae7869ea61fe" origin="defaultValue" xmlns="http://www.boldonj</vt:lpwstr>
  </property>
  <property fmtid="{D5CDD505-2E9C-101B-9397-08002B2CF9AE}" pid="6" name="bjDocumentLabelXML-0">
    <vt:lpwstr>ames.com/2008/01/sie/internal/label"&gt;&lt;element uid="937e288e-3614-44b9-bb31-237331b81634" value="" /&gt;&lt;/sisl&gt;</vt:lpwstr>
  </property>
  <property fmtid="{D5CDD505-2E9C-101B-9397-08002B2CF9AE}" pid="7" name="bjDocumentSecurityLabel">
    <vt:lpwstr>NEKLASIFICIRANO</vt:lpwstr>
  </property>
</Properties>
</file>